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56" r:id="rId3"/>
  </p:sldMasterIdLst>
  <p:notesMasterIdLst>
    <p:notesMasterId r:id="rId4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88" r:id="rId15"/>
    <p:sldId id="289" r:id="rId16"/>
    <p:sldId id="291" r:id="rId17"/>
    <p:sldId id="293" r:id="rId18"/>
    <p:sldId id="292" r:id="rId19"/>
    <p:sldId id="268" r:id="rId20"/>
    <p:sldId id="269" r:id="rId21"/>
    <p:sldId id="294" r:id="rId22"/>
    <p:sldId id="29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70" r:id="rId4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B204D-F0EC-4B56-802B-E9C2D2ABC51D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72E23-9F5F-451D-87C9-71D9413C2C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90812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4205B-98AE-4B40-8D62-0CDF0FB70BD7}" type="slidenum">
              <a:rPr lang="en-US" altLang="zh-TW">
                <a:solidFill>
                  <a:prstClr val="black"/>
                </a:solidFill>
              </a:rPr>
              <a:pPr/>
              <a:t>6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400">
                <a:latin typeface="新細明體" pitchFamily="18" charset="-120"/>
              </a:rPr>
              <a:t>在校園中其實更為普遍，令更多孩子們感覺困擾。這些非肢體的霸凌，雖然肉眼看不到傷口，但其受害對象可能更廣，且造成的心理傷害有時比身體上的攻擊來得更嚴重，並且言語排擠與嘲笑等非肢體霸凌的情況，也很可能是肢體霸凌的前奏曲，長期的非肢體霸凌受害者，也是肢體霸凌受害者的高危險群。 </a:t>
            </a:r>
          </a:p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5F5D4-63DC-45B1-B58D-842761109064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D8F9-829A-4995-BD52-BC4C502B90E4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83B5-147B-4BC3-BAC5-8E0FE3C89AD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CB5-1F64-4D1D-A936-FDDC7A767A0E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6F95-6239-46DD-A8B0-DA416D162137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631A-28FA-405F-88EF-7AB7E6B05D9D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4175-7FBE-4F89-AE6A-14260AEF692E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0226-424D-4426-B158-6213046CC265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9A10-A17C-41BE-BF8A-0BA533F2087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840E-0D24-4D94-AD46-C8A8F137BFE8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8F04-5F58-469A-BB50-F8BD29260950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5F5D4-63DC-45B1-B58D-842761109064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D8F9-829A-4995-BD52-BC4C502B90E4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83B5-147B-4BC3-BAC5-8E0FE3C89AD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CB5-1F64-4D1D-A936-FDDC7A767A0E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6F95-6239-46DD-A8B0-DA416D162137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631A-28FA-405F-88EF-7AB7E6B05D9D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94175-7FBE-4F89-AE6A-14260AEF692E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0226-424D-4426-B158-6213046CC265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9A10-A17C-41BE-BF8A-0BA533F20872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3840E-0D24-4D94-AD46-C8A8F137BFE8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8F04-5F58-469A-BB50-F8BD29260950}" type="slidenum">
              <a:rPr lang="en-US" altLang="zh-TW" smtClean="0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AB96-FFFA-4304-AE66-0F50ABFFE5A5}" type="datetimeFigureOut">
              <a:rPr lang="zh-TW" altLang="en-US" smtClean="0"/>
              <a:pPr/>
              <a:t>2012/11/2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DE7B-9D69-4EBE-8C4C-590EA10B22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4DEA1B-A5E3-4B45-9E37-9B739200FEE5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4DEA1B-A5E3-4B45-9E37-9B739200FEE5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4DEA1B-A5E3-4B45-9E37-9B739200FEE5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>
                <a:latin typeface="+mj-ea"/>
                <a:ea typeface="+mj-ea"/>
              </a:rPr>
              <a:t>2012.10.30</a:t>
            </a:r>
            <a:endParaRPr lang="zh-TW" altLang="en-US" sz="360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9600" dirty="0" smtClean="0">
                <a:latin typeface="+mj-ea"/>
              </a:rPr>
              <a:t>霸凌</a:t>
            </a:r>
            <a:endParaRPr lang="zh-TW" altLang="en-US" sz="96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763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51275" y="404813"/>
            <a:ext cx="4724400" cy="963612"/>
          </a:xfrm>
        </p:spPr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</a:rPr>
              <a:t>非肢體霸凌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zh-TW" altLang="en-US" sz="3200" b="1" u="sng"/>
              <a:t>反擊型霸凌</a:t>
            </a:r>
            <a:r>
              <a:rPr lang="zh-TW" altLang="en-US" sz="3200"/>
              <a:t>：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3200"/>
              <a:t>   這是受凌兒童長期遭受欺壓之後的反擊行為。通常面對霸凌時他們生理上會自然的予以回擊；有部分受凌兒童會去欺負比他更弱勢的人。</a:t>
            </a:r>
          </a:p>
        </p:txBody>
      </p:sp>
      <p:pic>
        <p:nvPicPr>
          <p:cNvPr id="80900" name="Picture 4" descr="腳丫子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692150"/>
            <a:ext cx="6769100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245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網路霸凌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網路霸凌係指利用網路空間（</a:t>
            </a:r>
            <a:r>
              <a:rPr lang="en-US" altLang="zh-TW" sz="2800" dirty="0" smtClean="0">
                <a:latin typeface="+mj-ea"/>
                <a:ea typeface="+mj-ea"/>
              </a:rPr>
              <a:t>cyberspace</a:t>
            </a:r>
            <a:r>
              <a:rPr lang="zh-TW" altLang="en-US" sz="2800" dirty="0" smtClean="0">
                <a:latin typeface="+mj-ea"/>
                <a:ea typeface="+mj-ea"/>
              </a:rPr>
              <a:t>）此類平台，例如手機、電子郵件、部落格、</a:t>
            </a:r>
            <a:r>
              <a:rPr lang="en-US" altLang="zh-TW" sz="2800" dirty="0" err="1" smtClean="0">
                <a:latin typeface="+mj-ea"/>
                <a:ea typeface="+mj-ea"/>
              </a:rPr>
              <a:t>facebook</a:t>
            </a:r>
            <a:r>
              <a:rPr lang="en-US" altLang="zh-TW" sz="2800" dirty="0" smtClean="0">
                <a:latin typeface="+mj-ea"/>
                <a:ea typeface="+mj-ea"/>
              </a:rPr>
              <a:t> </a:t>
            </a:r>
            <a:r>
              <a:rPr lang="zh-TW" altLang="en-US" sz="2800" dirty="0" smtClean="0">
                <a:latin typeface="+mj-ea"/>
                <a:ea typeface="+mj-ea"/>
              </a:rPr>
              <a:t>等電子網路媒體，讓言語批評和圖片廣泛流傳，或張貼傳送令人難堪、嘲諷辱罵他人以及種種不堪入目的流言蜚語和圖像，利用網路虛實難辨的特質，致使這些訊息廣泛流傳於同儕或不相識的一般大眾，企圖利用</a:t>
            </a:r>
            <a:r>
              <a:rPr lang="en-US" altLang="zh-TW" sz="2800" dirty="0" smtClean="0">
                <a:latin typeface="+mj-ea"/>
                <a:ea typeface="+mj-ea"/>
              </a:rPr>
              <a:t>e </a:t>
            </a:r>
            <a:r>
              <a:rPr lang="zh-TW" altLang="en-US" sz="2800" dirty="0" smtClean="0">
                <a:latin typeface="+mj-ea"/>
                <a:ea typeface="+mj-ea"/>
              </a:rPr>
              <a:t>化制裁公審與發訊來源難覓的特性，促使被害者心生懼怕、羞憤，達到中傷或羞辱他人的目的。</a:t>
            </a: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187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4800" dirty="0" smtClean="0"/>
              <a:t>但</a:t>
            </a:r>
            <a:r>
              <a:rPr lang="en-US" altLang="zh-TW" sz="4800" dirty="0" smtClean="0"/>
              <a:t>!</a:t>
            </a:r>
          </a:p>
          <a:p>
            <a:r>
              <a:rPr lang="zh-TW" altLang="en-US" sz="4800" dirty="0" smtClean="0"/>
              <a:t>只有他們才是霸凌者嗎</a:t>
            </a:r>
            <a:r>
              <a:rPr lang="en-US" altLang="zh-TW" sz="4800" dirty="0" smtClean="0"/>
              <a:t>?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8124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 dirty="0" smtClean="0"/>
              <a:t>東東的故事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348311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/>
              <a:t>思考一下</a:t>
            </a:r>
            <a:r>
              <a:rPr lang="en-US" altLang="zh-TW" sz="5400" dirty="0" smtClean="0"/>
              <a:t>…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</a:rPr>
              <a:t>當一隻企鵝在欺負東</a:t>
            </a:r>
            <a:r>
              <a:rPr lang="zh-TW" altLang="en-US" sz="3600" dirty="0" smtClean="0">
                <a:latin typeface="+mn-ea"/>
              </a:rPr>
              <a:t>東，</a:t>
            </a:r>
            <a:endParaRPr lang="en-US" altLang="zh-TW" sz="36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600" dirty="0">
                <a:latin typeface="+mn-ea"/>
              </a:rPr>
              <a:t> </a:t>
            </a:r>
            <a:r>
              <a:rPr lang="zh-TW" altLang="en-US" sz="3600" dirty="0" smtClean="0">
                <a:latin typeface="+mn-ea"/>
              </a:rPr>
              <a:t>  你身為其他企鵝，你會怎麼做</a:t>
            </a:r>
            <a:r>
              <a:rPr lang="en-US" altLang="zh-TW" sz="3600" dirty="0" smtClean="0">
                <a:latin typeface="+mn-ea"/>
              </a:rPr>
              <a:t>??</a:t>
            </a:r>
          </a:p>
          <a:p>
            <a:pPr marL="0" indent="0">
              <a:buNone/>
            </a:pPr>
            <a:r>
              <a:rPr lang="zh-TW" altLang="en-US" sz="3600" dirty="0" smtClean="0">
                <a:latin typeface="+mn-ea"/>
              </a:rPr>
              <a:t>   </a:t>
            </a:r>
            <a:endParaRPr lang="en-US" altLang="zh-TW" sz="36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600" dirty="0">
                <a:latin typeface="+mn-ea"/>
              </a:rPr>
              <a:t> </a:t>
            </a:r>
            <a:r>
              <a:rPr lang="zh-TW" altLang="en-US" sz="3600" dirty="0" smtClean="0">
                <a:latin typeface="+mn-ea"/>
              </a:rPr>
              <a:t>  一起</a:t>
            </a:r>
            <a:r>
              <a:rPr lang="zh-TW" altLang="en-US" sz="3600" dirty="0">
                <a:latin typeface="+mn-ea"/>
              </a:rPr>
              <a:t>嗎</a:t>
            </a:r>
            <a:r>
              <a:rPr lang="en-US" altLang="zh-TW" sz="3600" dirty="0" smtClean="0">
                <a:latin typeface="+mn-ea"/>
              </a:rPr>
              <a:t>?</a:t>
            </a:r>
          </a:p>
          <a:p>
            <a:pPr marL="0" indent="0">
              <a:buNone/>
            </a:pPr>
            <a:r>
              <a:rPr lang="zh-TW" altLang="en-US" sz="3600" dirty="0" smtClean="0">
                <a:latin typeface="+mn-ea"/>
              </a:rPr>
              <a:t>   還是</a:t>
            </a:r>
            <a:r>
              <a:rPr lang="zh-TW" altLang="en-US" sz="3600" dirty="0">
                <a:latin typeface="+mn-ea"/>
              </a:rPr>
              <a:t>你會阻止</a:t>
            </a:r>
            <a:r>
              <a:rPr lang="en-US" altLang="zh-TW" sz="3600" dirty="0">
                <a:latin typeface="+mn-ea"/>
              </a:rPr>
              <a:t>?</a:t>
            </a:r>
            <a:endParaRPr lang="zh-TW" altLang="en-US" sz="3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984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寫下來</a:t>
            </a:r>
            <a:r>
              <a:rPr lang="en-US" altLang="zh-TW" sz="6600" dirty="0" smtClean="0"/>
              <a:t>…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如果你是被霸凌的東</a:t>
            </a:r>
            <a:r>
              <a:rPr lang="zh-TW" altLang="en-US" sz="4400" dirty="0" smtClean="0"/>
              <a:t>東，你想跟自己說什麼</a:t>
            </a:r>
            <a:r>
              <a:rPr lang="en-US" altLang="zh-TW" sz="4400" dirty="0" smtClean="0"/>
              <a:t>?</a:t>
            </a:r>
          </a:p>
          <a:p>
            <a:r>
              <a:rPr lang="zh-TW" altLang="en-US" sz="4400" dirty="0"/>
              <a:t>如果你是東東的</a:t>
            </a:r>
            <a:r>
              <a:rPr lang="zh-TW" altLang="en-US" sz="4400" dirty="0" smtClean="0"/>
              <a:t>家人，你會怎麼想</a:t>
            </a:r>
            <a:r>
              <a:rPr lang="en-US" altLang="zh-TW" sz="4400" dirty="0" smtClean="0"/>
              <a:t>?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13180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/>
              <a:t>美國珍諾維斯命案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集體冷漠</a:t>
            </a:r>
            <a:r>
              <a:rPr lang="en-US" altLang="zh-TW" sz="4400" dirty="0" smtClean="0"/>
              <a:t>(</a:t>
            </a:r>
            <a:r>
              <a:rPr lang="zh-TW" altLang="en-US" sz="4400" dirty="0" smtClean="0"/>
              <a:t>責任分攤</a:t>
            </a:r>
            <a:r>
              <a:rPr lang="en-US" altLang="zh-TW" sz="4400" dirty="0" smtClean="0"/>
              <a:t>)</a:t>
            </a:r>
          </a:p>
          <a:p>
            <a:pPr marL="0" indent="0">
              <a:buNone/>
            </a:pPr>
            <a:r>
              <a:rPr lang="zh-TW" altLang="en-US" sz="4400" dirty="0" smtClean="0"/>
              <a:t>別人會做</a:t>
            </a:r>
            <a:endParaRPr lang="en-US" altLang="zh-TW" sz="4400" dirty="0" smtClean="0"/>
          </a:p>
          <a:p>
            <a:pPr marL="0" indent="0">
              <a:buNone/>
            </a:pPr>
            <a:r>
              <a:rPr lang="zh-TW" altLang="en-US" sz="4400" dirty="0"/>
              <a:t>別人也沒</a:t>
            </a:r>
            <a:r>
              <a:rPr lang="zh-TW" altLang="en-US" sz="4400" dirty="0" smtClean="0"/>
              <a:t>做</a:t>
            </a:r>
            <a:endParaRPr lang="en-US" altLang="zh-TW" sz="4400" dirty="0" smtClean="0"/>
          </a:p>
          <a:p>
            <a:pPr marL="0" indent="0">
              <a:buNone/>
            </a:pPr>
            <a:r>
              <a:rPr lang="zh-TW" altLang="en-US" sz="4400" dirty="0"/>
              <a:t> </a:t>
            </a:r>
            <a:r>
              <a:rPr lang="zh-TW" altLang="en-US" sz="4400" dirty="0" smtClean="0"/>
              <a:t>        </a:t>
            </a:r>
            <a:r>
              <a:rPr lang="en-US" altLang="zh-TW" sz="4400" dirty="0" smtClean="0"/>
              <a:t>(</a:t>
            </a:r>
            <a:r>
              <a:rPr lang="zh-TW" altLang="en-US" sz="4400" dirty="0" smtClean="0"/>
              <a:t>連自己的責任也未意識到</a:t>
            </a:r>
            <a:r>
              <a:rPr lang="en-US" altLang="zh-TW" sz="4400" dirty="0" smtClean="0"/>
              <a:t>)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1321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600" dirty="0" smtClean="0"/>
              <a:t>霸凌的角色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365188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/>
              <a:t>（一）</a:t>
            </a:r>
            <a:r>
              <a:rPr lang="zh-TW" altLang="en-US" sz="4000" b="1" dirty="0" smtClean="0"/>
              <a:t>主要霸凌者</a:t>
            </a:r>
            <a:r>
              <a:rPr lang="zh-TW" altLang="en-US" sz="4000" dirty="0" smtClean="0"/>
              <a:t>：從事霸凌、讓其他人加入霸凌、總是想出騷擾或攻擊被害者的新方法。</a:t>
            </a:r>
          </a:p>
          <a:p>
            <a:pPr marL="0" indent="0">
              <a:buNone/>
            </a:pPr>
            <a:r>
              <a:rPr lang="zh-TW" altLang="en-US" sz="4000" dirty="0" smtClean="0"/>
              <a:t>（二）</a:t>
            </a:r>
            <a:r>
              <a:rPr lang="zh-TW" altLang="en-US" sz="4000" b="1" dirty="0" smtClean="0"/>
              <a:t>霸凌增強者</a:t>
            </a:r>
            <a:r>
              <a:rPr lang="zh-TW" altLang="en-US" sz="4000" dirty="0" smtClean="0"/>
              <a:t>：當霸凌開始時加入霸凌一起霸凌別人、 協助霸凌、幫助霸凌者抓住被害者。</a:t>
            </a:r>
          </a:p>
        </p:txBody>
      </p:sp>
    </p:spTree>
    <p:extLst>
      <p:ext uri="{BB962C8B-B14F-4D97-AF65-F5344CB8AC3E}">
        <p14:creationId xmlns:p14="http://schemas.microsoft.com/office/powerpoint/2010/main" xmlns="" val="254941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3600" dirty="0">
                <a:latin typeface="+mj-ea"/>
                <a:ea typeface="+mj-ea"/>
              </a:rPr>
              <a:t>（三）霸凌支持者：圍繞在霸凌現場觀看、一邊看一邊笑、大聲煽動霸凌者或說「讓他</a:t>
            </a:r>
            <a:r>
              <a:rPr lang="en-US" altLang="zh-TW" sz="3600" dirty="0">
                <a:latin typeface="+mj-ea"/>
                <a:ea typeface="+mj-ea"/>
              </a:rPr>
              <a:t>/</a:t>
            </a:r>
            <a:r>
              <a:rPr lang="zh-TW" altLang="en-US" sz="3600" dirty="0">
                <a:latin typeface="+mj-ea"/>
                <a:ea typeface="+mj-ea"/>
              </a:rPr>
              <a:t>她好看！」。</a:t>
            </a:r>
          </a:p>
          <a:p>
            <a:pPr marL="0" indent="0">
              <a:buNone/>
            </a:pPr>
            <a:r>
              <a:rPr lang="zh-TW" altLang="en-US" sz="3600" dirty="0">
                <a:latin typeface="+mj-ea"/>
                <a:ea typeface="+mj-ea"/>
              </a:rPr>
              <a:t>（四）護衛被害者：安慰被害者或鼓勵被害者向老師報告、告訴霸凌者停止霸凌、想辦法讓其他人來停止霸凌。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8552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+mj-ea"/>
              </a:rPr>
              <a:t>「霸凌」的定義</a:t>
            </a:r>
            <a:endParaRPr lang="zh-TW" altLang="en-US" sz="5400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+mj-ea"/>
                <a:ea typeface="+mj-ea"/>
              </a:rPr>
              <a:t>挪威學者</a:t>
            </a:r>
            <a:r>
              <a:rPr lang="en-US" altLang="zh-TW" sz="3200" dirty="0" smtClean="0">
                <a:latin typeface="+mj-ea"/>
                <a:ea typeface="+mj-ea"/>
              </a:rPr>
              <a:t>D. </a:t>
            </a:r>
            <a:r>
              <a:rPr lang="en-US" altLang="zh-TW" sz="3200" dirty="0" err="1" smtClean="0">
                <a:latin typeface="+mj-ea"/>
                <a:ea typeface="+mj-ea"/>
              </a:rPr>
              <a:t>Olweus</a:t>
            </a:r>
            <a:r>
              <a:rPr lang="en-US" altLang="zh-TW" sz="3200" dirty="0" smtClean="0">
                <a:latin typeface="+mj-ea"/>
                <a:ea typeface="+mj-ea"/>
              </a:rPr>
              <a:t> </a:t>
            </a:r>
            <a:r>
              <a:rPr lang="zh-TW" altLang="en-US" sz="3200" dirty="0" smtClean="0">
                <a:latin typeface="+mj-ea"/>
                <a:ea typeface="+mj-ea"/>
              </a:rPr>
              <a:t>：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j-ea"/>
                <a:ea typeface="+mj-ea"/>
              </a:rPr>
              <a:t>專指一個學生長時間、重複的暴露在一個或多個學生主導的欺負或騷擾，或是被鎖定為霸凌對象而成為受凌兒童的情形。不管是肢體上的踢、打，言語上的嘲弄、威嚇，或是關係上的排擠，身體、性別上的取笑或評論，都被視為霸凌。</a:t>
            </a:r>
            <a:endParaRPr lang="zh-TW" altLang="en-US" sz="3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9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你身為旁觀者，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你的角色是什麼</a:t>
            </a:r>
            <a:r>
              <a:rPr lang="en-US" altLang="zh-TW" sz="2800" dirty="0" smtClean="0">
                <a:latin typeface="+mj-ea"/>
                <a:ea typeface="+mj-ea"/>
              </a:rPr>
              <a:t>?</a:t>
            </a:r>
          </a:p>
          <a:p>
            <a:r>
              <a:rPr lang="zh-TW" altLang="en-US" sz="2800" dirty="0">
                <a:latin typeface="+mj-ea"/>
                <a:ea typeface="+mj-ea"/>
              </a:rPr>
              <a:t>你可以對這件事做出什麼影響</a:t>
            </a:r>
            <a:r>
              <a:rPr lang="en-US" altLang="zh-TW" sz="2800" dirty="0">
                <a:latin typeface="+mj-ea"/>
                <a:ea typeface="+mj-ea"/>
              </a:rPr>
              <a:t>?</a:t>
            </a:r>
            <a:endParaRPr lang="en-US" altLang="zh-TW" sz="2800" dirty="0" smtClean="0">
              <a:latin typeface="+mj-ea"/>
              <a:ea typeface="+mj-ea"/>
            </a:endParaRPr>
          </a:p>
          <a:p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+mj-ea"/>
              </a:rPr>
              <a:t>旁觀者如果伸出援手，</a:t>
            </a:r>
            <a:r>
              <a:rPr lang="en-US" altLang="zh-TW" sz="5400" dirty="0" smtClean="0">
                <a:latin typeface="+mj-ea"/>
              </a:rPr>
              <a:t/>
            </a:r>
            <a:br>
              <a:rPr lang="en-US" altLang="zh-TW" sz="5400" dirty="0" smtClean="0">
                <a:latin typeface="+mj-ea"/>
              </a:rPr>
            </a:br>
            <a:r>
              <a:rPr lang="zh-TW" altLang="en-US" sz="5400" dirty="0">
                <a:latin typeface="+mj-ea"/>
              </a:rPr>
              <a:t>事情是否會不同</a:t>
            </a:r>
            <a:r>
              <a:rPr lang="en-US" altLang="zh-TW" sz="5400" dirty="0">
                <a:latin typeface="+mj-ea"/>
              </a:rPr>
              <a:t>?</a:t>
            </a:r>
            <a:endParaRPr lang="zh-TW" altLang="en-US" sz="5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942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4800" dirty="0">
                <a:ea typeface="標楷體" pitchFamily="65" charset="-120"/>
              </a:rPr>
              <a:t>    </a:t>
            </a:r>
            <a:r>
              <a:rPr lang="zh-TW" altLang="en-US" sz="5400" dirty="0">
                <a:ea typeface="標楷體" pitchFamily="65" charset="-120"/>
              </a:rPr>
              <a:t>霸凌討論</a:t>
            </a:r>
          </a:p>
        </p:txBody>
      </p:sp>
    </p:spTree>
    <p:extLst>
      <p:ext uri="{BB962C8B-B14F-4D97-AF65-F5344CB8AC3E}">
        <p14:creationId xmlns:p14="http://schemas.microsoft.com/office/powerpoint/2010/main" xmlns="" val="27436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23850" y="1700213"/>
            <a:ext cx="8064500" cy="47529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zh-TW" altLang="en-US" sz="4800" dirty="0">
                <a:latin typeface="+mj-ea"/>
                <a:ea typeface="+mj-ea"/>
              </a:rPr>
              <a:t>＊</a:t>
            </a:r>
            <a:r>
              <a:rPr lang="zh-TW" altLang="en-US" sz="4800" dirty="0">
                <a:solidFill>
                  <a:srgbClr val="FF3300"/>
                </a:solidFill>
                <a:latin typeface="+mj-ea"/>
                <a:ea typeface="+mj-ea"/>
              </a:rPr>
              <a:t>時間</a:t>
            </a:r>
            <a:r>
              <a:rPr lang="zh-TW" altLang="en-US" sz="4800" dirty="0">
                <a:solidFill>
                  <a:srgbClr val="3333FF"/>
                </a:solidFill>
                <a:latin typeface="+mj-ea"/>
                <a:ea typeface="+mj-ea"/>
              </a:rPr>
              <a:t>：</a:t>
            </a:r>
          </a:p>
          <a:p>
            <a:pPr>
              <a:buFont typeface="Wingdings" pitchFamily="2" charset="2"/>
              <a:buNone/>
            </a:pPr>
            <a:r>
              <a:rPr lang="zh-TW" altLang="en-US" sz="4800" dirty="0">
                <a:latin typeface="+mj-ea"/>
                <a:ea typeface="+mj-ea"/>
              </a:rPr>
              <a:t>  </a:t>
            </a:r>
            <a:r>
              <a:rPr lang="zh-TW" altLang="en-US" sz="4800" dirty="0" smtClean="0">
                <a:latin typeface="+mj-ea"/>
                <a:ea typeface="+mj-ea"/>
              </a:rPr>
              <a:t>放學</a:t>
            </a:r>
            <a:r>
              <a:rPr lang="zh-TW" altLang="en-US" sz="4800" dirty="0">
                <a:latin typeface="+mj-ea"/>
                <a:ea typeface="+mj-ea"/>
              </a:rPr>
              <a:t>後、早上、中午、晚上、人煙</a:t>
            </a:r>
            <a:r>
              <a:rPr lang="zh-TW" altLang="en-US" sz="4800" dirty="0" smtClean="0">
                <a:latin typeface="+mj-ea"/>
                <a:ea typeface="+mj-ea"/>
              </a:rPr>
              <a:t>稀少</a:t>
            </a:r>
            <a:r>
              <a:rPr lang="zh-TW" altLang="en-US" sz="4800" dirty="0">
                <a:latin typeface="+mj-ea"/>
                <a:ea typeface="+mj-ea"/>
              </a:rPr>
              <a:t>、夜深人靜</a:t>
            </a:r>
            <a:r>
              <a:rPr lang="en-US" altLang="zh-TW" sz="4800" dirty="0">
                <a:latin typeface="+mj-ea"/>
                <a:ea typeface="+mj-ea"/>
              </a:rPr>
              <a:t>﹑</a:t>
            </a:r>
            <a:r>
              <a:rPr lang="zh-TW" altLang="en-US" sz="4800" dirty="0">
                <a:latin typeface="+mj-ea"/>
                <a:ea typeface="+mj-ea"/>
              </a:rPr>
              <a:t>下課時</a:t>
            </a:r>
            <a:r>
              <a:rPr lang="en-US" altLang="zh-TW" sz="4800" dirty="0">
                <a:latin typeface="+mj-ea"/>
                <a:ea typeface="+mj-ea"/>
              </a:rPr>
              <a:t>……</a:t>
            </a:r>
            <a:endParaRPr lang="en-US" altLang="zh-TW" sz="4800" dirty="0">
              <a:solidFill>
                <a:srgbClr val="008000"/>
              </a:solidFill>
              <a:latin typeface="+mj-ea"/>
              <a:ea typeface="+mj-ea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684213" y="260350"/>
            <a:ext cx="7704137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你覺得校園霸凌最容易發生的時間跟地點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及原因為何？</a:t>
            </a:r>
          </a:p>
        </p:txBody>
      </p:sp>
    </p:spTree>
    <p:extLst>
      <p:ext uri="{BB962C8B-B14F-4D97-AF65-F5344CB8AC3E}">
        <p14:creationId xmlns:p14="http://schemas.microsoft.com/office/powerpoint/2010/main" xmlns="" val="104349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23850" y="1700213"/>
            <a:ext cx="7993063" cy="47529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sz="3600" dirty="0"/>
              <a:t>＊</a:t>
            </a:r>
            <a:r>
              <a:rPr lang="zh-TW" altLang="en-US" sz="3600" dirty="0">
                <a:solidFill>
                  <a:srgbClr val="FF3300"/>
                </a:solidFill>
                <a:ea typeface="細明體" pitchFamily="49" charset="-120"/>
              </a:rPr>
              <a:t>地點</a:t>
            </a:r>
            <a:r>
              <a:rPr lang="zh-TW" altLang="en-US" sz="3600" dirty="0">
                <a:solidFill>
                  <a:srgbClr val="3333FF"/>
                </a:solidFill>
                <a:ea typeface="細明體" pitchFamily="49" charset="-120"/>
              </a:rPr>
              <a:t>：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>
                <a:ea typeface="細明體" pitchFamily="49" charset="-120"/>
              </a:rPr>
              <a:t>           廁所</a:t>
            </a:r>
            <a:r>
              <a:rPr lang="zh-TW" altLang="en-US" sz="3600" dirty="0"/>
              <a:t>、</a:t>
            </a:r>
            <a:r>
              <a:rPr lang="zh-TW" altLang="en-US" sz="3600" dirty="0">
                <a:ea typeface="細明體" pitchFamily="49" charset="-120"/>
              </a:rPr>
              <a:t>教室</a:t>
            </a:r>
            <a:r>
              <a:rPr lang="zh-TW" altLang="en-US" sz="3600" dirty="0"/>
              <a:t>、陰暗處、小巷子、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        地下室、籃球場、 公園、山上、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        撞球場、網咖、會客室、游泳池、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        垃圾場、網路上、樓梯間</a:t>
            </a:r>
            <a:r>
              <a:rPr lang="en-US" altLang="zh-TW" sz="3600" dirty="0"/>
              <a:t>... </a:t>
            </a:r>
            <a:endParaRPr lang="en-US" altLang="zh-TW" sz="3600" dirty="0">
              <a:ea typeface="細明體" pitchFamily="49" charset="-120"/>
            </a:endParaRPr>
          </a:p>
          <a:p>
            <a:endParaRPr lang="en-US" altLang="zh-TW" dirty="0">
              <a:solidFill>
                <a:srgbClr val="008000"/>
              </a:solidFill>
              <a:ea typeface="細明體" pitchFamily="49" charset="-12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684213" y="260350"/>
            <a:ext cx="7704137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你覺得校園霸凌最容易發生的時間跟地點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及原因為何？</a:t>
            </a:r>
          </a:p>
        </p:txBody>
      </p:sp>
    </p:spTree>
    <p:extLst>
      <p:ext uri="{BB962C8B-B14F-4D97-AF65-F5344CB8AC3E}">
        <p14:creationId xmlns:p14="http://schemas.microsoft.com/office/powerpoint/2010/main" xmlns="" val="202722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23850" y="1700213"/>
            <a:ext cx="8064500" cy="47529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TW" dirty="0">
                <a:solidFill>
                  <a:srgbClr val="3333FF"/>
                </a:solidFill>
                <a:ea typeface="細明體" pitchFamily="49" charset="-120"/>
              </a:rPr>
              <a:t> </a:t>
            </a:r>
            <a:endParaRPr lang="en-US" altLang="zh-TW" sz="4400" dirty="0">
              <a:solidFill>
                <a:srgbClr val="3333FF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None/>
            </a:pPr>
            <a:r>
              <a:rPr lang="zh-TW" altLang="en-US" sz="4400" dirty="0">
                <a:latin typeface="+mj-ea"/>
                <a:ea typeface="+mj-ea"/>
              </a:rPr>
              <a:t>＊</a:t>
            </a:r>
            <a:r>
              <a:rPr lang="zh-TW" altLang="en-US" sz="4400" dirty="0">
                <a:solidFill>
                  <a:srgbClr val="FF3300"/>
                </a:solidFill>
                <a:latin typeface="+mj-ea"/>
                <a:ea typeface="+mj-ea"/>
              </a:rPr>
              <a:t>原因</a:t>
            </a:r>
            <a:r>
              <a:rPr lang="zh-TW" altLang="en-US" sz="4400" dirty="0">
                <a:solidFill>
                  <a:srgbClr val="3333FF"/>
                </a:solidFill>
                <a:latin typeface="+mj-ea"/>
                <a:ea typeface="+mj-ea"/>
              </a:rPr>
              <a:t>：</a:t>
            </a:r>
          </a:p>
          <a:p>
            <a:pPr>
              <a:buFont typeface="Wingdings" pitchFamily="2" charset="2"/>
              <a:buNone/>
            </a:pPr>
            <a:r>
              <a:rPr lang="zh-TW" altLang="en-US" sz="4400" dirty="0">
                <a:solidFill>
                  <a:srgbClr val="008000"/>
                </a:solidFill>
                <a:latin typeface="+mj-ea"/>
                <a:ea typeface="+mj-ea"/>
              </a:rPr>
              <a:t>       </a:t>
            </a:r>
            <a:r>
              <a:rPr lang="zh-TW" altLang="en-US" sz="4400" dirty="0" smtClean="0">
                <a:solidFill>
                  <a:srgbClr val="008000"/>
                </a:solidFill>
                <a:latin typeface="+mj-ea"/>
                <a:ea typeface="+mj-ea"/>
              </a:rPr>
              <a:t> </a:t>
            </a:r>
            <a:r>
              <a:rPr lang="zh-TW" altLang="en-US" sz="4400" dirty="0" smtClean="0">
                <a:latin typeface="+mj-ea"/>
                <a:ea typeface="+mj-ea"/>
              </a:rPr>
              <a:t>單純</a:t>
            </a:r>
            <a:r>
              <a:rPr lang="zh-TW" altLang="en-US" sz="4400" dirty="0">
                <a:latin typeface="+mj-ea"/>
                <a:ea typeface="+mj-ea"/>
              </a:rPr>
              <a:t>看人不順眼</a:t>
            </a:r>
            <a:r>
              <a:rPr lang="en-US" altLang="zh-TW" sz="4400" dirty="0">
                <a:latin typeface="+mj-ea"/>
                <a:ea typeface="+mj-ea"/>
              </a:rPr>
              <a:t>﹑</a:t>
            </a:r>
            <a:r>
              <a:rPr lang="zh-TW" altLang="en-US" sz="4400" dirty="0">
                <a:latin typeface="+mj-ea"/>
                <a:ea typeface="+mj-ea"/>
              </a:rPr>
              <a:t>缺錢</a:t>
            </a:r>
            <a:r>
              <a:rPr lang="en-US" altLang="zh-TW" sz="4400" dirty="0">
                <a:latin typeface="+mj-ea"/>
                <a:ea typeface="+mj-ea"/>
              </a:rPr>
              <a:t>﹑</a:t>
            </a:r>
            <a:r>
              <a:rPr lang="zh-TW" altLang="en-US" sz="4400" dirty="0">
                <a:latin typeface="+mj-ea"/>
                <a:ea typeface="+mj-ea"/>
              </a:rPr>
              <a:t>看對方</a:t>
            </a:r>
            <a:r>
              <a:rPr lang="zh-TW" altLang="en-US" sz="4400" dirty="0" smtClean="0">
                <a:latin typeface="+mj-ea"/>
                <a:ea typeface="+mj-ea"/>
              </a:rPr>
              <a:t>弱小好</a:t>
            </a:r>
            <a:r>
              <a:rPr lang="zh-TW" altLang="en-US" sz="4400" dirty="0">
                <a:latin typeface="+mj-ea"/>
                <a:ea typeface="+mj-ea"/>
              </a:rPr>
              <a:t>欺負 </a:t>
            </a:r>
            <a:r>
              <a:rPr lang="en-US" altLang="zh-TW" sz="4400" dirty="0">
                <a:latin typeface="+mj-ea"/>
                <a:ea typeface="+mj-ea"/>
              </a:rPr>
              <a:t>﹑</a:t>
            </a:r>
            <a:r>
              <a:rPr lang="zh-TW" altLang="en-US" sz="4400" dirty="0">
                <a:latin typeface="+mj-ea"/>
                <a:ea typeface="+mj-ea"/>
              </a:rPr>
              <a:t>好玩 </a:t>
            </a:r>
            <a:r>
              <a:rPr lang="en-US" altLang="zh-TW" sz="4400" dirty="0">
                <a:latin typeface="+mj-ea"/>
                <a:ea typeface="+mj-ea"/>
              </a:rPr>
              <a:t>……</a:t>
            </a:r>
          </a:p>
          <a:p>
            <a:endParaRPr lang="en-US" altLang="zh-TW" sz="4400" dirty="0">
              <a:solidFill>
                <a:srgbClr val="008000"/>
              </a:solidFill>
              <a:latin typeface="+mj-ea"/>
              <a:ea typeface="+mj-ea"/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684213" y="260350"/>
            <a:ext cx="7704137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你覺得校園霸凌最容易發生的時間跟地點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200" dirty="0"/>
              <a:t>及原因為何？</a:t>
            </a:r>
          </a:p>
        </p:txBody>
      </p:sp>
    </p:spTree>
    <p:extLst>
      <p:ext uri="{BB962C8B-B14F-4D97-AF65-F5344CB8AC3E}">
        <p14:creationId xmlns:p14="http://schemas.microsoft.com/office/powerpoint/2010/main" xmlns="" val="145344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5175"/>
            <a:ext cx="8001000" cy="755650"/>
          </a:xfrm>
        </p:spPr>
        <p:txBody>
          <a:bodyPr/>
          <a:lstStyle/>
          <a:p>
            <a:r>
              <a:rPr lang="zh-TW" altLang="en-US">
                <a:solidFill>
                  <a:schemeClr val="tx1"/>
                </a:solidFill>
              </a:rPr>
              <a:t>如果碰到霸凌事件你可以怎麼處理？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sz="4100" dirty="0">
                <a:solidFill>
                  <a:srgbClr val="FF3300"/>
                </a:solidFill>
                <a:ea typeface="標楷體" pitchFamily="65" charset="-120"/>
              </a:rPr>
              <a:t>如果你是旁觀者</a:t>
            </a:r>
          </a:p>
          <a:p>
            <a:pPr>
              <a:buFont typeface="Wingdings" pitchFamily="2" charset="2"/>
              <a:buNone/>
            </a:pP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  趕快跟老師求救</a:t>
            </a:r>
            <a:r>
              <a:rPr lang="en-US" altLang="zh-TW" sz="32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拍下加害者的照片 </a:t>
            </a:r>
            <a:r>
              <a:rPr lang="en-US" altLang="zh-TW" sz="3200" dirty="0" smtClean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 smtClean="0">
                <a:latin typeface="細明體" pitchFamily="49" charset="-120"/>
                <a:ea typeface="細明體" pitchFamily="49" charset="-120"/>
              </a:rPr>
              <a:t>請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路人阻止 </a:t>
            </a:r>
            <a:r>
              <a:rPr lang="en-US" altLang="zh-TW" sz="32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報警 </a:t>
            </a:r>
            <a:r>
              <a:rPr lang="en-US" altLang="zh-TW" sz="32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幫忙制止</a:t>
            </a:r>
            <a:r>
              <a:rPr lang="en-US" altLang="zh-TW" sz="32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就近</a:t>
            </a:r>
            <a:r>
              <a:rPr lang="zh-TW" altLang="en-US" sz="3200" dirty="0" smtClean="0">
                <a:latin typeface="細明體" pitchFamily="49" charset="-120"/>
                <a:ea typeface="細明體" pitchFamily="49" charset="-120"/>
              </a:rPr>
              <a:t>尋求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協助 </a:t>
            </a:r>
            <a:r>
              <a:rPr lang="en-US" altLang="zh-TW" sz="32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3200" dirty="0">
                <a:latin typeface="細明體" pitchFamily="49" charset="-120"/>
                <a:ea typeface="細明體" pitchFamily="49" charset="-120"/>
              </a:rPr>
              <a:t>幫助被害者</a:t>
            </a:r>
          </a:p>
        </p:txBody>
      </p:sp>
    </p:spTree>
    <p:extLst>
      <p:ext uri="{BB962C8B-B14F-4D97-AF65-F5344CB8AC3E}">
        <p14:creationId xmlns:p14="http://schemas.microsoft.com/office/powerpoint/2010/main" xmlns="" val="352362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5175"/>
            <a:ext cx="8001000" cy="755650"/>
          </a:xfrm>
        </p:spPr>
        <p:txBody>
          <a:bodyPr/>
          <a:lstStyle/>
          <a:p>
            <a:r>
              <a:rPr lang="zh-TW" altLang="en-US">
                <a:solidFill>
                  <a:schemeClr val="tx1"/>
                </a:solidFill>
              </a:rPr>
              <a:t>如果碰到霸凌事件你可以怎麼處理？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95536" y="1556792"/>
            <a:ext cx="8001000" cy="4916487"/>
          </a:xfrm>
        </p:spPr>
        <p:txBody>
          <a:bodyPr/>
          <a:lstStyle/>
          <a:p>
            <a:r>
              <a:rPr lang="zh-TW" altLang="en-US" sz="3100" dirty="0">
                <a:solidFill>
                  <a:srgbClr val="FF3300"/>
                </a:solidFill>
                <a:ea typeface="標楷體" pitchFamily="65" charset="-120"/>
              </a:rPr>
              <a:t>如果你是被害者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>
                <a:solidFill>
                  <a:srgbClr val="FF3300"/>
                </a:solidFill>
                <a:latin typeface="細明體" pitchFamily="49" charset="-120"/>
                <a:ea typeface="細明體" pitchFamily="49" charset="-120"/>
              </a:rPr>
              <a:t>事前</a:t>
            </a:r>
            <a:r>
              <a:rPr lang="en-US" altLang="zh-TW" sz="2400" dirty="0">
                <a:solidFill>
                  <a:srgbClr val="008000"/>
                </a:solidFill>
                <a:latin typeface="細明體" pitchFamily="49" charset="-120"/>
                <a:ea typeface="細明體" pitchFamily="49" charset="-120"/>
              </a:rPr>
              <a:t>: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觀察周遭的人避免爭執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避免單獨一人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注意自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     己的言行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>
                <a:solidFill>
                  <a:srgbClr val="FF3300"/>
                </a:solidFill>
                <a:latin typeface="細明體" pitchFamily="49" charset="-120"/>
                <a:ea typeface="細明體" pitchFamily="49" charset="-120"/>
              </a:rPr>
              <a:t>事發</a:t>
            </a:r>
            <a:r>
              <a:rPr lang="en-US" altLang="zh-TW" sz="2400" dirty="0">
                <a:solidFill>
                  <a:srgbClr val="008000"/>
                </a:solidFill>
                <a:latin typeface="細明體" pitchFamily="49" charset="-120"/>
                <a:ea typeface="細明體" pitchFamily="49" charset="-120"/>
              </a:rPr>
              <a:t>: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逃跑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裝可憐 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求助別人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轉移注意力</a:t>
            </a:r>
            <a:r>
              <a:rPr lang="zh-TW" altLang="en-US" sz="2400" dirty="0"/>
              <a:t>、找個口才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/>
              <a:t>       好的人辯論、 自我防衛 、記住加害者特徵或班級號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/>
              <a:t>       碼 </a:t>
            </a:r>
            <a:r>
              <a:rPr lang="en-US" altLang="zh-TW" sz="2400" dirty="0"/>
              <a:t>﹑</a:t>
            </a:r>
            <a:r>
              <a:rPr lang="zh-TW" altLang="en-US" sz="2400" dirty="0"/>
              <a:t>在過程中可以趁機跑到愛心商店</a:t>
            </a:r>
            <a:r>
              <a:rPr lang="en-US" altLang="zh-TW" sz="2400" dirty="0"/>
              <a:t>﹑</a:t>
            </a:r>
            <a:r>
              <a:rPr lang="zh-TW" altLang="en-US" sz="2400" dirty="0"/>
              <a:t>大叫求救 </a:t>
            </a:r>
            <a:r>
              <a:rPr lang="en-US" altLang="zh-TW" sz="2400" dirty="0"/>
              <a:t>﹑</a:t>
            </a:r>
          </a:p>
          <a:p>
            <a:pPr>
              <a:buFont typeface="Wingdings" pitchFamily="2" charset="2"/>
              <a:buNone/>
            </a:pPr>
            <a:r>
              <a:rPr lang="en-US" altLang="zh-TW" sz="2400" dirty="0"/>
              <a:t>       </a:t>
            </a:r>
            <a:r>
              <a:rPr lang="zh-TW" altLang="en-US" sz="2400" dirty="0"/>
              <a:t>立刻逃跑、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大哭</a:t>
            </a:r>
            <a:r>
              <a:rPr lang="en-US" altLang="zh-TW" sz="24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打回去 花言巧語</a:t>
            </a:r>
            <a:r>
              <a:rPr lang="en-US" altLang="zh-TW" sz="2400" dirty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賄賂 </a:t>
            </a:r>
          </a:p>
          <a:p>
            <a:pPr>
              <a:buFont typeface="Wingdings" pitchFamily="2" charset="2"/>
              <a:buNone/>
            </a:pPr>
            <a:r>
              <a:rPr lang="zh-TW" altLang="en-US" sz="2400" dirty="0">
                <a:solidFill>
                  <a:srgbClr val="FF3300"/>
                </a:solidFill>
                <a:latin typeface="細明體" pitchFamily="49" charset="-120"/>
                <a:ea typeface="細明體" pitchFamily="49" charset="-120"/>
              </a:rPr>
              <a:t>事後</a:t>
            </a:r>
            <a:r>
              <a:rPr lang="en-US" altLang="zh-TW" sz="2400" dirty="0">
                <a:solidFill>
                  <a:srgbClr val="FF3300"/>
                </a:solidFill>
                <a:latin typeface="細明體" pitchFamily="49" charset="-120"/>
                <a:ea typeface="細明體" pitchFamily="49" charset="-120"/>
              </a:rPr>
              <a:t>: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求助老師</a:t>
            </a:r>
            <a:r>
              <a:rPr lang="zh-TW" altLang="en-US" sz="2400" dirty="0"/>
              <a:t>、</a:t>
            </a:r>
            <a:r>
              <a:rPr lang="zh-TW" altLang="en-US" sz="2400" dirty="0">
                <a:latin typeface="細明體" pitchFamily="49" charset="-120"/>
                <a:ea typeface="細明體" pitchFamily="49" charset="-120"/>
              </a:rPr>
              <a:t>告訴父母</a:t>
            </a:r>
            <a:r>
              <a:rPr lang="zh-TW" altLang="en-US" sz="2400" dirty="0"/>
              <a:t>、找訓導處、找警察</a:t>
            </a:r>
          </a:p>
        </p:txBody>
      </p:sp>
    </p:spTree>
    <p:extLst>
      <p:ext uri="{BB962C8B-B14F-4D97-AF65-F5344CB8AC3E}">
        <p14:creationId xmlns:p14="http://schemas.microsoft.com/office/powerpoint/2010/main" xmlns="" val="76848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95288" y="1844675"/>
            <a:ext cx="8748712" cy="39512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4400" dirty="0"/>
              <a:t>＊</a:t>
            </a:r>
            <a:r>
              <a:rPr lang="zh-TW" altLang="en-US" sz="4400" dirty="0">
                <a:solidFill>
                  <a:srgbClr val="FF3300"/>
                </a:solidFill>
                <a:ea typeface="標楷體" pitchFamily="65" charset="-120"/>
              </a:rPr>
              <a:t>對被害人的影響</a:t>
            </a:r>
          </a:p>
          <a:p>
            <a:pPr>
              <a:buFont typeface="Wingdings" pitchFamily="2" charset="2"/>
              <a:buNone/>
            </a:pPr>
            <a:r>
              <a:rPr lang="zh-TW" altLang="en-US" sz="4400" dirty="0">
                <a:solidFill>
                  <a:srgbClr val="3333FF"/>
                </a:solidFill>
              </a:rPr>
              <a:t>   </a:t>
            </a:r>
            <a:r>
              <a:rPr lang="zh-TW" altLang="en-US" sz="4400" dirty="0"/>
              <a:t>心靈受創</a:t>
            </a:r>
            <a:r>
              <a:rPr lang="en-US" altLang="zh-TW" sz="4400" dirty="0"/>
              <a:t>﹑</a:t>
            </a:r>
            <a:r>
              <a:rPr lang="zh-TW" altLang="en-US" sz="4400" dirty="0"/>
              <a:t>自卑 </a:t>
            </a:r>
            <a:r>
              <a:rPr lang="en-US" altLang="zh-TW" sz="4400" dirty="0"/>
              <a:t>﹑</a:t>
            </a:r>
            <a:r>
              <a:rPr lang="zh-TW" altLang="en-US" sz="4400" dirty="0"/>
              <a:t>討厭上學 </a:t>
            </a:r>
            <a:r>
              <a:rPr lang="en-US" altLang="zh-TW" sz="4400" dirty="0"/>
              <a:t>﹑</a:t>
            </a:r>
            <a:r>
              <a:rPr lang="zh-TW" altLang="en-US" sz="4400" dirty="0"/>
              <a:t>不敢交朋友 </a:t>
            </a:r>
            <a:r>
              <a:rPr lang="en-US" altLang="zh-TW" sz="4400" dirty="0" smtClean="0"/>
              <a:t>﹑</a:t>
            </a:r>
            <a:r>
              <a:rPr lang="zh-TW" altLang="en-US" sz="4400" dirty="0" smtClean="0"/>
              <a:t>自我</a:t>
            </a:r>
            <a:r>
              <a:rPr lang="zh-TW" altLang="en-US" sz="4400" dirty="0"/>
              <a:t>傷害</a:t>
            </a:r>
            <a:r>
              <a:rPr lang="en-US" altLang="zh-TW" sz="4400" dirty="0"/>
              <a:t>﹑</a:t>
            </a:r>
            <a:r>
              <a:rPr lang="zh-TW" altLang="en-US" sz="4400" dirty="0"/>
              <a:t>財產損失 </a:t>
            </a:r>
            <a:r>
              <a:rPr lang="en-US" altLang="zh-TW" sz="4400" dirty="0"/>
              <a:t>﹑</a:t>
            </a:r>
            <a:r>
              <a:rPr lang="zh-TW" altLang="en-US" sz="4400" dirty="0"/>
              <a:t>人際關係受損 </a:t>
            </a:r>
            <a:r>
              <a:rPr lang="en-US" altLang="zh-TW" sz="4400" dirty="0" smtClean="0"/>
              <a:t>﹑</a:t>
            </a:r>
            <a:r>
              <a:rPr lang="zh-TW" altLang="en-US" sz="4400" dirty="0" smtClean="0"/>
              <a:t>加害</a:t>
            </a:r>
            <a:r>
              <a:rPr lang="zh-TW" altLang="en-US" sz="4400" dirty="0"/>
              <a:t>別人 </a:t>
            </a:r>
          </a:p>
          <a:p>
            <a:pPr>
              <a:buFont typeface="Wingdings" pitchFamily="2" charset="2"/>
              <a:buNone/>
            </a:pPr>
            <a:endParaRPr lang="zh-TW" altLang="en-US" sz="3600" dirty="0"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600" dirty="0">
                <a:solidFill>
                  <a:srgbClr val="3333FF"/>
                </a:solidFill>
              </a:rPr>
              <a:t>　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755650" y="549275"/>
            <a:ext cx="7291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600" dirty="0"/>
              <a:t>你覺得霸凌事件會帶來的影響如何</a:t>
            </a:r>
            <a:r>
              <a:rPr kumimoji="1" lang="en-US" altLang="zh-TW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413873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95288" y="1844675"/>
            <a:ext cx="8748712" cy="39512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dirty="0"/>
              <a:t>＊</a:t>
            </a:r>
            <a:r>
              <a:rPr lang="zh-TW" altLang="en-US" sz="4000" dirty="0">
                <a:solidFill>
                  <a:srgbClr val="FF3300"/>
                </a:solidFill>
                <a:ea typeface="標楷體" pitchFamily="65" charset="-120"/>
              </a:rPr>
              <a:t>對加害人的影響</a:t>
            </a:r>
          </a:p>
          <a:p>
            <a:pPr>
              <a:buFont typeface="Wingdings" pitchFamily="2" charset="2"/>
              <a:buNone/>
            </a:pPr>
            <a:r>
              <a:rPr lang="zh-TW" altLang="en-US" sz="4000" dirty="0">
                <a:solidFill>
                  <a:srgbClr val="3333FF"/>
                </a:solidFill>
              </a:rPr>
              <a:t>   </a:t>
            </a:r>
            <a:r>
              <a:rPr lang="zh-TW" altLang="en-US" sz="4000" dirty="0"/>
              <a:t>越來越囂張，導到受害著越來越多</a:t>
            </a:r>
            <a:r>
              <a:rPr lang="en-US" altLang="zh-TW" sz="4000" dirty="0"/>
              <a:t>﹑</a:t>
            </a:r>
            <a:r>
              <a:rPr lang="zh-TW" altLang="en-US" sz="4000" dirty="0"/>
              <a:t>被排擠 </a:t>
            </a:r>
            <a:r>
              <a:rPr lang="en-US" altLang="zh-TW" sz="4000" dirty="0" smtClean="0">
                <a:latin typeface="細明體" pitchFamily="49" charset="-120"/>
                <a:ea typeface="細明體" pitchFamily="49" charset="-120"/>
              </a:rPr>
              <a:t>﹑</a:t>
            </a:r>
            <a:r>
              <a:rPr lang="zh-TW" altLang="en-US" sz="4000" dirty="0" smtClean="0">
                <a:latin typeface="細明體" pitchFamily="49" charset="-120"/>
                <a:ea typeface="細明體" pitchFamily="49" charset="-120"/>
              </a:rPr>
              <a:t>被</a:t>
            </a:r>
            <a:r>
              <a:rPr lang="zh-TW" altLang="en-US" sz="4000" dirty="0">
                <a:latin typeface="細明體" pitchFamily="49" charset="-120"/>
                <a:ea typeface="細明體" pitchFamily="49" charset="-120"/>
              </a:rPr>
              <a:t>記過</a:t>
            </a:r>
            <a:r>
              <a:rPr lang="zh-TW" altLang="en-US" sz="4000" dirty="0"/>
              <a:t>損壞自己的名譽</a:t>
            </a:r>
            <a:r>
              <a:rPr lang="en-US" altLang="zh-TW" sz="4000" dirty="0"/>
              <a:t>﹑</a:t>
            </a:r>
            <a:r>
              <a:rPr lang="zh-TW" altLang="en-US" sz="4000" dirty="0"/>
              <a:t>遭刑事責任，法律制裁 </a:t>
            </a:r>
          </a:p>
          <a:p>
            <a:pPr>
              <a:buFont typeface="Wingdings" pitchFamily="2" charset="2"/>
              <a:buNone/>
            </a:pPr>
            <a:endParaRPr lang="zh-TW" altLang="en-US" sz="4000" dirty="0"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4000" dirty="0"/>
              <a:t>　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755650" y="549275"/>
            <a:ext cx="7291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600" dirty="0"/>
              <a:t>你覺得霸凌事件會帶來的影響如何</a:t>
            </a:r>
            <a:r>
              <a:rPr kumimoji="1" lang="en-US" altLang="zh-TW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82591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sz="quarter" idx="13"/>
          </p:nvPr>
        </p:nvSpPr>
        <p:spPr>
          <a:xfrm>
            <a:off x="395288" y="1844675"/>
            <a:ext cx="8748712" cy="3951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dirty="0"/>
              <a:t>＊</a:t>
            </a:r>
            <a:r>
              <a:rPr lang="zh-TW" altLang="en-US" sz="3600" dirty="0">
                <a:solidFill>
                  <a:srgbClr val="FF3300"/>
                </a:solidFill>
                <a:ea typeface="標楷體" pitchFamily="65" charset="-120"/>
              </a:rPr>
              <a:t>對旁觀者的影響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　有樣學樣</a:t>
            </a:r>
            <a:r>
              <a:rPr lang="en-US" altLang="zh-TW" sz="3600" dirty="0"/>
              <a:t>﹑</a:t>
            </a:r>
            <a:r>
              <a:rPr lang="zh-TW" altLang="en-US" sz="3600" dirty="0"/>
              <a:t>害怕被打</a:t>
            </a:r>
            <a:r>
              <a:rPr lang="en-US" altLang="zh-TW" sz="3600" dirty="0"/>
              <a:t>﹑ </a:t>
            </a:r>
            <a:r>
              <a:rPr lang="zh-TW" altLang="en-US" sz="3600" dirty="0"/>
              <a:t>自以為是</a:t>
            </a:r>
            <a:r>
              <a:rPr lang="en-US" altLang="zh-TW" sz="3600" dirty="0"/>
              <a:t>﹑</a:t>
            </a:r>
            <a:r>
              <a:rPr lang="zh-TW" altLang="en-US" sz="3600" dirty="0"/>
              <a:t>良心不安</a:t>
            </a:r>
            <a:r>
              <a:rPr lang="en-US" altLang="zh-TW" sz="3600" dirty="0" smtClean="0"/>
              <a:t>﹑</a:t>
            </a:r>
            <a:r>
              <a:rPr lang="zh-TW" altLang="en-US" sz="3600" dirty="0" smtClean="0"/>
              <a:t>遭</a:t>
            </a:r>
            <a:r>
              <a:rPr lang="zh-TW" altLang="en-US" sz="3600" dirty="0"/>
              <a:t>譴責 </a:t>
            </a:r>
            <a:r>
              <a:rPr lang="en-US" altLang="zh-TW" sz="3600" dirty="0"/>
              <a:t>﹑</a:t>
            </a:r>
            <a:r>
              <a:rPr lang="zh-TW" altLang="en-US" sz="3600" dirty="0"/>
              <a:t>共犯 </a:t>
            </a:r>
            <a:r>
              <a:rPr lang="en-US" altLang="zh-TW" sz="3600" dirty="0"/>
              <a:t>﹑</a:t>
            </a:r>
            <a:r>
              <a:rPr lang="zh-TW" altLang="en-US" sz="3600" dirty="0"/>
              <a:t>刑責    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755650" y="549275"/>
            <a:ext cx="7291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</a:pPr>
            <a:r>
              <a:rPr kumimoji="1" lang="zh-TW" altLang="en-US" sz="3600" dirty="0"/>
              <a:t>你覺得霸凌事件會帶來的影響如何</a:t>
            </a:r>
            <a:r>
              <a:rPr kumimoji="1" lang="en-US" altLang="zh-TW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42027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霸凌具備</a:t>
            </a:r>
            <a:endParaRPr lang="en-US" altLang="zh-TW" sz="4400" dirty="0" smtClean="0"/>
          </a:p>
          <a:p>
            <a:pPr marL="0" indent="0">
              <a:buNone/>
            </a:pPr>
            <a:r>
              <a:rPr lang="zh-TW" altLang="en-US" sz="4400" dirty="0" smtClean="0"/>
              <a:t>「長時間」、「重複性」、「針對性」及「權力差距」</a:t>
            </a:r>
            <a:endParaRPr lang="en-US" altLang="zh-TW" sz="4400" dirty="0" smtClean="0"/>
          </a:p>
          <a:p>
            <a:pPr marL="0" indent="0">
              <a:buNone/>
            </a:pPr>
            <a:r>
              <a:rPr lang="en-US" altLang="zh-TW" sz="4400" dirty="0"/>
              <a:t> </a:t>
            </a:r>
            <a:r>
              <a:rPr lang="en-US" altLang="zh-TW" sz="4400" dirty="0" smtClean="0"/>
              <a:t>  </a:t>
            </a:r>
            <a:r>
              <a:rPr lang="zh-TW" altLang="en-US" sz="4400" dirty="0" smtClean="0"/>
              <a:t>四個特性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4444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7454900" cy="1008063"/>
          </a:xfrm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84213" y="1844675"/>
            <a:ext cx="8001000" cy="439261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Yes </a:t>
            </a:r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</a:t>
            </a:r>
            <a:r>
              <a:rPr lang="zh-TW" altLang="en-US" sz="3600" dirty="0"/>
              <a:t>遇到被嘲笑或欺負的情形，要溫和但堅定地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拒絕對方─例如：「我不喜歡這樣，請你停止。」並且多練習幾次。</a:t>
            </a:r>
          </a:p>
        </p:txBody>
      </p:sp>
      <p:pic>
        <p:nvPicPr>
          <p:cNvPr id="38916" name="Picture 4" descr="漂浮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949950"/>
            <a:ext cx="6119813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3378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7454900" cy="1008063"/>
          </a:xfrm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84213" y="1844675"/>
            <a:ext cx="8001000" cy="4392613"/>
          </a:xfrm>
        </p:spPr>
        <p:txBody>
          <a:bodyPr>
            <a:noAutofit/>
          </a:bodyPr>
          <a:lstStyle/>
          <a:p>
            <a:r>
              <a:rPr lang="en-US" altLang="zh-TW" sz="3600" dirty="0"/>
              <a:t>Yes</a:t>
            </a:r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</a:t>
            </a:r>
            <a:r>
              <a:rPr lang="zh-TW" altLang="en-US" sz="3600" dirty="0"/>
              <a:t>遇到其他朋友被嘲笑、排擠或欺負，</a:t>
            </a:r>
            <a:r>
              <a:rPr lang="zh-TW" altLang="en-US" sz="3600" dirty="0" smtClean="0"/>
              <a:t>應該要</a:t>
            </a:r>
            <a:r>
              <a:rPr lang="zh-TW" altLang="en-US" sz="3600" dirty="0"/>
              <a:t>想辦法阻止─如果你擔心欺負人的</a:t>
            </a:r>
            <a:r>
              <a:rPr lang="zh-TW" altLang="en-US" sz="3600" dirty="0" smtClean="0"/>
              <a:t>朋友會</a:t>
            </a:r>
            <a:r>
              <a:rPr lang="zh-TW" altLang="en-US" sz="3600" dirty="0"/>
              <a:t>反過來欺負你，就請大人來幫忙吧！</a:t>
            </a:r>
            <a:r>
              <a:rPr lang="zh-TW" altLang="en-US" sz="3600" dirty="0" smtClean="0"/>
              <a:t>幫助弱小</a:t>
            </a:r>
            <a:r>
              <a:rPr lang="zh-TW" altLang="en-US" sz="3600" dirty="0"/>
              <a:t>是</a:t>
            </a:r>
            <a:r>
              <a:rPr lang="zh-TW" altLang="en-US" sz="3600" b="1" dirty="0">
                <a:solidFill>
                  <a:schemeClr val="accent2"/>
                </a:solidFill>
              </a:rPr>
              <a:t>正確的行為</a:t>
            </a:r>
            <a:r>
              <a:rPr lang="zh-TW" altLang="en-US" sz="3600" dirty="0"/>
              <a:t>，跟「打小報告」是</a:t>
            </a:r>
            <a:r>
              <a:rPr lang="zh-TW" altLang="en-US" sz="3600" dirty="0" smtClean="0"/>
              <a:t>完全不同</a:t>
            </a:r>
            <a:r>
              <a:rPr lang="zh-TW" altLang="en-US" sz="3600" dirty="0"/>
              <a:t>的唷！</a:t>
            </a:r>
          </a:p>
        </p:txBody>
      </p:sp>
      <p:pic>
        <p:nvPicPr>
          <p:cNvPr id="64516" name="Picture 4" descr="漂浮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949950"/>
            <a:ext cx="6119813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2290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7454900" cy="1008063"/>
          </a:xfrm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84213" y="1844675"/>
            <a:ext cx="8001000" cy="4392613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Yes</a:t>
            </a:r>
          </a:p>
          <a:p>
            <a:pPr>
              <a:buFont typeface="Wingdings" pitchFamily="2" charset="2"/>
              <a:buNone/>
            </a:pPr>
            <a:r>
              <a:rPr lang="en-US" altLang="zh-TW" sz="4400" dirty="0"/>
              <a:t>   </a:t>
            </a:r>
            <a:r>
              <a:rPr lang="zh-TW" altLang="en-US" sz="4400" dirty="0"/>
              <a:t>打「</a:t>
            </a:r>
            <a:r>
              <a:rPr lang="en-US" altLang="zh-TW" sz="4400" dirty="0"/>
              <a:t>0800-003-123 </a:t>
            </a:r>
            <a:r>
              <a:rPr lang="zh-TW" altLang="en-US" sz="4400" dirty="0"/>
              <a:t>唉唷喂呀專線」─請值日生幫忙想辦法，跟朋友一起解決問題。</a:t>
            </a:r>
          </a:p>
        </p:txBody>
      </p:sp>
      <p:pic>
        <p:nvPicPr>
          <p:cNvPr id="65540" name="Picture 4" descr="漂浮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949950"/>
            <a:ext cx="6119813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30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001000" cy="784225"/>
          </a:xfrm>
          <a:noFill/>
          <a:ln/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/>
              <a:t>No</a:t>
            </a:r>
          </a:p>
          <a:p>
            <a:pPr>
              <a:buFont typeface="Wingdings" pitchFamily="2" charset="2"/>
              <a:buNone/>
            </a:pPr>
            <a:r>
              <a:rPr lang="en-US" altLang="zh-TW" sz="4000" dirty="0"/>
              <a:t>   </a:t>
            </a:r>
            <a:r>
              <a:rPr lang="zh-TW" altLang="en-US" sz="4000" dirty="0"/>
              <a:t>不要因為身體的特徵、成績、家庭背景等</a:t>
            </a:r>
            <a:r>
              <a:rPr lang="zh-TW" altLang="en-US" sz="4000" dirty="0" smtClean="0"/>
              <a:t>原因</a:t>
            </a:r>
            <a:r>
              <a:rPr lang="zh-TW" altLang="en-US" sz="4000" dirty="0"/>
              <a:t>嘲笑別人；每個人都有他的優點、缺點和與其他人不同的地方，朋友們應該要互相</a:t>
            </a:r>
            <a:r>
              <a:rPr lang="zh-TW" altLang="en-US" sz="4000" b="1" dirty="0">
                <a:solidFill>
                  <a:schemeClr val="accent2"/>
                </a:solidFill>
              </a:rPr>
              <a:t>尊重</a:t>
            </a:r>
            <a:r>
              <a:rPr lang="zh-TW" altLang="en-US" sz="4000" dirty="0"/>
              <a:t>和</a:t>
            </a:r>
            <a:r>
              <a:rPr lang="zh-TW" altLang="en-US" sz="4000" b="1" dirty="0">
                <a:solidFill>
                  <a:schemeClr val="accent2"/>
                </a:solidFill>
              </a:rPr>
              <a:t>欣賞</a:t>
            </a:r>
            <a:r>
              <a:rPr lang="zh-TW" altLang="en-US" sz="4000" dirty="0"/>
              <a:t>喔！</a:t>
            </a:r>
          </a:p>
          <a:p>
            <a:pPr>
              <a:buFont typeface="Wingdings" pitchFamily="2" charset="2"/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288886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001000" cy="784225"/>
          </a:xfrm>
          <a:noFill/>
          <a:ln/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No</a:t>
            </a:r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 </a:t>
            </a:r>
            <a:r>
              <a:rPr lang="zh-TW" altLang="en-US" sz="3600" dirty="0"/>
              <a:t>不要因為其他人都這麼做，就只好跟著做</a:t>
            </a:r>
            <a:r>
              <a:rPr lang="en-US" altLang="zh-TW" sz="3600" dirty="0" smtClean="0">
                <a:latin typeface="Arial"/>
              </a:rPr>
              <a:t>—</a:t>
            </a:r>
            <a:r>
              <a:rPr lang="zh-TW" altLang="en-US" sz="3600" dirty="0" smtClean="0"/>
              <a:t>雖然</a:t>
            </a:r>
            <a:r>
              <a:rPr lang="zh-TW" altLang="en-US" sz="3600" dirty="0"/>
              <a:t>你的好朋友可能都會排擠某一個人，</a:t>
            </a:r>
            <a:r>
              <a:rPr lang="zh-TW" altLang="en-US" sz="3600" dirty="0" smtClean="0"/>
              <a:t>但這</a:t>
            </a:r>
            <a:r>
              <a:rPr lang="zh-TW" altLang="en-US" sz="3600" dirty="0"/>
              <a:t>不是值得學習的好行為，你可以勇敢地</a:t>
            </a:r>
            <a:r>
              <a:rPr lang="zh-TW" altLang="en-US" sz="3600" dirty="0" smtClean="0"/>
              <a:t>說</a:t>
            </a:r>
            <a:r>
              <a:rPr lang="zh-TW" altLang="en-US" sz="3600" dirty="0" smtClean="0">
                <a:latin typeface="Arial"/>
              </a:rPr>
              <a:t>“</a:t>
            </a:r>
            <a:r>
              <a:rPr lang="zh-TW" altLang="en-US" sz="3600" b="1" dirty="0">
                <a:solidFill>
                  <a:schemeClr val="accent2"/>
                </a:solidFill>
              </a:rPr>
              <a:t>不</a:t>
            </a:r>
            <a:r>
              <a:rPr lang="zh-TW" altLang="en-US" sz="3600" dirty="0">
                <a:latin typeface="Arial"/>
              </a:rPr>
              <a:t>”</a:t>
            </a:r>
            <a:r>
              <a:rPr lang="zh-TW" altLang="en-US" sz="3600" dirty="0"/>
              <a:t> ！</a:t>
            </a:r>
          </a:p>
          <a:p>
            <a:pPr>
              <a:buFont typeface="Wingdings" pitchFamily="2" charset="2"/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123429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001000" cy="784225"/>
          </a:xfrm>
          <a:noFill/>
          <a:ln/>
        </p:spPr>
        <p:txBody>
          <a:bodyPr/>
          <a:lstStyle/>
          <a:p>
            <a:r>
              <a:rPr lang="zh-TW" altLang="en-US" sz="4400"/>
              <a:t>如何預防校園霸凌事件</a:t>
            </a:r>
            <a:r>
              <a:rPr lang="en-US" altLang="zh-TW" sz="4400"/>
              <a:t>?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No</a:t>
            </a:r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 </a:t>
            </a:r>
            <a:r>
              <a:rPr lang="zh-TW" altLang="en-US" sz="3600" dirty="0"/>
              <a:t>不要因為一次的求助失敗就放棄─多嘗試</a:t>
            </a:r>
            <a:r>
              <a:rPr lang="zh-TW" altLang="en-US" sz="3600" dirty="0" smtClean="0"/>
              <a:t>幾次</a:t>
            </a:r>
            <a:r>
              <a:rPr lang="zh-TW" altLang="en-US" sz="3600" dirty="0"/>
              <a:t>，你也可以變成校園反霸凌的</a:t>
            </a:r>
            <a:r>
              <a:rPr lang="zh-TW" altLang="en-US" sz="3600" b="1" dirty="0">
                <a:solidFill>
                  <a:schemeClr val="accent2"/>
                </a:solidFill>
              </a:rPr>
              <a:t>和平大使</a:t>
            </a:r>
            <a:r>
              <a:rPr lang="zh-TW" altLang="en-US" sz="3600" dirty="0"/>
              <a:t>。</a:t>
            </a:r>
          </a:p>
          <a:p>
            <a:pPr>
              <a:buFont typeface="Wingdings" pitchFamily="2" charset="2"/>
              <a:buNone/>
            </a:pP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xmlns="" val="85472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/>
              <a:t>五個避免生氣的辦法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躲避</a:t>
            </a:r>
          </a:p>
          <a:p>
            <a:r>
              <a:rPr lang="zh-TW" altLang="en-US" sz="3600" dirty="0"/>
              <a:t>轉移</a:t>
            </a:r>
            <a:r>
              <a:rPr lang="en-US" altLang="zh-TW" sz="3600" dirty="0"/>
              <a:t>:</a:t>
            </a:r>
            <a:r>
              <a:rPr lang="zh-TW" altLang="en-US" sz="3600" dirty="0"/>
              <a:t>人家罵你</a:t>
            </a:r>
            <a:r>
              <a:rPr kumimoji="0" lang="zh-TW" altLang="en-US" sz="3600" dirty="0"/>
              <a:t>，</a:t>
            </a:r>
            <a:r>
              <a:rPr lang="zh-TW" altLang="en-US" sz="3600" dirty="0"/>
              <a:t>你去下棋</a:t>
            </a:r>
            <a:r>
              <a:rPr kumimoji="0" lang="zh-TW" altLang="en-US" sz="3600" dirty="0"/>
              <a:t>，</a:t>
            </a:r>
            <a:r>
              <a:rPr lang="zh-TW" altLang="en-US" sz="3600" dirty="0"/>
              <a:t>沒聽見</a:t>
            </a:r>
            <a:r>
              <a:rPr kumimoji="0" lang="zh-TW" altLang="en-US" sz="3600" dirty="0"/>
              <a:t>。</a:t>
            </a:r>
            <a:endParaRPr lang="zh-TW" altLang="en-US" sz="3600" dirty="0"/>
          </a:p>
          <a:p>
            <a:r>
              <a:rPr kumimoji="0" lang="zh-TW" altLang="en-US" sz="3600" dirty="0"/>
              <a:t>釋放</a:t>
            </a:r>
            <a:r>
              <a:rPr kumimoji="0" lang="en-US" altLang="zh-TW" sz="3600" dirty="0"/>
              <a:t>:</a:t>
            </a:r>
            <a:r>
              <a:rPr kumimoji="0" lang="zh-TW" altLang="en-US" sz="3600" dirty="0"/>
              <a:t>找人談，心禱告。</a:t>
            </a:r>
          </a:p>
          <a:p>
            <a:r>
              <a:rPr kumimoji="0" lang="zh-TW" altLang="en-US" sz="3600" dirty="0"/>
              <a:t>昇華</a:t>
            </a:r>
            <a:r>
              <a:rPr kumimoji="0" lang="en-US" altLang="zh-TW" sz="3600" dirty="0"/>
              <a:t>:</a:t>
            </a:r>
            <a:r>
              <a:rPr kumimoji="0" lang="zh-TW" altLang="en-US" sz="3600" dirty="0"/>
              <a:t>人家越說你，妳越好好做。</a:t>
            </a:r>
          </a:p>
          <a:p>
            <a:r>
              <a:rPr kumimoji="0" lang="zh-TW" altLang="en-US" sz="3600" dirty="0"/>
              <a:t>轉移</a:t>
            </a:r>
            <a:r>
              <a:rPr kumimoji="0" lang="en-US" altLang="zh-TW" sz="3600" dirty="0"/>
              <a:t>:</a:t>
            </a:r>
            <a:r>
              <a:rPr kumimoji="0" lang="zh-TW" altLang="en-US" sz="3600" dirty="0"/>
              <a:t>你怎麼罵，我不怕。</a:t>
            </a:r>
          </a:p>
        </p:txBody>
      </p:sp>
    </p:spTree>
    <p:extLst>
      <p:ext uri="{BB962C8B-B14F-4D97-AF65-F5344CB8AC3E}">
        <p14:creationId xmlns:p14="http://schemas.microsoft.com/office/powerpoint/2010/main" xmlns="" val="13848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00013"/>
          </a:xfrm>
        </p:spPr>
        <p:txBody>
          <a:bodyPr/>
          <a:lstStyle/>
          <a:p>
            <a:endParaRPr lang="zh-TW" altLang="zh-TW" sz="34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7544" y="908720"/>
            <a:ext cx="8676456" cy="5111080"/>
          </a:xfrm>
        </p:spPr>
        <p:txBody>
          <a:bodyPr>
            <a:normAutofit fontScale="92500"/>
          </a:bodyPr>
          <a:lstStyle/>
          <a:p>
            <a:r>
              <a:rPr lang="zh-TW" altLang="en-US" sz="3600" dirty="0"/>
              <a:t>教育局</a:t>
            </a:r>
            <a:r>
              <a:rPr lang="en-US" altLang="zh-TW" sz="3600" dirty="0"/>
              <a:t>『</a:t>
            </a:r>
            <a:r>
              <a:rPr lang="zh-TW" altLang="en-US" sz="3600" dirty="0"/>
              <a:t>去霸凌高關懷專線</a:t>
            </a:r>
            <a:r>
              <a:rPr lang="en-US" altLang="zh-TW" sz="3600" dirty="0"/>
              <a:t>』</a:t>
            </a:r>
            <a:r>
              <a:rPr lang="zh-TW" altLang="en-US" sz="3600" dirty="0"/>
              <a:t>：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     </a:t>
            </a:r>
            <a:r>
              <a:rPr lang="en-US" altLang="zh-TW" sz="3600" b="1" dirty="0"/>
              <a:t>0800-580-780</a:t>
            </a:r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   (</a:t>
            </a:r>
            <a:r>
              <a:rPr lang="zh-TW" altLang="en-US" sz="3600" dirty="0"/>
              <a:t>凌霸零零</a:t>
            </a:r>
            <a:r>
              <a:rPr lang="en-US" altLang="zh-TW" sz="3600" dirty="0"/>
              <a:t>-</a:t>
            </a:r>
            <a:r>
              <a:rPr lang="zh-TW" altLang="en-US" sz="3600" dirty="0"/>
              <a:t>我幫您</a:t>
            </a:r>
            <a:r>
              <a:rPr lang="en-US" altLang="zh-TW" sz="3600" dirty="0"/>
              <a:t>-</a:t>
            </a:r>
            <a:r>
              <a:rPr lang="zh-TW" altLang="en-US" sz="3600" dirty="0"/>
              <a:t>去霸凌</a:t>
            </a:r>
            <a:r>
              <a:rPr lang="en-US" altLang="zh-TW" sz="3600" dirty="0"/>
              <a:t>) </a:t>
            </a:r>
            <a:r>
              <a:rPr lang="en-US" altLang="zh-TW" sz="3600" dirty="0">
                <a:latin typeface="Arial"/>
              </a:rPr>
              <a:t>     </a:t>
            </a:r>
            <a:r>
              <a:rPr lang="en-US" altLang="zh-TW" sz="3600" dirty="0"/>
              <a:t> </a:t>
            </a:r>
            <a:r>
              <a:rPr lang="en-US" altLang="zh-TW" sz="3600" dirty="0">
                <a:latin typeface="Arial"/>
              </a:rPr>
              <a:t>   </a:t>
            </a:r>
            <a:endParaRPr lang="en-US" altLang="zh-TW" sz="3600" dirty="0"/>
          </a:p>
          <a:p>
            <a:r>
              <a:rPr lang="en-US" altLang="zh-TW" sz="3600" dirty="0">
                <a:latin typeface="Arial"/>
              </a:rPr>
              <a:t> </a:t>
            </a:r>
            <a:r>
              <a:rPr lang="zh-TW" altLang="en-US" sz="3600" dirty="0"/>
              <a:t>警察局</a:t>
            </a:r>
            <a:r>
              <a:rPr lang="en-US" altLang="zh-TW" sz="3600" dirty="0"/>
              <a:t>『</a:t>
            </a:r>
            <a:r>
              <a:rPr lang="zh-TW" altLang="en-US" sz="3600" dirty="0"/>
              <a:t>保護少年專線</a:t>
            </a:r>
            <a:r>
              <a:rPr lang="en-US" altLang="zh-TW" sz="3600" dirty="0"/>
              <a:t>』</a:t>
            </a:r>
            <a:r>
              <a:rPr lang="zh-TW" altLang="en-US" sz="3600" dirty="0"/>
              <a:t>：</a:t>
            </a:r>
          </a:p>
          <a:p>
            <a:pPr>
              <a:buFont typeface="Wingdings" pitchFamily="2" charset="2"/>
              <a:buNone/>
            </a:pPr>
            <a:r>
              <a:rPr lang="zh-TW" altLang="en-US" sz="3600" dirty="0"/>
              <a:t>        </a:t>
            </a:r>
            <a:r>
              <a:rPr lang="en-US" altLang="zh-TW" sz="3600" b="1" dirty="0"/>
              <a:t>080-005-95-95</a:t>
            </a:r>
            <a:r>
              <a:rPr lang="en-US" altLang="zh-TW" sz="3600" dirty="0"/>
              <a:t> </a:t>
            </a:r>
            <a:r>
              <a:rPr lang="en-US" altLang="zh-TW" sz="3600" dirty="0">
                <a:latin typeface="Arial"/>
              </a:rPr>
              <a:t>   </a:t>
            </a:r>
            <a:endParaRPr lang="en-US" altLang="zh-TW" sz="3600" dirty="0"/>
          </a:p>
          <a:p>
            <a:pPr>
              <a:buFont typeface="Wingdings" pitchFamily="2" charset="2"/>
              <a:buNone/>
            </a:pPr>
            <a:r>
              <a:rPr lang="en-US" altLang="zh-TW" sz="3600" dirty="0"/>
              <a:t>      (</a:t>
            </a:r>
            <a:r>
              <a:rPr lang="zh-TW" altLang="en-US" sz="3600" dirty="0"/>
              <a:t>零霸凌</a:t>
            </a:r>
            <a:r>
              <a:rPr lang="en-US" altLang="zh-TW" sz="3600" dirty="0"/>
              <a:t>-</a:t>
            </a:r>
            <a:r>
              <a:rPr lang="zh-TW" altLang="en-US" sz="3600" dirty="0"/>
              <a:t>理理我</a:t>
            </a:r>
            <a:r>
              <a:rPr lang="en-US" altLang="zh-TW" sz="3600" dirty="0"/>
              <a:t>-</a:t>
            </a:r>
            <a:r>
              <a:rPr lang="zh-TW" altLang="en-US" sz="3600" dirty="0"/>
              <a:t>救我</a:t>
            </a:r>
            <a:r>
              <a:rPr lang="en-US" altLang="zh-TW" sz="3600" dirty="0"/>
              <a:t>-</a:t>
            </a:r>
            <a:r>
              <a:rPr lang="zh-TW" altLang="en-US" sz="3600" dirty="0"/>
              <a:t>救我</a:t>
            </a:r>
            <a:r>
              <a:rPr lang="en-US" altLang="zh-TW" sz="3600" dirty="0"/>
              <a:t>)</a:t>
            </a:r>
            <a:r>
              <a:rPr lang="en-US" altLang="zh-TW" sz="3600" dirty="0">
                <a:latin typeface="Arial"/>
              </a:rPr>
              <a:t>      </a:t>
            </a:r>
            <a:endParaRPr lang="en-US" altLang="zh-TW" sz="3600" b="1" dirty="0"/>
          </a:p>
          <a:p>
            <a:r>
              <a:rPr lang="en-US" altLang="zh-TW" sz="3600" b="1" dirty="0">
                <a:latin typeface="Arial"/>
              </a:rPr>
              <a:t>   </a:t>
            </a:r>
            <a:r>
              <a:rPr lang="zh-TW" altLang="en-US" sz="3600" b="1" dirty="0"/>
              <a:t>婦幼保護專線 </a:t>
            </a:r>
            <a:r>
              <a:rPr lang="zh-TW" altLang="en-US" sz="3600" b="1" dirty="0">
                <a:latin typeface="Arial"/>
              </a:rPr>
              <a:t>      </a:t>
            </a:r>
            <a:r>
              <a:rPr lang="en-US" altLang="zh-TW" sz="3600" b="1" dirty="0"/>
              <a:t>113 </a:t>
            </a:r>
            <a:r>
              <a:rPr lang="en-US" altLang="zh-TW" sz="3600" b="1" dirty="0">
                <a:latin typeface="Arial"/>
              </a:rPr>
              <a:t>  </a:t>
            </a:r>
            <a:r>
              <a:rPr lang="en-US" altLang="zh-TW" sz="3200" b="1" dirty="0">
                <a:latin typeface="Arial"/>
              </a:rPr>
              <a:t>       </a:t>
            </a:r>
            <a:r>
              <a:rPr lang="en-US" altLang="zh-TW" sz="2600" b="1" dirty="0">
                <a:latin typeface="Arial"/>
              </a:rPr>
              <a:t>                         </a:t>
            </a:r>
            <a:endParaRPr lang="en-US" altLang="zh-TW" sz="2600" dirty="0"/>
          </a:p>
        </p:txBody>
      </p:sp>
      <p:pic>
        <p:nvPicPr>
          <p:cNvPr id="43012" name="Picture 4" descr="音樂盒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365625"/>
            <a:ext cx="1641475" cy="131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48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寫下來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smtClean="0">
                <a:latin typeface="+mj-ea"/>
                <a:ea typeface="+mj-ea"/>
              </a:rPr>
              <a:t>1</a:t>
            </a:r>
            <a:r>
              <a:rPr lang="en-US" altLang="zh-TW" sz="3200" dirty="0" smtClean="0">
                <a:latin typeface="+mj-ea"/>
                <a:ea typeface="+mj-ea"/>
              </a:rPr>
              <a:t>.</a:t>
            </a:r>
            <a:r>
              <a:rPr lang="zh-TW" altLang="en-US" sz="3200" dirty="0" smtClean="0">
                <a:latin typeface="+mj-ea"/>
                <a:ea typeface="+mj-ea"/>
              </a:rPr>
              <a:t>被霸凌者練習寫求救信給老師</a:t>
            </a:r>
          </a:p>
          <a:p>
            <a:pPr marL="0" indent="0">
              <a:buNone/>
            </a:pPr>
            <a:r>
              <a:rPr lang="en-US" altLang="zh-TW" sz="3200" dirty="0" smtClean="0">
                <a:latin typeface="+mj-ea"/>
                <a:ea typeface="+mj-ea"/>
              </a:rPr>
              <a:t>2.</a:t>
            </a:r>
            <a:r>
              <a:rPr lang="zh-TW" altLang="en-US" sz="3200" dirty="0" smtClean="0">
                <a:latin typeface="+mj-ea"/>
                <a:ea typeface="+mj-ea"/>
              </a:rPr>
              <a:t>旁觀者幫忙寫求救信給老師</a:t>
            </a:r>
          </a:p>
          <a:p>
            <a:pPr marL="0" indent="0">
              <a:buNone/>
            </a:pPr>
            <a:r>
              <a:rPr lang="en-US" altLang="zh-TW" sz="3200" dirty="0" smtClean="0">
                <a:latin typeface="+mj-ea"/>
                <a:ea typeface="+mj-ea"/>
              </a:rPr>
              <a:t>3.</a:t>
            </a:r>
            <a:r>
              <a:rPr lang="zh-TW" altLang="en-US" sz="3200" dirty="0" smtClean="0">
                <a:latin typeface="+mj-ea"/>
                <a:ea typeface="+mj-ea"/>
              </a:rPr>
              <a:t>霸凌者可以寫道歉信給同學請求原諒</a:t>
            </a:r>
            <a:endParaRPr lang="zh-TW" altLang="en-US" sz="3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43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4000" dirty="0" smtClean="0">
                <a:latin typeface="+mj-ea"/>
                <a:ea typeface="+mj-ea"/>
              </a:rPr>
              <a:t>初期可能是惡作劇或玩鬧，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+mj-ea"/>
                <a:ea typeface="+mj-ea"/>
              </a:rPr>
              <a:t>     最常見的類型是替對方取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zh-TW" sz="4000" dirty="0">
                <a:latin typeface="+mj-ea"/>
                <a:ea typeface="+mj-ea"/>
              </a:rPr>
              <a:t> </a:t>
            </a:r>
            <a:r>
              <a:rPr lang="en-US" altLang="zh-TW" sz="4000" dirty="0" smtClean="0">
                <a:latin typeface="+mj-ea"/>
                <a:ea typeface="+mj-ea"/>
              </a:rPr>
              <a:t>        </a:t>
            </a:r>
            <a:r>
              <a:rPr lang="zh-TW" altLang="en-US" sz="4000" dirty="0" smtClean="0">
                <a:latin typeface="+mj-ea"/>
                <a:ea typeface="+mj-ea"/>
              </a:rPr>
              <a:t>不雅的綽號</a:t>
            </a:r>
          </a:p>
          <a:p>
            <a:r>
              <a:rPr lang="zh-TW" altLang="en-US" sz="4000" dirty="0" smtClean="0">
                <a:latin typeface="+mj-ea"/>
                <a:ea typeface="+mj-ea"/>
              </a:rPr>
              <a:t>接著可能變本加厲做人身攻擊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4000" dirty="0">
                <a:latin typeface="+mj-ea"/>
                <a:ea typeface="+mj-ea"/>
              </a:rPr>
              <a:t> </a:t>
            </a:r>
            <a:r>
              <a:rPr lang="zh-TW" altLang="en-US" sz="4000" dirty="0" smtClean="0">
                <a:latin typeface="+mj-ea"/>
                <a:ea typeface="+mj-ea"/>
              </a:rPr>
              <a:t>      或破壞他人物品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zh-TW" sz="4000" dirty="0">
                <a:latin typeface="+mj-ea"/>
                <a:ea typeface="+mj-ea"/>
              </a:rPr>
              <a:t> </a:t>
            </a:r>
            <a:r>
              <a:rPr lang="en-US" altLang="zh-TW" sz="4000" dirty="0" smtClean="0">
                <a:latin typeface="+mj-ea"/>
                <a:ea typeface="+mj-ea"/>
              </a:rPr>
              <a:t>          </a:t>
            </a:r>
            <a:r>
              <a:rPr lang="zh-TW" altLang="en-US" sz="4000" dirty="0" smtClean="0">
                <a:latin typeface="+mj-ea"/>
                <a:ea typeface="+mj-ea"/>
              </a:rPr>
              <a:t>及騷擾等暴力行</a:t>
            </a:r>
            <a:r>
              <a:rPr lang="zh-TW" altLang="en-US" sz="4000" dirty="0" smtClean="0"/>
              <a:t>為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3303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b="1" dirty="0"/>
              <a:t>霸凌的形式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3300" b="1" u="sng" dirty="0">
                <a:latin typeface="新細明體" pitchFamily="18" charset="-120"/>
              </a:rPr>
              <a:t>肢體的霸凌</a:t>
            </a:r>
            <a:r>
              <a:rPr lang="zh-TW" altLang="en-US" sz="3300" dirty="0" smtClean="0">
                <a:latin typeface="新細明體" pitchFamily="18" charset="-120"/>
              </a:rPr>
              <a:t>：</a:t>
            </a:r>
            <a:endParaRPr lang="en-US" altLang="zh-TW" sz="3300" dirty="0" smtClean="0">
              <a:latin typeface="新細明體" pitchFamily="18" charset="-120"/>
            </a:endParaRPr>
          </a:p>
          <a:p>
            <a:pPr marL="0" indent="0">
              <a:buNone/>
            </a:pPr>
            <a:r>
              <a:rPr lang="en-US" altLang="zh-TW" sz="3300" dirty="0">
                <a:latin typeface="新細明體" pitchFamily="18" charset="-120"/>
              </a:rPr>
              <a:t> </a:t>
            </a:r>
            <a:r>
              <a:rPr lang="en-US" altLang="zh-TW" sz="3300" dirty="0" smtClean="0">
                <a:latin typeface="新細明體" pitchFamily="18" charset="-120"/>
              </a:rPr>
              <a:t>  </a:t>
            </a:r>
            <a:r>
              <a:rPr lang="zh-TW" altLang="en-US" sz="3300" dirty="0" smtClean="0">
                <a:latin typeface="新細明體" pitchFamily="18" charset="-120"/>
              </a:rPr>
              <a:t>包括</a:t>
            </a:r>
            <a:r>
              <a:rPr lang="zh-TW" altLang="en-US" sz="3300" dirty="0">
                <a:latin typeface="新細明體" pitchFamily="18" charset="-120"/>
              </a:rPr>
              <a:t>踢、打弱勢同儕、搶奪財物等。</a:t>
            </a:r>
          </a:p>
          <a:p>
            <a:pPr>
              <a:buFont typeface="Wingdings" pitchFamily="2" charset="2"/>
              <a:buNone/>
            </a:pPr>
            <a:r>
              <a:rPr lang="zh-TW" altLang="en-US" sz="3300" dirty="0">
                <a:latin typeface="新細明體" pitchFamily="18" charset="-120"/>
              </a:rPr>
              <a:t>   </a:t>
            </a:r>
            <a:r>
              <a:rPr lang="zh-TW" altLang="en-US" sz="3300" dirty="0" smtClean="0">
                <a:latin typeface="新細明體" pitchFamily="18" charset="-120"/>
              </a:rPr>
              <a:t>是</a:t>
            </a:r>
            <a:r>
              <a:rPr lang="zh-TW" altLang="en-US" sz="3300" dirty="0">
                <a:latin typeface="新細明體" pitchFamily="18" charset="-120"/>
              </a:rPr>
              <a:t>最容易辨認的一種霸凌方式</a:t>
            </a:r>
            <a:r>
              <a:rPr lang="zh-TW" altLang="en-US" sz="3300" dirty="0" smtClean="0">
                <a:latin typeface="新細明體" pitchFamily="18" charset="-120"/>
              </a:rPr>
              <a:t>。</a:t>
            </a:r>
            <a:endParaRPr lang="en-US" altLang="zh-TW" sz="3300" dirty="0" smtClean="0">
              <a:latin typeface="新細明體" pitchFamily="18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300" dirty="0">
                <a:latin typeface="新細明體" pitchFamily="18" charset="-120"/>
              </a:rPr>
              <a:t> </a:t>
            </a:r>
            <a:r>
              <a:rPr lang="en-US" altLang="zh-TW" sz="3300" dirty="0" smtClean="0">
                <a:latin typeface="新細明體" pitchFamily="18" charset="-120"/>
              </a:rPr>
              <a:t>  </a:t>
            </a:r>
            <a:r>
              <a:rPr lang="zh-TW" altLang="en-US" sz="3300" dirty="0" smtClean="0">
                <a:latin typeface="新細明體" pitchFamily="18" charset="-120"/>
              </a:rPr>
              <a:t>這些</a:t>
            </a:r>
            <a:r>
              <a:rPr lang="zh-TW" altLang="en-US" sz="3300" dirty="0">
                <a:latin typeface="新細明體" pitchFamily="18" charset="-120"/>
              </a:rPr>
              <a:t>霸凌兒童通常是</a:t>
            </a:r>
            <a:r>
              <a:rPr lang="zh-TW" altLang="en-US" sz="3300" dirty="0" smtClean="0">
                <a:latin typeface="新細明體" pitchFamily="18" charset="-120"/>
              </a:rPr>
              <a:t>全校都</a:t>
            </a:r>
            <a:r>
              <a:rPr lang="zh-TW" altLang="en-US" sz="3300" dirty="0">
                <a:latin typeface="新細明體" pitchFamily="18" charset="-120"/>
              </a:rPr>
              <a:t>認識的學生</a:t>
            </a:r>
            <a:r>
              <a:rPr lang="zh-TW" altLang="en-US" sz="3300" dirty="0" smtClean="0">
                <a:latin typeface="新細明體" pitchFamily="18" charset="-120"/>
              </a:rPr>
              <a:t>；</a:t>
            </a:r>
            <a:endParaRPr lang="en-US" altLang="zh-TW" sz="3300" dirty="0" smtClean="0">
              <a:latin typeface="新細明體" pitchFamily="18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300" dirty="0">
                <a:latin typeface="新細明體" pitchFamily="18" charset="-120"/>
              </a:rPr>
              <a:t> </a:t>
            </a:r>
            <a:r>
              <a:rPr lang="en-US" altLang="zh-TW" sz="3300" dirty="0" smtClean="0">
                <a:latin typeface="新細明體" pitchFamily="18" charset="-120"/>
              </a:rPr>
              <a:t>  </a:t>
            </a:r>
            <a:r>
              <a:rPr lang="zh-TW" altLang="en-US" sz="3300" dirty="0" smtClean="0">
                <a:latin typeface="新細明體" pitchFamily="18" charset="-120"/>
              </a:rPr>
              <a:t>他們</a:t>
            </a:r>
            <a:r>
              <a:rPr lang="zh-TW" altLang="en-US" sz="3300" dirty="0">
                <a:latin typeface="新細明體" pitchFamily="18" charset="-120"/>
              </a:rPr>
              <a:t>對別人霸凌的</a:t>
            </a:r>
            <a:r>
              <a:rPr lang="zh-TW" altLang="en-US" sz="3300" dirty="0" smtClean="0">
                <a:latin typeface="新細明體" pitchFamily="18" charset="-120"/>
              </a:rPr>
              <a:t>行為</a:t>
            </a:r>
            <a:endParaRPr lang="en-US" altLang="zh-TW" sz="3300" dirty="0" smtClean="0">
              <a:latin typeface="新細明體" pitchFamily="18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300" dirty="0">
                <a:latin typeface="新細明體" pitchFamily="18" charset="-120"/>
              </a:rPr>
              <a:t> </a:t>
            </a:r>
            <a:r>
              <a:rPr lang="zh-TW" altLang="en-US" sz="3300" dirty="0" smtClean="0">
                <a:latin typeface="新細明體" pitchFamily="18" charset="-120"/>
              </a:rPr>
              <a:t>  會</a:t>
            </a:r>
            <a:r>
              <a:rPr lang="zh-TW" altLang="en-US" sz="3300" dirty="0">
                <a:latin typeface="新細明體" pitchFamily="18" charset="-120"/>
              </a:rPr>
              <a:t>隨著他們年紀的增長而變本加厲。</a:t>
            </a:r>
          </a:p>
        </p:txBody>
      </p:sp>
    </p:spTree>
    <p:extLst>
      <p:ext uri="{BB962C8B-B14F-4D97-AF65-F5344CB8AC3E}">
        <p14:creationId xmlns:p14="http://schemas.microsoft.com/office/powerpoint/2010/main" xmlns="" val="24466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/>
              <a:t>霸凌的形式</a:t>
            </a:r>
            <a:endParaRPr lang="zh-TW" altLang="en-US" sz="4000" b="1" u="sng"/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+mj-ea"/>
                <a:ea typeface="+mj-ea"/>
              </a:rPr>
              <a:t>「非肢體霸凌」（是一種“隱形暴力”）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3200" dirty="0">
                <a:latin typeface="+mj-ea"/>
                <a:ea typeface="+mj-ea"/>
              </a:rPr>
              <a:t>    在校園中其實更為普遍，令更多孩子們感覺</a:t>
            </a:r>
            <a:r>
              <a:rPr lang="zh-TW" altLang="en-US" sz="3200" dirty="0" smtClean="0">
                <a:latin typeface="+mj-ea"/>
                <a:ea typeface="+mj-ea"/>
              </a:rPr>
              <a:t>困擾</a:t>
            </a:r>
            <a:r>
              <a:rPr lang="zh-TW" altLang="en-US" sz="3200" dirty="0">
                <a:latin typeface="+mj-ea"/>
                <a:ea typeface="+mj-ea"/>
              </a:rPr>
              <a:t>，且造成的心理傷害有時比身體上的攻擊來得更嚴重，也很可能是肢體霸凌的前奏曲。 </a:t>
            </a:r>
          </a:p>
          <a:p>
            <a:pPr>
              <a:buFont typeface="Wingdings" pitchFamily="2" charset="2"/>
              <a:buNone/>
            </a:pPr>
            <a:endParaRPr lang="en-US" altLang="zh-TW" sz="3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48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188" y="1138238"/>
            <a:ext cx="8001000" cy="517048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sz="3200" b="1" u="sng" dirty="0"/>
              <a:t>言語的霸凌</a:t>
            </a:r>
            <a:r>
              <a:rPr lang="zh-TW" altLang="en-US" sz="3200" dirty="0"/>
              <a:t>：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3200" dirty="0"/>
              <a:t>   包括取綽號、用言語刺傷、嘲笑弱勢同儕、恐嚇威脅等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zh-TW" altLang="en-US" sz="3200" dirty="0"/>
              <a:t>雖然不會造成身體受傷</a:t>
            </a:r>
            <a:r>
              <a:rPr lang="zh-TW" altLang="en-US" sz="3200" dirty="0" smtClean="0"/>
              <a:t>，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/>
              <a:t> </a:t>
            </a:r>
            <a:r>
              <a:rPr lang="en-US" altLang="zh-TW" sz="3200" dirty="0" smtClean="0"/>
              <a:t>   </a:t>
            </a:r>
            <a:r>
              <a:rPr lang="zh-TW" altLang="en-US" sz="3200" dirty="0" smtClean="0"/>
              <a:t>但是</a:t>
            </a:r>
            <a:r>
              <a:rPr lang="zh-TW" altLang="en-US" sz="3200" dirty="0"/>
              <a:t>會對被害者</a:t>
            </a:r>
            <a:r>
              <a:rPr lang="zh-TW" altLang="en-US" sz="3200" dirty="0" smtClean="0"/>
              <a:t>的心</a:t>
            </a:r>
            <a:r>
              <a:rPr lang="zh-TW" altLang="en-US" sz="3200" dirty="0"/>
              <a:t>理造成負面的影響。</a:t>
            </a:r>
            <a:endParaRPr lang="zh-TW" altLang="en-US" sz="3200" b="1" u="sng" dirty="0"/>
          </a:p>
          <a:p>
            <a:pPr>
              <a:lnSpc>
                <a:spcPct val="200000"/>
              </a:lnSpc>
              <a:buFont typeface="Wingdings" pitchFamily="2" charset="2"/>
              <a:buNone/>
            </a:pPr>
            <a:endParaRPr lang="zh-TW" altLang="en-US" sz="3200" b="1" u="sng" dirty="0"/>
          </a:p>
          <a:p>
            <a:pPr>
              <a:lnSpc>
                <a:spcPct val="90000"/>
              </a:lnSpc>
            </a:pPr>
            <a:endParaRPr lang="zh-TW" altLang="en-US" sz="32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TW" sz="3200" dirty="0"/>
          </a:p>
        </p:txBody>
      </p:sp>
      <p:pic>
        <p:nvPicPr>
          <p:cNvPr id="34820" name="Picture 4" descr="腳丫子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692150"/>
            <a:ext cx="6769100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844031" y="476250"/>
            <a:ext cx="432025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5400" dirty="0"/>
              <a:t>非肢體霸凌</a:t>
            </a:r>
          </a:p>
        </p:txBody>
      </p:sp>
    </p:spTree>
    <p:extLst>
      <p:ext uri="{BB962C8B-B14F-4D97-AF65-F5344CB8AC3E}">
        <p14:creationId xmlns:p14="http://schemas.microsoft.com/office/powerpoint/2010/main" xmlns="" val="22851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692150"/>
            <a:ext cx="3924300" cy="639763"/>
          </a:xfrm>
        </p:spPr>
        <p:txBody>
          <a:bodyPr/>
          <a:lstStyle/>
          <a:p>
            <a:r>
              <a:rPr lang="en-US" altLang="zh-TW" sz="3400">
                <a:solidFill>
                  <a:schemeClr val="tx1"/>
                </a:solidFill>
              </a:rPr>
              <a:t>        </a:t>
            </a:r>
            <a:r>
              <a:rPr lang="zh-TW" altLang="en-US" sz="3400">
                <a:solidFill>
                  <a:schemeClr val="tx1"/>
                </a:solidFill>
              </a:rPr>
              <a:t>非肢體霸凌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sz="3200" b="1" u="sng" dirty="0"/>
              <a:t>關係的霸凌</a:t>
            </a:r>
            <a:r>
              <a:rPr lang="en-US" altLang="zh-TW" sz="3200" b="1" u="sng" dirty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TW" sz="3200" dirty="0"/>
              <a:t>   </a:t>
            </a:r>
            <a:r>
              <a:rPr lang="zh-TW" altLang="en-US" sz="3200" dirty="0"/>
              <a:t>包括排擠弱勢同儕、散播不實謠言中傷某人等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zh-TW" altLang="en-US" sz="3200" dirty="0"/>
              <a:t>此種霸凌行為是目前</a:t>
            </a:r>
            <a:r>
              <a:rPr lang="zh-TW" altLang="en-US" sz="3200" dirty="0" smtClean="0"/>
              <a:t>台灣校園</a:t>
            </a:r>
            <a:r>
              <a:rPr lang="zh-TW" altLang="en-US" sz="3200" dirty="0"/>
              <a:t>非常普遍的，最常發生在「分組活動」</a:t>
            </a:r>
            <a:r>
              <a:rPr lang="zh-TW" altLang="en-US" sz="3200" dirty="0" smtClean="0"/>
              <a:t>時。</a:t>
            </a:r>
            <a:endParaRPr lang="zh-TW" altLang="en-US" sz="3200" dirty="0"/>
          </a:p>
        </p:txBody>
      </p:sp>
      <p:pic>
        <p:nvPicPr>
          <p:cNvPr id="78852" name="Picture 4" descr="腳丫子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692150"/>
            <a:ext cx="6769100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8520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63888" y="304800"/>
            <a:ext cx="5011787" cy="1324000"/>
          </a:xfrm>
        </p:spPr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</a:rPr>
              <a:t>非肢體霸凌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sz="3200" b="1" u="sng"/>
              <a:t>性霸凌</a:t>
            </a:r>
            <a:r>
              <a:rPr lang="zh-TW" altLang="en-US" sz="3200"/>
              <a:t>：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3200"/>
              <a:t>   以身體、性別、性取向、性徵作取笑或評論的行為；或是以性的方式施以身體上的侵犯。</a:t>
            </a:r>
          </a:p>
        </p:txBody>
      </p:sp>
      <p:pic>
        <p:nvPicPr>
          <p:cNvPr id="79876" name="Picture 4" descr="腳丫子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1464" y="469106"/>
            <a:ext cx="6769100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547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1738</Words>
  <Application>Microsoft Office PowerPoint</Application>
  <PresentationFormat>如螢幕大小 (4:3)</PresentationFormat>
  <Paragraphs>148</Paragraphs>
  <Slides>38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38</vt:i4>
      </vt:variant>
    </vt:vector>
  </HeadingPairs>
  <TitlesOfParts>
    <vt:vector size="41" baseType="lpstr">
      <vt:lpstr>地平線</vt:lpstr>
      <vt:lpstr>1_地平線</vt:lpstr>
      <vt:lpstr>2_地平線</vt:lpstr>
      <vt:lpstr>霸凌</vt:lpstr>
      <vt:lpstr>「霸凌」的定義</vt:lpstr>
      <vt:lpstr>投影片 3</vt:lpstr>
      <vt:lpstr>投影片 4</vt:lpstr>
      <vt:lpstr>霸凌的形式</vt:lpstr>
      <vt:lpstr>霸凌的形式</vt:lpstr>
      <vt:lpstr>投影片 7</vt:lpstr>
      <vt:lpstr>        非肢體霸凌</vt:lpstr>
      <vt:lpstr>非肢體霸凌</vt:lpstr>
      <vt:lpstr>非肢體霸凌</vt:lpstr>
      <vt:lpstr>網路霸凌</vt:lpstr>
      <vt:lpstr>投影片 12</vt:lpstr>
      <vt:lpstr>東東的故事</vt:lpstr>
      <vt:lpstr>思考一下…</vt:lpstr>
      <vt:lpstr>寫下來…</vt:lpstr>
      <vt:lpstr>美國珍諾維斯命案</vt:lpstr>
      <vt:lpstr>霸凌的角色</vt:lpstr>
      <vt:lpstr>投影片 18</vt:lpstr>
      <vt:lpstr>投影片 19</vt:lpstr>
      <vt:lpstr>旁觀者如果伸出援手， 事情是否會不同?</vt:lpstr>
      <vt:lpstr>    霸凌討論</vt:lpstr>
      <vt:lpstr>投影片 22</vt:lpstr>
      <vt:lpstr>投影片 23</vt:lpstr>
      <vt:lpstr>投影片 24</vt:lpstr>
      <vt:lpstr>如果碰到霸凌事件你可以怎麼處理？</vt:lpstr>
      <vt:lpstr>如果碰到霸凌事件你可以怎麼處理？</vt:lpstr>
      <vt:lpstr>投影片 27</vt:lpstr>
      <vt:lpstr>投影片 28</vt:lpstr>
      <vt:lpstr>投影片 29</vt:lpstr>
      <vt:lpstr>如何預防校園霸凌事件?</vt:lpstr>
      <vt:lpstr>如何預防校園霸凌事件?</vt:lpstr>
      <vt:lpstr>如何預防校園霸凌事件?</vt:lpstr>
      <vt:lpstr>如何預防校園霸凌事件?</vt:lpstr>
      <vt:lpstr>如何預防校園霸凌事件?</vt:lpstr>
      <vt:lpstr>如何預防校園霸凌事件?</vt:lpstr>
      <vt:lpstr>五個避免生氣的辦法</vt:lpstr>
      <vt:lpstr>投影片 37</vt:lpstr>
      <vt:lpstr>寫下來…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wen</dc:creator>
  <cp:lastModifiedBy>admin</cp:lastModifiedBy>
  <cp:revision>18</cp:revision>
  <dcterms:created xsi:type="dcterms:W3CDTF">2012-10-29T16:25:39Z</dcterms:created>
  <dcterms:modified xsi:type="dcterms:W3CDTF">2012-11-02T03:19:28Z</dcterms:modified>
</cp:coreProperties>
</file>