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258" r:id="rId3"/>
    <p:sldId id="257" r:id="rId4"/>
    <p:sldId id="259" r:id="rId5"/>
    <p:sldId id="260" r:id="rId6"/>
    <p:sldId id="261" r:id="rId7"/>
    <p:sldId id="263" r:id="rId8"/>
    <p:sldId id="275" r:id="rId9"/>
    <p:sldId id="264" r:id="rId10"/>
    <p:sldId id="265" r:id="rId11"/>
    <p:sldId id="268" r:id="rId12"/>
    <p:sldId id="269" r:id="rId13"/>
    <p:sldId id="270" r:id="rId14"/>
  </p:sldIdLst>
  <p:sldSz cx="9144000" cy="6858000" type="screen4x3"/>
  <p:notesSz cx="9144000" cy="6858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354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AF4004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7162800" cy="6858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43000" y="0"/>
            <a:ext cx="8001000" cy="6858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26363" y="6068567"/>
            <a:ext cx="7924800" cy="53949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27887" y="521207"/>
            <a:ext cx="7903463" cy="592226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31837" y="574674"/>
            <a:ext cx="7696200" cy="5715000"/>
          </a:xfrm>
          <a:custGeom>
            <a:avLst/>
            <a:gdLst/>
            <a:ahLst/>
            <a:cxnLst/>
            <a:rect l="l" t="t" r="r" b="b"/>
            <a:pathLst>
              <a:path w="7696200" h="5715000">
                <a:moveTo>
                  <a:pt x="7696200" y="0"/>
                </a:moveTo>
                <a:lnTo>
                  <a:pt x="0" y="0"/>
                </a:lnTo>
                <a:lnTo>
                  <a:pt x="0" y="5715000"/>
                </a:lnTo>
                <a:lnTo>
                  <a:pt x="7696200" y="5715000"/>
                </a:lnTo>
                <a:lnTo>
                  <a:pt x="7696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27887" y="522731"/>
            <a:ext cx="7903463" cy="592226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31837" y="576262"/>
            <a:ext cx="7696200" cy="571500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453618" y="182575"/>
            <a:ext cx="748538" cy="74933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8030463" y="213715"/>
            <a:ext cx="736295" cy="73629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4926" y="816686"/>
            <a:ext cx="5161915" cy="8489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94917" y="1651190"/>
            <a:ext cx="7212965" cy="397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AF4004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483" y="785336"/>
            <a:ext cx="5161915" cy="738664"/>
          </a:xfrm>
        </p:spPr>
        <p:txBody>
          <a:bodyPr/>
          <a:lstStyle/>
          <a:p>
            <a:pPr algn="ctr"/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性別平等教育宣導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19200" y="1524000"/>
            <a:ext cx="6958483" cy="4431983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近年來社會性平意識高漲，</a:t>
            </a:r>
            <a:endParaRPr lang="en-US" altLang="zh-TW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政府訂定</a:t>
            </a:r>
            <a:r>
              <a:rPr lang="en-US" altLang="zh-TW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性別平等教育法</a:t>
            </a:r>
            <a:r>
              <a:rPr lang="en-US" altLang="zh-TW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其立法</a:t>
            </a:r>
            <a:r>
              <a:rPr lang="zh-TW" altLang="en-US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精神在於保護性弱勢與維護性</a:t>
            </a: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多元，</a:t>
            </a:r>
            <a:endParaRPr lang="en-US" altLang="zh-TW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將針對以下三點進</a:t>
            </a:r>
            <a:r>
              <a:rPr lang="zh-TW" altLang="en-US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介紹</a:t>
            </a:r>
            <a:r>
              <a:rPr lang="en-US" altLang="zh-TW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性別平等教育法之性別事件相關定義；</a:t>
            </a:r>
            <a:endParaRPr lang="en-US" altLang="zh-TW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性平事件之常見行為；</a:t>
            </a:r>
            <a:endParaRPr lang="en-US" altLang="zh-TW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因應性平事件之方法與申訴求救管道，</a:t>
            </a:r>
            <a:endParaRPr lang="en-US" altLang="zh-TW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以</a:t>
            </a: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利家長、同學</a:t>
            </a:r>
            <a:r>
              <a:rPr lang="zh-TW" altLang="en-US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更加瞭解，也能學會保護自我。</a:t>
            </a:r>
            <a:endParaRPr lang="zh-TW" altLang="en-US" b="1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98305"/>
            <a:ext cx="1828800" cy="1313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331" y="1454288"/>
            <a:ext cx="1416352" cy="141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633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990600"/>
            <a:ext cx="72885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如何避</a:t>
            </a:r>
            <a:r>
              <a:rPr sz="4400" spc="-25" dirty="0">
                <a:latin typeface="標楷體" panose="03000509000000000000" pitchFamily="65" charset="-120"/>
                <a:ea typeface="標楷體" panose="03000509000000000000" pitchFamily="65" charset="-120"/>
              </a:rPr>
              <a:t>免</a:t>
            </a:r>
            <a:r>
              <a:rPr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成為性</a:t>
            </a:r>
            <a:r>
              <a:rPr sz="4400" spc="-25" dirty="0">
                <a:latin typeface="標楷體" panose="03000509000000000000" pitchFamily="65" charset="-120"/>
                <a:ea typeface="標楷體" panose="03000509000000000000" pitchFamily="65" charset="-120"/>
              </a:rPr>
              <a:t>騷</a:t>
            </a:r>
            <a:r>
              <a:rPr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擾行為</a:t>
            </a:r>
            <a:r>
              <a:rPr sz="4400" spc="-25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2139" y="1905000"/>
            <a:ext cx="7187083" cy="36445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5715" indent="-457200">
              <a:lnSpc>
                <a:spcPct val="150000"/>
              </a:lnSpc>
              <a:spcBef>
                <a:spcPts val="100"/>
              </a:spcBef>
              <a:buClr>
                <a:srgbClr val="AA2B1E"/>
              </a:buClr>
              <a:buSzPct val="85416"/>
              <a:buFont typeface="+mj-lt"/>
              <a:buAutoNum type="arabicPeriod"/>
              <a:tabLst>
                <a:tab pos="287655" algn="l"/>
              </a:tabLst>
            </a:pPr>
            <a:r>
              <a:rPr sz="2400" b="1" dirty="0" err="1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尊重他人，檢視自己對性別的刻板印象，</a:t>
            </a:r>
            <a:r>
              <a:rPr sz="2400" b="1" dirty="0" err="1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建立平等的性別觀念</a:t>
            </a:r>
            <a:r>
              <a:rPr sz="24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</a:p>
          <a:p>
            <a:pPr marL="469265" indent="-457200">
              <a:lnSpc>
                <a:spcPct val="150000"/>
              </a:lnSpc>
              <a:spcBef>
                <a:spcPts val="575"/>
              </a:spcBef>
              <a:buClr>
                <a:srgbClr val="AA2B1E"/>
              </a:buClr>
              <a:buSzPct val="85416"/>
              <a:buFont typeface="+mj-lt"/>
              <a:buAutoNum type="arabicPeriod"/>
              <a:tabLst>
                <a:tab pos="287655" algn="l"/>
              </a:tabLst>
            </a:pPr>
            <a:r>
              <a:rPr sz="24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注意自己的言詞和態度。</a:t>
            </a:r>
          </a:p>
          <a:p>
            <a:pPr marL="469265" indent="-457200">
              <a:lnSpc>
                <a:spcPct val="150000"/>
              </a:lnSpc>
              <a:spcBef>
                <a:spcPts val="580"/>
              </a:spcBef>
              <a:buClr>
                <a:srgbClr val="AA2B1E"/>
              </a:buClr>
              <a:buSzPct val="85416"/>
              <a:buFont typeface="+mj-lt"/>
              <a:buAutoNum type="arabicPeriod"/>
              <a:tabLst>
                <a:tab pos="287655" algn="l"/>
              </a:tabLst>
            </a:pPr>
            <a:r>
              <a:rPr sz="2400" b="1" spc="-5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尊重他人身體的自主權。</a:t>
            </a:r>
            <a:endParaRPr sz="2400" b="1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469265" indent="-457200">
              <a:lnSpc>
                <a:spcPct val="150000"/>
              </a:lnSpc>
              <a:spcBef>
                <a:spcPts val="575"/>
              </a:spcBef>
              <a:buClr>
                <a:srgbClr val="AA2B1E"/>
              </a:buClr>
              <a:buSzPct val="85416"/>
              <a:buFont typeface="+mj-lt"/>
              <a:buAutoNum type="arabicPeriod"/>
              <a:tabLst>
                <a:tab pos="287655" algn="l"/>
              </a:tabLst>
            </a:pPr>
            <a:r>
              <a:rPr sz="24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避免以輕薄的言行舉止調侃別人。</a:t>
            </a:r>
          </a:p>
          <a:p>
            <a:pPr marL="469265" indent="-457200">
              <a:lnSpc>
                <a:spcPct val="150000"/>
              </a:lnSpc>
              <a:spcBef>
                <a:spcPts val="575"/>
              </a:spcBef>
              <a:buClr>
                <a:srgbClr val="AA2B1E"/>
              </a:buClr>
              <a:buSzPct val="85416"/>
              <a:buFont typeface="+mj-lt"/>
              <a:buAutoNum type="arabicPeriod"/>
              <a:tabLst>
                <a:tab pos="287655" algn="l"/>
              </a:tabLst>
            </a:pPr>
            <a:r>
              <a:rPr sz="2400" b="1" dirty="0" err="1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避免做出與性有關的騷擾行為</a:t>
            </a:r>
            <a:r>
              <a:rPr sz="24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  <a:endParaRPr sz="2400" b="1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895600"/>
            <a:ext cx="1985211" cy="198521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9878" y="1007490"/>
            <a:ext cx="73005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校園性侵害或性騷擾申訴管道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1765" y="1905000"/>
            <a:ext cx="7011034" cy="411843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5750" indent="-273685" algn="just">
              <a:lnSpc>
                <a:spcPct val="150000"/>
              </a:lnSpc>
              <a:spcBef>
                <a:spcPts val="675"/>
              </a:spcBef>
              <a:buClr>
                <a:srgbClr val="AA2B1E"/>
              </a:buClr>
              <a:buSzPct val="85416"/>
              <a:buFont typeface="Wingdings"/>
              <a:buChar char=""/>
              <a:tabLst>
                <a:tab pos="286385" algn="l"/>
              </a:tabLst>
            </a:pP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申請人或檢舉</a:t>
            </a:r>
            <a:r>
              <a:rPr sz="24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人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得</a:t>
            </a:r>
            <a:r>
              <a:rPr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以書面或言詞具名申請調</a:t>
            </a:r>
            <a:r>
              <a:rPr sz="2400" spc="-25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查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</a:p>
          <a:p>
            <a:pPr marL="285750" marR="311785" indent="-273685" algn="just">
              <a:lnSpc>
                <a:spcPct val="150000"/>
              </a:lnSpc>
              <a:spcBef>
                <a:spcPts val="575"/>
              </a:spcBef>
              <a:buClr>
                <a:srgbClr val="AA2B1E"/>
              </a:buClr>
              <a:buSzPct val="85416"/>
              <a:buFont typeface="Wingdings"/>
              <a:buChar char=""/>
              <a:tabLst>
                <a:tab pos="286385" algn="l"/>
              </a:tabLst>
            </a:pPr>
            <a:r>
              <a:rPr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學務</a:t>
            </a:r>
            <a:r>
              <a:rPr sz="2400" spc="-5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處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於接獲申訴事</a:t>
            </a:r>
            <a:r>
              <a:rPr sz="24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件</a:t>
            </a:r>
            <a:r>
              <a:rPr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三天</a:t>
            </a:r>
            <a:r>
              <a:rPr sz="2400" spc="-5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內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將案</a:t>
            </a:r>
            <a:r>
              <a:rPr sz="2400" spc="-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件</a:t>
            </a:r>
            <a:r>
              <a:rPr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轉送性別平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</a:t>
            </a:r>
            <a:r>
              <a:rPr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等教育委員會審</a:t>
            </a:r>
            <a:r>
              <a:rPr sz="2400" spc="-15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議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，經性別平等教育委員會議決 議受理後，得成立調查小組調查處理之。</a:t>
            </a:r>
          </a:p>
          <a:p>
            <a:pPr marL="285750" marR="5080" indent="-273685">
              <a:lnSpc>
                <a:spcPct val="150000"/>
              </a:lnSpc>
              <a:spcBef>
                <a:spcPts val="580"/>
              </a:spcBef>
              <a:buClr>
                <a:srgbClr val="AA2B1E"/>
              </a:buClr>
              <a:buSzPct val="85416"/>
              <a:buFont typeface="Wingdings"/>
              <a:buChar char=""/>
              <a:tabLst>
                <a:tab pos="286385" algn="l"/>
              </a:tabLst>
            </a:pP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學校視求助者意願提供心理諮商輔導、法律諮詢、 課業協助、陪同就醫、報警、緊急安置、庇護等 服務。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762000"/>
            <a:ext cx="624395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1" spc="-1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本校性</a:t>
            </a:r>
            <a:r>
              <a:rPr lang="zh-TW" altLang="en-US" sz="4400" b="1" spc="-1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</a:t>
            </a:r>
            <a:r>
              <a:rPr sz="4400" b="1" spc="-1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事件申訴窗口</a:t>
            </a:r>
            <a:endParaRPr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27437"/>
              </p:ext>
            </p:extLst>
          </p:nvPr>
        </p:nvGraphicFramePr>
        <p:xfrm>
          <a:off x="990600" y="1600200"/>
          <a:ext cx="7058024" cy="259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6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5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0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50">
                <a:tc>
                  <a:txBody>
                    <a:bodyPr/>
                    <a:lstStyle/>
                    <a:p>
                      <a:pPr marL="205104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b="1" spc="1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受害人</a:t>
                      </a:r>
                      <a:endParaRPr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6699"/>
                      </a:solidFill>
                      <a:prstDash val="solid"/>
                    </a:lnL>
                    <a:lnR w="12700">
                      <a:solidFill>
                        <a:srgbClr val="006699"/>
                      </a:solidFill>
                      <a:prstDash val="solid"/>
                    </a:lnR>
                    <a:lnT w="12700">
                      <a:solidFill>
                        <a:srgbClr val="006699"/>
                      </a:solidFill>
                      <a:prstDash val="solid"/>
                    </a:lnT>
                    <a:lnB w="12700">
                      <a:solidFill>
                        <a:srgbClr val="006699"/>
                      </a:solidFill>
                      <a:prstDash val="solid"/>
                    </a:lnB>
                    <a:solidFill>
                      <a:srgbClr val="ECF9D2"/>
                    </a:solidFill>
                  </a:tcPr>
                </a:tc>
                <a:tc>
                  <a:txBody>
                    <a:bodyPr/>
                    <a:lstStyle/>
                    <a:p>
                      <a:pPr marL="52006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b="1" spc="1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加害人</a:t>
                      </a:r>
                      <a:endParaRPr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6699"/>
                      </a:solidFill>
                      <a:prstDash val="solid"/>
                    </a:lnL>
                    <a:lnR w="12700">
                      <a:solidFill>
                        <a:srgbClr val="006699"/>
                      </a:solidFill>
                      <a:prstDash val="solid"/>
                    </a:lnR>
                    <a:lnT w="12700">
                      <a:solidFill>
                        <a:srgbClr val="006699"/>
                      </a:solidFill>
                      <a:prstDash val="solid"/>
                    </a:lnT>
                    <a:lnB w="12700">
                      <a:solidFill>
                        <a:srgbClr val="006699"/>
                      </a:solidFill>
                      <a:prstDash val="solid"/>
                    </a:lnB>
                    <a:solidFill>
                      <a:srgbClr val="ECF9D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b="1" spc="1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適用法律</a:t>
                      </a:r>
                      <a:endParaRPr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6699"/>
                      </a:solidFill>
                      <a:prstDash val="solid"/>
                    </a:lnL>
                    <a:lnR w="12700">
                      <a:solidFill>
                        <a:srgbClr val="006699"/>
                      </a:solidFill>
                      <a:prstDash val="solid"/>
                    </a:lnR>
                    <a:lnT w="12700">
                      <a:solidFill>
                        <a:srgbClr val="006699"/>
                      </a:solidFill>
                      <a:prstDash val="solid"/>
                    </a:lnT>
                    <a:lnB w="12700">
                      <a:solidFill>
                        <a:srgbClr val="006699"/>
                      </a:solidFill>
                      <a:prstDash val="solid"/>
                    </a:lnB>
                    <a:solidFill>
                      <a:srgbClr val="ECF9D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b="1" spc="1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申訴窗口</a:t>
                      </a:r>
                      <a:endParaRPr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6699"/>
                      </a:solidFill>
                      <a:prstDash val="solid"/>
                    </a:lnL>
                    <a:lnR w="12700">
                      <a:solidFill>
                        <a:srgbClr val="006699"/>
                      </a:solidFill>
                      <a:prstDash val="solid"/>
                    </a:lnR>
                    <a:lnT w="12700">
                      <a:solidFill>
                        <a:srgbClr val="006699"/>
                      </a:solidFill>
                      <a:prstDash val="solid"/>
                    </a:lnT>
                    <a:lnB w="12700">
                      <a:solidFill>
                        <a:srgbClr val="006699"/>
                      </a:solidFill>
                      <a:prstDash val="solid"/>
                    </a:lnB>
                    <a:solidFill>
                      <a:srgbClr val="ECF9D2"/>
                    </a:solidFill>
                  </a:tcPr>
                </a:tc>
                <a:tc>
                  <a:txBody>
                    <a:bodyPr/>
                    <a:lstStyle/>
                    <a:p>
                      <a:pPr marL="29654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b="1" spc="1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申訴電話</a:t>
                      </a:r>
                      <a:endParaRPr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6699"/>
                      </a:solidFill>
                      <a:prstDash val="solid"/>
                    </a:lnL>
                    <a:lnR w="12700">
                      <a:solidFill>
                        <a:srgbClr val="006699"/>
                      </a:solidFill>
                      <a:prstDash val="solid"/>
                    </a:lnR>
                    <a:lnT w="12700">
                      <a:solidFill>
                        <a:srgbClr val="006699"/>
                      </a:solidFill>
                      <a:prstDash val="solid"/>
                    </a:lnT>
                    <a:lnB w="12700">
                      <a:solidFill>
                        <a:srgbClr val="006699"/>
                      </a:solidFill>
                      <a:prstDash val="solid"/>
                    </a:lnB>
                    <a:solidFill>
                      <a:srgbClr val="ECF9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8750">
                <a:tc>
                  <a:txBody>
                    <a:bodyPr/>
                    <a:lstStyle/>
                    <a:p>
                      <a:pPr marL="319405" marR="313055" algn="ctr">
                        <a:lnSpc>
                          <a:spcPct val="100000"/>
                        </a:lnSpc>
                      </a:pPr>
                      <a:r>
                        <a:rPr sz="2000" b="1" spc="10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本校</a:t>
                      </a:r>
                      <a:r>
                        <a:rPr sz="2000" b="1" spc="1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 </a:t>
                      </a:r>
                      <a:r>
                        <a:rPr sz="2000" b="1" spc="10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學生</a:t>
                      </a:r>
                      <a:endParaRPr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</a:txBody>
                  <a:tcPr marL="0" marR="0" marT="3175" marB="0" anchor="ctr">
                    <a:lnL w="12700">
                      <a:solidFill>
                        <a:srgbClr val="006699"/>
                      </a:solidFill>
                      <a:prstDash val="solid"/>
                    </a:lnL>
                    <a:lnR w="12700">
                      <a:solidFill>
                        <a:srgbClr val="006699"/>
                      </a:solidFill>
                      <a:prstDash val="solid"/>
                    </a:lnR>
                    <a:lnT w="12700">
                      <a:solidFill>
                        <a:srgbClr val="006699"/>
                      </a:solidFill>
                      <a:prstDash val="solid"/>
                    </a:lnT>
                    <a:lnB w="12700">
                      <a:solidFill>
                        <a:srgbClr val="006699"/>
                      </a:solidFill>
                      <a:prstDash val="solid"/>
                    </a:lnB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16510" algn="ctr">
                        <a:lnSpc>
                          <a:spcPct val="99800"/>
                        </a:lnSpc>
                        <a:spcBef>
                          <a:spcPts val="10"/>
                        </a:spcBef>
                      </a:pPr>
                      <a:r>
                        <a:rPr sz="2000" b="1" spc="8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學校</a:t>
                      </a:r>
                      <a:r>
                        <a:rPr sz="2000" b="1" spc="7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(</a:t>
                      </a:r>
                      <a:r>
                        <a:rPr sz="2000" b="1" spc="70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含</a:t>
                      </a:r>
                      <a:r>
                        <a:rPr sz="2000" b="1" spc="80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他</a:t>
                      </a:r>
                      <a:r>
                        <a:rPr sz="2000" b="1" spc="85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校</a:t>
                      </a:r>
                      <a:r>
                        <a:rPr lang="en-US" altLang="zh-TW" sz="2000" b="1" spc="85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)</a:t>
                      </a:r>
                      <a:endParaRPr lang="en-US" sz="2000" b="1" spc="6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/>
                      </a:endParaRPr>
                    </a:p>
                    <a:p>
                      <a:pPr marL="68580" marR="16510" algn="ctr">
                        <a:lnSpc>
                          <a:spcPct val="99800"/>
                        </a:lnSpc>
                        <a:spcBef>
                          <a:spcPts val="10"/>
                        </a:spcBef>
                      </a:pPr>
                      <a:r>
                        <a:rPr sz="20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校</a:t>
                      </a: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 </a:t>
                      </a:r>
                      <a:r>
                        <a:rPr sz="2000" b="1" spc="345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長</a:t>
                      </a:r>
                      <a:endParaRPr lang="en-US" sz="2000" b="1" spc="345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  <a:p>
                      <a:pPr marL="68580" marR="16510" algn="ctr">
                        <a:lnSpc>
                          <a:spcPct val="99800"/>
                        </a:lnSpc>
                        <a:spcBef>
                          <a:spcPts val="10"/>
                        </a:spcBef>
                      </a:pPr>
                      <a:r>
                        <a:rPr lang="zh-TW" altLang="en-US" sz="2000" b="1" spc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教 師</a:t>
                      </a:r>
                      <a:endParaRPr lang="en-US" altLang="zh-TW" sz="2000" b="1" spc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  <a:p>
                      <a:pPr marL="68580" marR="16510" algn="ctr">
                        <a:lnSpc>
                          <a:spcPct val="99800"/>
                        </a:lnSpc>
                        <a:spcBef>
                          <a:spcPts val="10"/>
                        </a:spcBef>
                      </a:pPr>
                      <a:r>
                        <a:rPr sz="20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職</a:t>
                      </a: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 </a:t>
                      </a:r>
                      <a:r>
                        <a:rPr sz="2000" b="1" spc="345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員</a:t>
                      </a:r>
                      <a:endParaRPr lang="en-US" sz="2000" b="1" spc="345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  <a:p>
                      <a:pPr marL="68580" marR="16510" algn="ctr">
                        <a:lnSpc>
                          <a:spcPct val="99800"/>
                        </a:lnSpc>
                        <a:spcBef>
                          <a:spcPts val="10"/>
                        </a:spcBef>
                      </a:pPr>
                      <a:r>
                        <a:rPr lang="zh-TW" altLang="en-US" sz="2000" b="1" spc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工 友</a:t>
                      </a:r>
                      <a:endParaRPr lang="en-US" altLang="zh-TW" sz="2000" b="1" spc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  <a:p>
                      <a:pPr marL="68580" marR="16510" algn="ctr">
                        <a:lnSpc>
                          <a:spcPct val="99800"/>
                        </a:lnSpc>
                        <a:spcBef>
                          <a:spcPts val="10"/>
                        </a:spcBef>
                      </a:pPr>
                      <a:r>
                        <a:rPr sz="20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學</a:t>
                      </a: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 </a:t>
                      </a:r>
                      <a:r>
                        <a:rPr sz="2000" b="1" spc="1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生</a:t>
                      </a:r>
                      <a:endParaRPr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</a:txBody>
                  <a:tcPr marL="0" marR="0" marT="1270" marB="0" anchor="ctr">
                    <a:lnL w="12700">
                      <a:solidFill>
                        <a:srgbClr val="006699"/>
                      </a:solidFill>
                      <a:prstDash val="solid"/>
                    </a:lnL>
                    <a:lnR w="12700">
                      <a:solidFill>
                        <a:srgbClr val="006699"/>
                      </a:solidFill>
                      <a:prstDash val="solid"/>
                    </a:lnR>
                    <a:lnT w="12700">
                      <a:solidFill>
                        <a:srgbClr val="006699"/>
                      </a:solidFill>
                      <a:prstDash val="solid"/>
                    </a:lnT>
                    <a:lnB w="12700">
                      <a:solidFill>
                        <a:srgbClr val="006699"/>
                      </a:solidFill>
                      <a:prstDash val="solid"/>
                    </a:lnB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2000" b="1" spc="10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性平法</a:t>
                      </a:r>
                      <a:endParaRPr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6699"/>
                      </a:solidFill>
                      <a:prstDash val="solid"/>
                    </a:lnL>
                    <a:lnR w="12700">
                      <a:solidFill>
                        <a:srgbClr val="006699"/>
                      </a:solidFill>
                      <a:prstDash val="solid"/>
                    </a:lnR>
                    <a:lnT w="12700">
                      <a:solidFill>
                        <a:srgbClr val="006699"/>
                      </a:solidFill>
                      <a:prstDash val="solid"/>
                    </a:lnT>
                    <a:lnB w="12700">
                      <a:solidFill>
                        <a:srgbClr val="006699"/>
                      </a:solidFill>
                      <a:prstDash val="solid"/>
                    </a:lnB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R="30480" algn="ctr">
                        <a:lnSpc>
                          <a:spcPct val="100000"/>
                        </a:lnSpc>
                      </a:pPr>
                      <a:r>
                        <a:rPr sz="2000" b="1" spc="10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學務處</a:t>
                      </a:r>
                      <a:endParaRPr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  <a:p>
                      <a:pPr marL="49530" marR="40640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0" spc="-5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(</a:t>
                      </a:r>
                      <a:r>
                        <a:rPr sz="14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校長為加害人時， </a:t>
                      </a:r>
                      <a:r>
                        <a:rPr sz="1400" b="0" spc="1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向教育</a:t>
                      </a:r>
                      <a:r>
                        <a:rPr sz="14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部申訴</a:t>
                      </a:r>
                      <a:r>
                        <a:rPr sz="14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)</a:t>
                      </a:r>
                    </a:p>
                  </a:txBody>
                  <a:tcPr marL="0" marR="0" marT="6985" marB="0" anchor="ctr">
                    <a:lnL w="12700">
                      <a:solidFill>
                        <a:srgbClr val="006699"/>
                      </a:solidFill>
                      <a:prstDash val="solid"/>
                    </a:lnL>
                    <a:lnR w="12700">
                      <a:solidFill>
                        <a:srgbClr val="006699"/>
                      </a:solidFill>
                      <a:prstDash val="solid"/>
                    </a:lnR>
                    <a:lnT w="12700">
                      <a:solidFill>
                        <a:srgbClr val="006699"/>
                      </a:solidFill>
                      <a:prstDash val="solid"/>
                    </a:lnT>
                    <a:lnB w="12700">
                      <a:solidFill>
                        <a:srgbClr val="006699"/>
                      </a:solidFill>
                      <a:prstDash val="solid"/>
                    </a:lnB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60325" indent="-105410" algn="ctr">
                        <a:lnSpc>
                          <a:spcPct val="100000"/>
                        </a:lnSpc>
                      </a:pPr>
                      <a:r>
                        <a:rPr sz="2000" b="1" spc="10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學</a:t>
                      </a:r>
                      <a:r>
                        <a:rPr sz="2000" b="1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務處</a:t>
                      </a: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分機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  <a:p>
                      <a:pPr marL="174625" marR="60325" indent="-105410" algn="l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主任</a:t>
                      </a:r>
                      <a:r>
                        <a:rPr lang="zh-TW" altLang="en-US" sz="2000" b="1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  </a:t>
                      </a:r>
                      <a:r>
                        <a:rPr lang="en-US" altLang="zh-TW" sz="20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#201</a:t>
                      </a:r>
                    </a:p>
                    <a:p>
                      <a:pPr marL="174625" marR="60325" lvl="0" indent="-10541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2000" b="1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生教組</a:t>
                      </a:r>
                      <a:r>
                        <a:rPr lang="en-US" altLang="zh-TW" sz="2000" b="1" spc="-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#</a:t>
                      </a:r>
                      <a:r>
                        <a:rPr kumimoji="0" lang="en-US" altLang="zh-TW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Microsoft JhengHei"/>
                        </a:rPr>
                        <a:t>202</a:t>
                      </a:r>
                    </a:p>
                    <a:p>
                      <a:pPr marL="174625" marR="60325" indent="-105410" algn="l"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Microsoft JhengHei"/>
                      </a:endParaRPr>
                    </a:p>
                  </a:txBody>
                  <a:tcPr marL="0" marR="0" marT="3175" marB="0" anchor="ctr">
                    <a:lnL w="12700">
                      <a:solidFill>
                        <a:srgbClr val="006699"/>
                      </a:solidFill>
                      <a:prstDash val="solid"/>
                    </a:lnL>
                    <a:lnR w="12700">
                      <a:solidFill>
                        <a:srgbClr val="006699"/>
                      </a:solidFill>
                      <a:prstDash val="solid"/>
                    </a:lnR>
                    <a:lnT w="12700">
                      <a:solidFill>
                        <a:srgbClr val="006699"/>
                      </a:solidFill>
                      <a:prstDash val="solid"/>
                    </a:lnT>
                    <a:lnB w="12700">
                      <a:solidFill>
                        <a:srgbClr val="006699"/>
                      </a:solidFill>
                      <a:prstDash val="solid"/>
                    </a:lnB>
                    <a:solidFill>
                      <a:srgbClr val="EBF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900" y="4495800"/>
            <a:ext cx="1271287" cy="127128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2302" y="533400"/>
            <a:ext cx="5624195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zh-TW" altLang="en-US" sz="4000" b="1" spc="-5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相關</a:t>
            </a:r>
            <a:r>
              <a:rPr sz="4000" b="1" spc="-5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資源</a:t>
            </a:r>
            <a:endParaRPr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4400" y="1807160"/>
            <a:ext cx="7312971" cy="3383619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87020" indent="-274955">
              <a:lnSpc>
                <a:spcPts val="3500"/>
              </a:lnSpc>
              <a:spcBef>
                <a:spcPts val="385"/>
              </a:spcBef>
              <a:buSzPct val="85416"/>
              <a:buFont typeface="Wingdings"/>
              <a:buChar char=""/>
              <a:tabLst>
                <a:tab pos="287655" algn="l"/>
              </a:tabLst>
            </a:pPr>
            <a:r>
              <a:rPr lang="zh-TW" altLang="en-US" sz="2400" b="1" dirty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臺北市</a:t>
            </a:r>
            <a:r>
              <a:rPr sz="2400" b="1" dirty="0" err="1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性別平等教</a:t>
            </a:r>
            <a:r>
              <a:rPr sz="2400" b="1" spc="-15" dirty="0" err="1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育</a:t>
            </a:r>
            <a:r>
              <a:rPr sz="2400" b="1" dirty="0" err="1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網頁</a:t>
            </a:r>
            <a:endParaRPr sz="2400" b="1" dirty="0">
              <a:solidFill>
                <a:schemeClr val="tx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700">
              <a:lnSpc>
                <a:spcPts val="3500"/>
              </a:lnSpc>
              <a:spcBef>
                <a:spcPts val="290"/>
              </a:spcBef>
            </a:pP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https://</a:t>
            </a:r>
            <a:r>
              <a:rPr lang="en-US" altLang="zh-TW" sz="24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www.gender.tp.edu.tw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en-US" altLang="zh-TW" sz="24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cht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en-US" altLang="zh-TW" sz="24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index.php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 marL="355600" indent="-342900">
              <a:lnSpc>
                <a:spcPts val="3500"/>
              </a:lnSpc>
              <a:spcBef>
                <a:spcPts val="290"/>
              </a:spcBef>
              <a:buFont typeface="Wingdings" panose="05000000000000000000" pitchFamily="2" charset="2"/>
              <a:buChar char="u"/>
            </a:pPr>
            <a:r>
              <a:rPr lang="zh-TW" altLang="en-US" sz="24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五常國中</a:t>
            </a:r>
            <a:r>
              <a:rPr sz="2400" b="1" dirty="0" err="1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學務處</a:t>
            </a:r>
            <a:endParaRPr sz="24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700">
              <a:lnSpc>
                <a:spcPts val="3500"/>
              </a:lnSpc>
              <a:spcBef>
                <a:spcPts val="285"/>
              </a:spcBef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校園性平事件受理單位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-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電話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Wingdings" panose="05000000000000000000" pitchFamily="2" charset="2"/>
              </a:rPr>
              <a:t>:(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02)25014320 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分機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:202</a:t>
            </a:r>
            <a:endParaRPr sz="2400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287020" indent="-274955">
              <a:lnSpc>
                <a:spcPts val="3500"/>
              </a:lnSpc>
              <a:spcBef>
                <a:spcPts val="5"/>
              </a:spcBef>
              <a:buSzPct val="85416"/>
              <a:buFont typeface="Wingdings"/>
              <a:buChar char=""/>
              <a:tabLst>
                <a:tab pos="287655" algn="l"/>
              </a:tabLst>
            </a:pPr>
            <a:r>
              <a:rPr lang="zh-TW" altLang="en-US" sz="24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五常國中</a:t>
            </a:r>
            <a:r>
              <a:rPr sz="2400" b="1" dirty="0" err="1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輔導</a:t>
            </a:r>
            <a:r>
              <a:rPr lang="zh-TW" altLang="en-US" sz="24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室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700" marR="5080">
              <a:lnSpc>
                <a:spcPts val="3500"/>
              </a:lnSpc>
              <a:spcBef>
                <a:spcPts val="615"/>
              </a:spcBef>
            </a:pP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提</a:t>
            </a:r>
            <a:r>
              <a:rPr sz="24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供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精神上支持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、心理諮商，陪伴個案處理性騷擾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及性侵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害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事</a:t>
            </a:r>
            <a:r>
              <a:rPr sz="24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件</a:t>
            </a:r>
            <a:r>
              <a:rPr lang="en-US" altLang="zh-TW" sz="2400" spc="-1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-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電話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Wingdings" panose="05000000000000000000" pitchFamily="2" charset="2"/>
              </a:rPr>
              <a:t>:(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02)25014320 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分機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: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107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884" y="1220975"/>
            <a:ext cx="1144115" cy="11441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4917" y="685800"/>
            <a:ext cx="7010400" cy="1443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8955">
              <a:lnSpc>
                <a:spcPct val="100000"/>
              </a:lnSpc>
              <a:spcBef>
                <a:spcPts val="115"/>
              </a:spcBef>
            </a:pPr>
            <a:r>
              <a:rPr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性別平等教育</a:t>
            </a:r>
            <a:r>
              <a:rPr spc="-15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法</a:t>
            </a:r>
            <a:r>
              <a:rPr lang="zh-TW" altLang="en-US" sz="2300" spc="-105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sz="2200" spc="-5" dirty="0">
                <a:latin typeface="標楷體" panose="03000509000000000000" pitchFamily="65" charset="-120"/>
                <a:ea typeface="標楷體" panose="03000509000000000000" pitchFamily="65" charset="-120"/>
              </a:rPr>
              <a:t>第二條節錄</a:t>
            </a:r>
            <a:r>
              <a:rPr lang="zh-TW" altLang="en-US" sz="2300" spc="-105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165" y="2129785"/>
            <a:ext cx="7315200" cy="333873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065" marR="5080">
              <a:lnSpc>
                <a:spcPct val="150000"/>
              </a:lnSpc>
              <a:spcBef>
                <a:spcPts val="5"/>
              </a:spcBef>
              <a:buClr>
                <a:srgbClr val="AA2B1E"/>
              </a:buClr>
              <a:buSzPct val="85416"/>
              <a:tabLst>
                <a:tab pos="285750" algn="l"/>
              </a:tabLst>
            </a:pPr>
            <a:r>
              <a:rPr lang="en-US" altLang="zh-TW"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1</a:t>
            </a:r>
            <a:r>
              <a:rPr lang="en-US" altLang="zh-TW"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.</a:t>
            </a:r>
            <a:r>
              <a:rPr sz="2400" b="1" dirty="0" err="1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性霸凌</a:t>
            </a:r>
            <a:r>
              <a:rPr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：</a:t>
            </a:r>
            <a:endParaRPr lang="en-US" sz="2400" dirty="0" smtClean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065" marR="5080">
              <a:lnSpc>
                <a:spcPct val="150000"/>
              </a:lnSpc>
              <a:spcBef>
                <a:spcPts val="5"/>
              </a:spcBef>
              <a:buClr>
                <a:srgbClr val="AA2B1E"/>
              </a:buClr>
              <a:buSzPct val="85416"/>
              <a:tabLst>
                <a:tab pos="285750" algn="l"/>
              </a:tabLst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指透過語言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、肢體或其他暴力，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對於他人之性別特徵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、性別特質、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性傾向或性別認同進行貶抑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攻擊或威脅之行為且非屬性騷擾</a:t>
            </a:r>
            <a:r>
              <a:rPr sz="24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者</a:t>
            </a:r>
            <a:r>
              <a:rPr sz="2400" spc="-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  <a:endParaRPr sz="2400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065" marR="5080">
              <a:lnSpc>
                <a:spcPct val="150000"/>
              </a:lnSpc>
              <a:buClr>
                <a:srgbClr val="AA2B1E"/>
              </a:buClr>
              <a:buSzPct val="85416"/>
              <a:tabLst>
                <a:tab pos="285750" algn="l"/>
              </a:tabLst>
            </a:pPr>
            <a:r>
              <a:rPr lang="en-US" altLang="zh-TW" sz="215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2.</a:t>
            </a:r>
            <a:r>
              <a:rPr sz="2400" b="1" dirty="0" err="1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性別認同</a:t>
            </a:r>
            <a:r>
              <a:rPr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：</a:t>
            </a:r>
            <a:endParaRPr lang="en-US" sz="2400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065" marR="5080">
              <a:lnSpc>
                <a:spcPct val="150000"/>
              </a:lnSpc>
              <a:buClr>
                <a:srgbClr val="AA2B1E"/>
              </a:buClr>
              <a:buSzPct val="85416"/>
              <a:tabLst>
                <a:tab pos="285750" algn="l"/>
              </a:tabLst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指個人對自我歸屬性別的自我認知與接受</a:t>
            </a:r>
            <a:r>
              <a:rPr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  <a:endParaRPr sz="2400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926693" y="1600200"/>
            <a:ext cx="196890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名詞解釋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43000" y="1447800"/>
            <a:ext cx="7010400" cy="4786567"/>
          </a:xfrm>
          <a:prstGeom prst="rect">
            <a:avLst/>
          </a:prstGeom>
        </p:spPr>
        <p:txBody>
          <a:bodyPr vert="horz" wrap="square" lIns="0" tIns="188595" rIns="0" bIns="0" rtlCol="0">
            <a:spAutoFit/>
          </a:bodyPr>
          <a:lstStyle/>
          <a:p>
            <a:pPr marR="129539">
              <a:lnSpc>
                <a:spcPct val="150000"/>
              </a:lnSpc>
              <a:spcBef>
                <a:spcPts val="770"/>
              </a:spcBef>
              <a:buClr>
                <a:srgbClr val="AA2B1E"/>
              </a:buClr>
              <a:buSzPct val="84090"/>
              <a:tabLst>
                <a:tab pos="285750" algn="l"/>
              </a:tabLst>
            </a:pPr>
            <a:r>
              <a:rPr lang="en-US" altLang="zh-TW" sz="22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3.</a:t>
            </a:r>
            <a:r>
              <a:rPr sz="2200" b="1" spc="-5" dirty="0" err="1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性侵害</a:t>
            </a:r>
            <a:r>
              <a:rPr sz="2200" spc="-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：</a:t>
            </a:r>
            <a:endParaRPr lang="en-US" sz="2200" spc="-5" dirty="0" smtClean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R="129539">
              <a:lnSpc>
                <a:spcPct val="150000"/>
              </a:lnSpc>
              <a:spcBef>
                <a:spcPts val="770"/>
              </a:spcBef>
              <a:buClr>
                <a:srgbClr val="AA2B1E"/>
              </a:buClr>
              <a:buSzPct val="84090"/>
              <a:tabLst>
                <a:tab pos="285750" algn="l"/>
              </a:tabLst>
            </a:pPr>
            <a:r>
              <a:rPr lang="zh-TW" altLang="en-US" sz="2200" spc="-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</a:t>
            </a:r>
            <a:r>
              <a:rPr sz="22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指性侵害犯罪防治法所稱</a:t>
            </a:r>
            <a:r>
              <a:rPr sz="2200" spc="1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性</a:t>
            </a:r>
            <a:r>
              <a:rPr sz="22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侵害</a:t>
            </a:r>
            <a:r>
              <a:rPr sz="22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犯</a:t>
            </a:r>
            <a:r>
              <a:rPr sz="22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罪之行為</a:t>
            </a:r>
            <a:r>
              <a:rPr sz="2200" spc="-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  <a:endParaRPr sz="2200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R="130810">
              <a:lnSpc>
                <a:spcPct val="150000"/>
              </a:lnSpc>
              <a:spcBef>
                <a:spcPts val="195"/>
              </a:spcBef>
              <a:buClr>
                <a:srgbClr val="AA2B1E"/>
              </a:buClr>
              <a:buSzPct val="84090"/>
              <a:tabLst>
                <a:tab pos="285750" algn="l"/>
              </a:tabLst>
            </a:pPr>
            <a:r>
              <a:rPr lang="en-US" altLang="zh-TW" sz="22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4.</a:t>
            </a:r>
            <a:r>
              <a:rPr sz="2200" b="1" spc="-5" dirty="0" err="1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性騷擾</a:t>
            </a:r>
            <a:r>
              <a:rPr sz="2200" spc="-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：</a:t>
            </a:r>
            <a:endParaRPr lang="en-US" sz="2200" spc="-5" dirty="0" smtClean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R="130810">
              <a:lnSpc>
                <a:spcPct val="150000"/>
              </a:lnSpc>
              <a:spcBef>
                <a:spcPts val="195"/>
              </a:spcBef>
              <a:buClr>
                <a:srgbClr val="AA2B1E"/>
              </a:buClr>
              <a:buSzPct val="84090"/>
              <a:tabLst>
                <a:tab pos="285750" algn="l"/>
              </a:tabLst>
            </a:pPr>
            <a:r>
              <a:rPr lang="zh-TW" altLang="en-US" sz="2200" spc="-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</a:t>
            </a:r>
            <a:r>
              <a:rPr sz="22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指符合下列情形之一</a:t>
            </a:r>
            <a:r>
              <a:rPr sz="2200" spc="-5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，</a:t>
            </a:r>
            <a:r>
              <a:rPr sz="22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且</a:t>
            </a:r>
            <a:r>
              <a:rPr sz="22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未</a:t>
            </a:r>
            <a:r>
              <a:rPr sz="22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達性</a:t>
            </a:r>
            <a:r>
              <a:rPr sz="22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侵</a:t>
            </a:r>
            <a:r>
              <a:rPr sz="22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害之程度者</a:t>
            </a:r>
            <a:r>
              <a:rPr sz="2200" spc="-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：</a:t>
            </a:r>
            <a:endParaRPr sz="2200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652145" marR="5080" lvl="1" indent="-273050">
              <a:lnSpc>
                <a:spcPct val="150000"/>
              </a:lnSpc>
              <a:spcBef>
                <a:spcPts val="295"/>
              </a:spcBef>
              <a:buClr>
                <a:srgbClr val="AA2B1E"/>
              </a:buClr>
              <a:buSzPct val="85000"/>
              <a:buFont typeface="Wingdings"/>
              <a:buChar char=""/>
              <a:tabLst>
                <a:tab pos="652780" algn="l"/>
              </a:tabLst>
            </a:pP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以明示或暗示之方式，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從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事不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受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歡迎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且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具有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性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意 味或性別歧視之言詞或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行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為，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致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影響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他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人之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人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格 尊嚴、學習、或工作之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機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會或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表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現者。</a:t>
            </a:r>
          </a:p>
          <a:p>
            <a:pPr marL="652145" marR="5080" lvl="1" indent="-273050">
              <a:lnSpc>
                <a:spcPct val="150000"/>
              </a:lnSpc>
              <a:spcBef>
                <a:spcPts val="480"/>
              </a:spcBef>
              <a:buClr>
                <a:srgbClr val="AA2B1E"/>
              </a:buClr>
              <a:buSzPct val="85000"/>
              <a:buFont typeface="Wingdings"/>
              <a:buChar char=""/>
              <a:tabLst>
                <a:tab pos="652780" algn="l"/>
              </a:tabLst>
            </a:pP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以性或性別有關之行為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，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作為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自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己或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他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人獲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得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 喪失或減損其學習或工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作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有關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權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益之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條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件者。</a:t>
            </a: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1194917" y="685800"/>
            <a:ext cx="70104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8955">
              <a:lnSpc>
                <a:spcPct val="100000"/>
              </a:lnSpc>
              <a:spcBef>
                <a:spcPts val="115"/>
              </a:spcBef>
            </a:pPr>
            <a:r>
              <a:rPr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性別平等教育</a:t>
            </a:r>
            <a:r>
              <a:rPr spc="-15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法</a:t>
            </a:r>
            <a:r>
              <a:rPr lang="zh-TW" altLang="en-US" sz="2300" spc="-105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sz="2200" spc="-5" dirty="0">
                <a:latin typeface="標楷體" panose="03000509000000000000" pitchFamily="65" charset="-120"/>
                <a:ea typeface="標楷體" panose="03000509000000000000" pitchFamily="65" charset="-120"/>
              </a:rPr>
              <a:t>第二條節錄</a:t>
            </a:r>
            <a:r>
              <a:rPr lang="zh-TW" altLang="en-US" sz="2300" spc="-105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1016" y="885190"/>
            <a:ext cx="5959983" cy="766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900" spc="-5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常見的性騷</a:t>
            </a:r>
            <a:r>
              <a:rPr sz="4900" spc="-15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擾</a:t>
            </a:r>
            <a:r>
              <a:rPr sz="4900" spc="-5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sz="4900" spc="-1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endParaRPr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10969" y="2163254"/>
            <a:ext cx="6122035" cy="246824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75"/>
              </a:spcBef>
              <a:buClr>
                <a:srgbClr val="AA2B1E"/>
              </a:buClr>
              <a:buSzPct val="85416"/>
              <a:buFont typeface="Wingdings"/>
              <a:buChar char=""/>
              <a:tabLst>
                <a:tab pos="287020" algn="l"/>
              </a:tabLst>
            </a:pPr>
            <a:r>
              <a:rPr sz="2400" b="1" spc="-5" dirty="0" err="1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身體</a:t>
            </a:r>
            <a:r>
              <a:rPr sz="24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的</a:t>
            </a:r>
            <a:r>
              <a:rPr lang="zh-TW" altLang="en-US" sz="2400" spc="-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接觸</a:t>
            </a:r>
            <a:endParaRPr lang="en-US" sz="2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buClr>
                <a:srgbClr val="AA2B1E"/>
              </a:buClr>
              <a:buSzPct val="85416"/>
              <a:tabLst>
                <a:tab pos="287020" algn="l"/>
              </a:tabLst>
            </a:pP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不必要的接觸或撫摸他人的身體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、故意擦撞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 強行搭肩膀或臂、故意緊貼他人等。</a:t>
            </a: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50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31900" marR="5080" indent="-1219200">
              <a:lnSpc>
                <a:spcPct val="120000"/>
              </a:lnSpc>
            </a:pP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【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例子】故意緊貼著對方的身體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，或故</a:t>
            </a:r>
            <a:r>
              <a:rPr sz="2400" spc="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意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接近他人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，產生身體上的接觸或碰撞等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884955"/>
            <a:ext cx="5692140" cy="766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900" spc="-5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常見的性騷</a:t>
            </a:r>
            <a:r>
              <a:rPr sz="49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擾</a:t>
            </a:r>
            <a:r>
              <a:rPr sz="4900" spc="-5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行為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endParaRPr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4000" y="1752599"/>
            <a:ext cx="6324600" cy="37572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75"/>
              </a:spcBef>
              <a:buClr>
                <a:srgbClr val="AA2B1E"/>
              </a:buClr>
              <a:buSzPct val="85416"/>
              <a:buFont typeface="Wingdings"/>
              <a:buChar char=""/>
              <a:tabLst>
                <a:tab pos="287020" algn="l"/>
              </a:tabLst>
            </a:pPr>
            <a:r>
              <a:rPr sz="2400" b="1" spc="-5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言語</a:t>
            </a:r>
            <a:r>
              <a:rPr sz="2400" spc="-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的接觸</a:t>
            </a:r>
            <a:endParaRPr sz="2400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700" marR="5715">
              <a:lnSpc>
                <a:spcPct val="100000"/>
              </a:lnSpc>
              <a:spcBef>
                <a:spcPts val="580"/>
              </a:spcBef>
            </a:pP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不必要而故意談論有關性的話題、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詢問個人的性隱私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、性生活、對別人的衣著、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外表和</a:t>
            </a:r>
            <a:r>
              <a:rPr sz="24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身材給予有關性方面的評語</a:t>
            </a:r>
            <a:r>
              <a:rPr sz="2400" spc="-5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，</a:t>
            </a:r>
            <a:r>
              <a:rPr sz="24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故意講述色情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笑話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、故事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2150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【例子】以各式藉口，詢問有關性的問</a:t>
            </a:r>
            <a:r>
              <a:rPr sz="2400" spc="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題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；</a:t>
            </a:r>
          </a:p>
          <a:p>
            <a:pPr marL="12319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「你今天穿得很性感啊！」、</a:t>
            </a:r>
          </a:p>
          <a:p>
            <a:pPr marL="12319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「我在你心裡！」等。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609600"/>
            <a:ext cx="5847843" cy="766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900" spc="-5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常見的性騷擾行</a:t>
            </a:r>
            <a:r>
              <a:rPr sz="49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endParaRPr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321" y="1306530"/>
            <a:ext cx="7620000" cy="4648517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7020" indent="-274320">
              <a:lnSpc>
                <a:spcPts val="3200"/>
              </a:lnSpc>
              <a:spcBef>
                <a:spcPts val="675"/>
              </a:spcBef>
              <a:buClr>
                <a:srgbClr val="AA2B1E"/>
              </a:buClr>
              <a:buSzPct val="85416"/>
              <a:buFont typeface="Wingdings"/>
              <a:buChar char=""/>
              <a:tabLst>
                <a:tab pos="287020" algn="l"/>
              </a:tabLst>
            </a:pPr>
            <a:r>
              <a:rPr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非言語</a:t>
            </a:r>
            <a:r>
              <a:rPr sz="24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的行為</a:t>
            </a:r>
          </a:p>
          <a:p>
            <a:pPr marL="469900" marR="6350" indent="-457200">
              <a:lnSpc>
                <a:spcPts val="3200"/>
              </a:lnSpc>
              <a:spcBef>
                <a:spcPts val="575"/>
              </a:spcBef>
              <a:buFont typeface="+mj-lt"/>
              <a:buAutoNum type="arabicPeriod"/>
            </a:pP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故意吹口哨或發出接吻的聲調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身體或手的動作</a:t>
            </a:r>
            <a:r>
              <a:rPr sz="2400" dirty="0" err="1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具有性的暗示</a:t>
            </a:r>
            <a:r>
              <a:rPr sz="2400" dirty="0" err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、用曖昧的眼光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打量他人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</a:t>
            </a:r>
            <a:r>
              <a:rPr sz="2400" dirty="0" err="1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展示與性有關的物件</a:t>
            </a:r>
            <a:r>
              <a:rPr sz="24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，如色情書刊、海報等</a:t>
            </a:r>
            <a:r>
              <a:rPr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  <a:endParaRPr sz="1850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31265" marR="5080" indent="-1219200">
              <a:lnSpc>
                <a:spcPts val="3200"/>
              </a:lnSpc>
            </a:pPr>
            <a:r>
              <a:rPr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【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例子】對路過的女性吹口哨或發出尖叫</a:t>
            </a:r>
            <a:r>
              <a:rPr sz="2400" spc="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聲</a:t>
            </a:r>
            <a:r>
              <a:rPr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；</a:t>
            </a:r>
            <a:endParaRPr lang="en-US" sz="2400" dirty="0" smtClean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31265" marR="5080" indent="-1219200">
              <a:lnSpc>
                <a:spcPts val="3200"/>
              </a:lnSpc>
            </a:pPr>
            <a:r>
              <a:rPr lang="zh-TW" altLang="en-US" sz="2400" spc="-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</a:t>
            </a:r>
            <a:r>
              <a:rPr lang="zh-TW" altLang="en-US" sz="2400" spc="-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      </a:t>
            </a:r>
            <a:r>
              <a:rPr sz="24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公開張貼色情海報</a:t>
            </a:r>
            <a:r>
              <a:rPr sz="2400" spc="-5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、</a:t>
            </a:r>
            <a:r>
              <a:rPr sz="24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轉寄色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情</a:t>
            </a:r>
            <a:r>
              <a:rPr sz="24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信件</a:t>
            </a:r>
            <a:r>
              <a:rPr sz="24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等</a:t>
            </a:r>
            <a:r>
              <a:rPr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  <a:endParaRPr lang="en-US" sz="2400" dirty="0" smtClean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469265" marR="5080" indent="-457200">
              <a:lnSpc>
                <a:spcPts val="3200"/>
              </a:lnSpc>
              <a:buFont typeface="+mj-lt"/>
              <a:buAutoNum type="arabicPeriod" startAt="2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以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性作為賄賂或要脅的行為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以同意性服務作為藉口，來換取利益，甚至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以威脅的手段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，強迫進行性行為。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12065" marR="5080">
              <a:lnSpc>
                <a:spcPts val="3200"/>
              </a:lnSpc>
            </a:pP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【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例子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】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老師暗示要求約會，作為承諾及格或加分的條 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	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 件；上司以職位的升遷、調遷，來要脅他人同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	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  意進行性服務等。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221922" y="2799717"/>
            <a:ext cx="7083878" cy="35208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115" marR="113030" indent="-273050">
              <a:lnSpc>
                <a:spcPct val="150000"/>
              </a:lnSpc>
              <a:spcBef>
                <a:spcPts val="95"/>
              </a:spcBef>
              <a:buClr>
                <a:srgbClr val="AA2B1E"/>
              </a:buClr>
              <a:buSzPct val="80357"/>
              <a:buFont typeface="Wingdings"/>
              <a:buChar char=""/>
              <a:tabLst>
                <a:tab pos="311785" algn="l"/>
              </a:tabLst>
            </a:pPr>
            <a:r>
              <a:rPr sz="2800" spc="-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性騷擾的認定</a:t>
            </a:r>
            <a:r>
              <a:rPr sz="2800" spc="-5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著重在被騷擾者的主</a:t>
            </a:r>
            <a:r>
              <a:rPr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觀</a:t>
            </a:r>
            <a:r>
              <a:rPr sz="2800" spc="-5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感受</a:t>
            </a:r>
            <a:r>
              <a:rPr sz="2800" spc="-5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，</a:t>
            </a:r>
            <a:r>
              <a:rPr sz="2800" spc="-5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而不是行為人有無性騷擾意</a:t>
            </a:r>
            <a:r>
              <a:rPr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圖</a:t>
            </a:r>
            <a:r>
              <a:rPr sz="2800" spc="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  <a:r>
              <a:rPr sz="2800" spc="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所</a:t>
            </a:r>
            <a:r>
              <a:rPr sz="2800" spc="-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以</a:t>
            </a:r>
            <a:r>
              <a:rPr sz="2800" spc="-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，</a:t>
            </a:r>
            <a:r>
              <a:rPr sz="2800" spc="-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只要對方對你的言行舉止感到</a:t>
            </a:r>
            <a:r>
              <a:rPr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不</a:t>
            </a:r>
            <a:r>
              <a:rPr sz="2800" spc="-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舒服</a:t>
            </a:r>
            <a:r>
              <a:rPr sz="2800" spc="-5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，就可以提出性騷擾申請調查</a:t>
            </a:r>
            <a:r>
              <a:rPr sz="2800" spc="-5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  <a:endParaRPr sz="2450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285115" indent="-273050">
              <a:lnSpc>
                <a:spcPct val="150000"/>
              </a:lnSpc>
              <a:buClr>
                <a:srgbClr val="AA2B1E"/>
              </a:buClr>
              <a:buSzPct val="83333"/>
              <a:buFont typeface="Wingdings"/>
              <a:buChar char=""/>
              <a:tabLst>
                <a:tab pos="285750" algn="l"/>
              </a:tabLst>
            </a:pP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（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當然，是否成案，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仍需依被害人主觀認知及客觀合理標準等</a:t>
            </a:r>
            <a:r>
              <a:rPr sz="20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綜合考量而個別認定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。）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782009"/>
            <a:ext cx="2093905" cy="20939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961885"/>
            <a:ext cx="1837832" cy="1837832"/>
          </a:xfrm>
          <a:prstGeom prst="rect">
            <a:avLst/>
          </a:prstGeom>
        </p:spPr>
      </p:pic>
      <p:sp>
        <p:nvSpPr>
          <p:cNvPr id="9" name="雲朵形 8"/>
          <p:cNvSpPr/>
          <p:nvPr/>
        </p:nvSpPr>
        <p:spPr>
          <a:xfrm>
            <a:off x="3507769" y="1007291"/>
            <a:ext cx="2438400" cy="1295400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799869" y="1306760"/>
            <a:ext cx="1854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注意</a:t>
            </a:r>
            <a:r>
              <a:rPr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2295032" y="2438400"/>
            <a:ext cx="219568" cy="228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2594116" y="2209800"/>
            <a:ext cx="377684" cy="3518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2971800" y="1880800"/>
            <a:ext cx="485564" cy="45785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4734" y="1259958"/>
            <a:ext cx="7772400" cy="4912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265" indent="-457200">
              <a:lnSpc>
                <a:spcPts val="2200"/>
              </a:lnSpc>
              <a:spcBef>
                <a:spcPts val="1200"/>
              </a:spcBef>
              <a:buSzPct val="95000"/>
              <a:buFont typeface="+mj-lt"/>
              <a:buAutoNum type="arabicPeriod"/>
              <a:tabLst>
                <a:tab pos="395605" algn="l"/>
              </a:tabLst>
            </a:pP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提高警</a:t>
            </a:r>
            <a:r>
              <a:rPr sz="20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覺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，避免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獨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自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在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無人的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場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所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逗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留</a:t>
            </a:r>
            <a:r>
              <a:rPr sz="2000" dirty="0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。</a:t>
            </a:r>
            <a:endParaRPr lang="en-US" sz="2000" dirty="0" smtClean="0">
              <a:latin typeface="標楷體" panose="03000509000000000000" pitchFamily="65" charset="-120"/>
              <a:ea typeface="標楷體" panose="03000509000000000000" pitchFamily="65" charset="-120"/>
              <a:cs typeface="MingLiU"/>
            </a:endParaRPr>
          </a:p>
          <a:p>
            <a:pPr marL="469265" indent="-457200">
              <a:lnSpc>
                <a:spcPts val="2200"/>
              </a:lnSpc>
              <a:spcBef>
                <a:spcPts val="1200"/>
              </a:spcBef>
              <a:buSzPct val="95000"/>
              <a:buFont typeface="+mj-lt"/>
              <a:buAutoNum type="arabicPeriod"/>
              <a:tabLst>
                <a:tab pos="395605" algn="l"/>
              </a:tabLst>
            </a:pP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不要獨</a:t>
            </a:r>
            <a:r>
              <a:rPr sz="20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自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夜行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，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若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需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夜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行，儘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量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往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人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多的地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方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行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走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，少走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黑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暗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小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巷</a:t>
            </a:r>
            <a:r>
              <a:rPr sz="2000" dirty="0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。</a:t>
            </a:r>
            <a:endParaRPr lang="en-US" sz="2000" dirty="0" smtClean="0">
              <a:latin typeface="標楷體" panose="03000509000000000000" pitchFamily="65" charset="-120"/>
              <a:ea typeface="標楷體" panose="03000509000000000000" pitchFamily="65" charset="-120"/>
              <a:cs typeface="MingLiU"/>
            </a:endParaRPr>
          </a:p>
          <a:p>
            <a:pPr marL="469265" indent="-457200">
              <a:lnSpc>
                <a:spcPts val="2200"/>
              </a:lnSpc>
              <a:spcBef>
                <a:spcPts val="1200"/>
              </a:spcBef>
              <a:buSzPct val="95000"/>
              <a:buFont typeface="+mj-lt"/>
              <a:buAutoNum type="arabicPeriod"/>
              <a:tabLst>
                <a:tab pos="395605" algn="l"/>
              </a:tabLst>
            </a:pP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避免單</a:t>
            </a:r>
            <a:r>
              <a:rPr sz="20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獨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去人少</a:t>
            </a:r>
            <a:r>
              <a:rPr sz="20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的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地</a:t>
            </a:r>
            <a:r>
              <a:rPr sz="20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方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，例如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：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校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園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死角、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頂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樓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等</a:t>
            </a:r>
            <a:r>
              <a:rPr sz="2000" dirty="0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。</a:t>
            </a:r>
            <a:endParaRPr lang="en-US" sz="2000" dirty="0">
              <a:latin typeface="標楷體" panose="03000509000000000000" pitchFamily="65" charset="-120"/>
              <a:ea typeface="標楷體" panose="03000509000000000000" pitchFamily="65" charset="-120"/>
              <a:cs typeface="MingLiU"/>
            </a:endParaRPr>
          </a:p>
          <a:p>
            <a:pPr marL="469265" indent="-457200">
              <a:lnSpc>
                <a:spcPts val="2200"/>
              </a:lnSpc>
              <a:spcBef>
                <a:spcPts val="1200"/>
              </a:spcBef>
              <a:buSzPct val="95000"/>
              <a:buFont typeface="+mj-lt"/>
              <a:buAutoNum type="arabicPeriod"/>
              <a:tabLst>
                <a:tab pos="395605" algn="l"/>
              </a:tabLst>
            </a:pP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去公共</a:t>
            </a:r>
            <a:r>
              <a:rPr sz="20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廁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所時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，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找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人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結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伴同行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，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避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免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落單</a:t>
            </a:r>
            <a:r>
              <a:rPr sz="2000" dirty="0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。</a:t>
            </a:r>
            <a:endParaRPr lang="en-US" sz="2000" dirty="0" smtClean="0">
              <a:latin typeface="標楷體" panose="03000509000000000000" pitchFamily="65" charset="-120"/>
              <a:ea typeface="標楷體" panose="03000509000000000000" pitchFamily="65" charset="-120"/>
              <a:cs typeface="MingLiU"/>
            </a:endParaRPr>
          </a:p>
          <a:p>
            <a:pPr marL="469265" indent="-457200">
              <a:lnSpc>
                <a:spcPts val="2200"/>
              </a:lnSpc>
              <a:spcBef>
                <a:spcPts val="1200"/>
              </a:spcBef>
              <a:buSzPct val="95000"/>
              <a:buFont typeface="+mj-lt"/>
              <a:buAutoNum type="arabicPeriod"/>
              <a:tabLst>
                <a:tab pos="395605" algn="l"/>
              </a:tabLst>
            </a:pPr>
            <a:r>
              <a:rPr sz="2000" spc="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隨身</a:t>
            </a:r>
            <a:r>
              <a:rPr sz="20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攜</a:t>
            </a:r>
            <a:r>
              <a:rPr sz="2000" spc="-1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帶</a:t>
            </a:r>
            <a:r>
              <a:rPr sz="2000" spc="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口哨</a:t>
            </a:r>
            <a:r>
              <a:rPr sz="2000" spc="-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、</a:t>
            </a:r>
            <a:r>
              <a:rPr sz="2000" spc="-1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噴</a:t>
            </a:r>
            <a:r>
              <a:rPr sz="2000" spc="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器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之</a:t>
            </a:r>
            <a:r>
              <a:rPr sz="2000" spc="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類的</a:t>
            </a:r>
            <a:r>
              <a:rPr sz="2000" spc="-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防</a:t>
            </a:r>
            <a:r>
              <a:rPr sz="2000" spc="-1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身</a:t>
            </a:r>
            <a:r>
              <a:rPr sz="2000" spc="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用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品</a:t>
            </a:r>
            <a:r>
              <a:rPr sz="2000" spc="5" dirty="0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。</a:t>
            </a:r>
            <a:endParaRPr lang="en-US" sz="2000" spc="5" dirty="0">
              <a:latin typeface="標楷體" panose="03000509000000000000" pitchFamily="65" charset="-120"/>
              <a:ea typeface="標楷體" panose="03000509000000000000" pitchFamily="65" charset="-120"/>
              <a:cs typeface="MingLiU"/>
            </a:endParaRPr>
          </a:p>
          <a:p>
            <a:pPr marL="469265" indent="-457200">
              <a:lnSpc>
                <a:spcPts val="2200"/>
              </a:lnSpc>
              <a:spcBef>
                <a:spcPts val="1200"/>
              </a:spcBef>
              <a:buSzPct val="95000"/>
              <a:buFont typeface="+mj-lt"/>
              <a:buAutoNum type="arabicPeriod"/>
              <a:tabLst>
                <a:tab pos="395605" algn="l"/>
              </a:tabLst>
            </a:pP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對於不</a:t>
            </a:r>
            <a:r>
              <a:rPr sz="20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當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或不舒</a:t>
            </a:r>
            <a:r>
              <a:rPr sz="20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服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的</a:t>
            </a:r>
            <a:r>
              <a:rPr sz="20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身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體接觸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、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不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友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善的言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詞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或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行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為，要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勇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敢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地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說「不</a:t>
            </a:r>
            <a:r>
              <a:rPr sz="2000" spc="-15" dirty="0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」</a:t>
            </a:r>
            <a:r>
              <a:rPr sz="2000" dirty="0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。</a:t>
            </a:r>
            <a:endParaRPr lang="en-US" sz="2000" dirty="0" smtClean="0">
              <a:latin typeface="標楷體" panose="03000509000000000000" pitchFamily="65" charset="-120"/>
              <a:ea typeface="標楷體" panose="03000509000000000000" pitchFamily="65" charset="-120"/>
              <a:cs typeface="MingLiU"/>
            </a:endParaRPr>
          </a:p>
          <a:p>
            <a:pPr marL="469265" indent="-457200">
              <a:lnSpc>
                <a:spcPts val="2200"/>
              </a:lnSpc>
              <a:spcBef>
                <a:spcPts val="1200"/>
              </a:spcBef>
              <a:buSzPct val="95000"/>
              <a:buFont typeface="+mj-lt"/>
              <a:buAutoNum type="arabicPeriod"/>
              <a:tabLst>
                <a:tab pos="395605" algn="l"/>
              </a:tabLst>
            </a:pP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留意自</a:t>
            </a:r>
            <a:r>
              <a:rPr sz="20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己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的交友</a:t>
            </a:r>
            <a:r>
              <a:rPr sz="2000" spc="-1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狀</a:t>
            </a: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況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，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避免結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交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不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良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習性的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朋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友</a:t>
            </a:r>
            <a:r>
              <a:rPr sz="2000" dirty="0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。</a:t>
            </a:r>
            <a:endParaRPr lang="en-US" sz="2000" dirty="0" smtClean="0">
              <a:latin typeface="標楷體" panose="03000509000000000000" pitchFamily="65" charset="-120"/>
              <a:ea typeface="標楷體" panose="03000509000000000000" pitchFamily="65" charset="-120"/>
              <a:cs typeface="MingLiU"/>
            </a:endParaRPr>
          </a:p>
          <a:p>
            <a:pPr marL="469265" indent="-457200">
              <a:lnSpc>
                <a:spcPts val="2200"/>
              </a:lnSpc>
              <a:spcBef>
                <a:spcPts val="1200"/>
              </a:spcBef>
              <a:buSzPct val="95000"/>
              <a:buFont typeface="+mj-lt"/>
              <a:buAutoNum type="arabicPeriod"/>
              <a:tabLst>
                <a:tab pos="395605" algn="l"/>
              </a:tabLst>
            </a:pPr>
            <a:r>
              <a:rPr sz="2000" spc="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進入</a:t>
            </a:r>
            <a:r>
              <a:rPr sz="20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樓</a:t>
            </a:r>
            <a:r>
              <a:rPr sz="2000" spc="-1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梯</a:t>
            </a:r>
            <a:r>
              <a:rPr sz="2000" spc="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或電</a:t>
            </a:r>
            <a:r>
              <a:rPr sz="20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梯</a:t>
            </a:r>
            <a:r>
              <a:rPr sz="2000" spc="-1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間</a:t>
            </a:r>
            <a:r>
              <a:rPr sz="2000" spc="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，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如</a:t>
            </a:r>
            <a:r>
              <a:rPr sz="2000" spc="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有可</a:t>
            </a:r>
            <a:r>
              <a:rPr sz="2000" spc="-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疑</a:t>
            </a:r>
            <a:r>
              <a:rPr sz="2000" spc="-1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陌</a:t>
            </a:r>
            <a:r>
              <a:rPr sz="2000" spc="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生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人</a:t>
            </a:r>
            <a:r>
              <a:rPr sz="2000" spc="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，等</a:t>
            </a:r>
            <a:r>
              <a:rPr sz="2000" spc="-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陌</a:t>
            </a:r>
            <a:r>
              <a:rPr sz="2000" spc="-1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生</a:t>
            </a:r>
            <a:r>
              <a:rPr sz="2000" spc="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人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離</a:t>
            </a:r>
            <a:r>
              <a:rPr sz="2000" spc="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開後</a:t>
            </a:r>
            <a:r>
              <a:rPr sz="2000" spc="-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再</a:t>
            </a:r>
            <a:r>
              <a:rPr sz="2000" spc="-1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進</a:t>
            </a:r>
            <a:r>
              <a:rPr sz="2000" spc="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入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或</a:t>
            </a:r>
            <a:r>
              <a:rPr sz="2000" spc="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搭乘</a:t>
            </a:r>
            <a:r>
              <a:rPr sz="2000" spc="5" dirty="0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。</a:t>
            </a:r>
            <a:endParaRPr lang="en-US" sz="2000" dirty="0">
              <a:latin typeface="標楷體" panose="03000509000000000000" pitchFamily="65" charset="-120"/>
              <a:ea typeface="標楷體" panose="03000509000000000000" pitchFamily="65" charset="-120"/>
              <a:cs typeface="MingLiU"/>
            </a:endParaRPr>
          </a:p>
          <a:p>
            <a:pPr marL="469265" indent="-457200">
              <a:lnSpc>
                <a:spcPts val="2200"/>
              </a:lnSpc>
              <a:spcBef>
                <a:spcPts val="1200"/>
              </a:spcBef>
              <a:buSzPct val="95000"/>
              <a:buFont typeface="+mj-lt"/>
              <a:buAutoNum type="arabicPeriod"/>
              <a:tabLst>
                <a:tab pos="395605" algn="l"/>
              </a:tabLst>
            </a:pPr>
            <a:r>
              <a:rPr sz="2000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若遭</a:t>
            </a:r>
            <a:r>
              <a:rPr sz="2000" spc="-5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遇</a:t>
            </a:r>
            <a:r>
              <a:rPr sz="2000" spc="-15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「</a:t>
            </a:r>
            <a:r>
              <a:rPr sz="2000" dirty="0" err="1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性侵害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」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、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「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性騷擾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」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、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「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性霸凌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」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等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事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件，要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勇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敢</a:t>
            </a:r>
            <a:r>
              <a:rPr sz="2000" spc="-15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說</a:t>
            </a:r>
            <a:r>
              <a:rPr sz="2000" dirty="0">
                <a:latin typeface="標楷體" panose="03000509000000000000" pitchFamily="65" charset="-120"/>
                <a:ea typeface="標楷體" panose="03000509000000000000" pitchFamily="65" charset="-120"/>
                <a:cs typeface="MingLiU"/>
              </a:rPr>
              <a:t>出來。</a:t>
            </a:r>
          </a:p>
        </p:txBody>
      </p:sp>
      <p:sp>
        <p:nvSpPr>
          <p:cNvPr id="3" name="矩形 2"/>
          <p:cNvSpPr/>
          <p:nvPr/>
        </p:nvSpPr>
        <p:spPr>
          <a:xfrm>
            <a:off x="930944" y="609600"/>
            <a:ext cx="74199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8740" algn="ctr">
              <a:lnSpc>
                <a:spcPct val="100000"/>
              </a:lnSpc>
              <a:spcBef>
                <a:spcPts val="105"/>
              </a:spcBef>
            </a:pP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預防校園性別事件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-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避免成為被害人</a:t>
            </a:r>
          </a:p>
        </p:txBody>
      </p:sp>
    </p:spTree>
    <p:extLst>
      <p:ext uri="{BB962C8B-B14F-4D97-AF65-F5344CB8AC3E}">
        <p14:creationId xmlns:p14="http://schemas.microsoft.com/office/powerpoint/2010/main" val="3841533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0688" y="1294891"/>
            <a:ext cx="72917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如果被</a:t>
            </a:r>
            <a:r>
              <a:rPr sz="4400" spc="-15" dirty="0">
                <a:latin typeface="標楷體" panose="03000509000000000000" pitchFamily="65" charset="-120"/>
                <a:ea typeface="標楷體" panose="03000509000000000000" pitchFamily="65" charset="-120"/>
              </a:rPr>
              <a:t>性</a:t>
            </a:r>
            <a:r>
              <a:rPr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騷擾，</a:t>
            </a:r>
            <a:r>
              <a:rPr sz="4400" spc="-15" dirty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該怎麼</a:t>
            </a:r>
            <a:r>
              <a:rPr sz="4400" spc="-15" dirty="0">
                <a:latin typeface="標楷體" panose="03000509000000000000" pitchFamily="65" charset="-120"/>
                <a:ea typeface="標楷體" panose="03000509000000000000" pitchFamily="65" charset="-120"/>
              </a:rPr>
              <a:t>辦</a:t>
            </a:r>
            <a:r>
              <a:rPr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3000" y="2209800"/>
            <a:ext cx="6513831" cy="379527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469900" indent="-457200">
              <a:lnSpc>
                <a:spcPct val="150000"/>
              </a:lnSpc>
              <a:spcBef>
                <a:spcPts val="675"/>
              </a:spcBef>
              <a:buClr>
                <a:srgbClr val="AA2B1E"/>
              </a:buClr>
              <a:buSzPct val="85416"/>
              <a:buFont typeface="+mj-lt"/>
              <a:buAutoNum type="arabicPeriod"/>
              <a:tabLst>
                <a:tab pos="287020" algn="l"/>
              </a:tabLst>
            </a:pPr>
            <a:r>
              <a:rPr sz="24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相信自己的直覺。</a:t>
            </a:r>
          </a:p>
          <a:p>
            <a:pPr marL="469900" indent="-457200">
              <a:lnSpc>
                <a:spcPct val="150000"/>
              </a:lnSpc>
              <a:spcBef>
                <a:spcPts val="575"/>
              </a:spcBef>
              <a:buClr>
                <a:srgbClr val="AA2B1E"/>
              </a:buClr>
              <a:buSzPct val="85416"/>
              <a:buFont typeface="+mj-lt"/>
              <a:buAutoNum type="arabicPeriod"/>
              <a:tabLst>
                <a:tab pos="287020" algn="l"/>
              </a:tabLst>
            </a:pPr>
            <a:r>
              <a:rPr sz="2400" b="1" spc="-5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大聲呼喊「性騷</a:t>
            </a:r>
            <a:r>
              <a:rPr sz="24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擾</a:t>
            </a:r>
            <a:r>
              <a:rPr sz="2400" b="1" spc="-5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」</a:t>
            </a:r>
            <a:r>
              <a:rPr sz="24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</a:p>
          <a:p>
            <a:pPr marL="469900" indent="-457200">
              <a:lnSpc>
                <a:spcPct val="150000"/>
              </a:lnSpc>
              <a:spcBef>
                <a:spcPts val="580"/>
              </a:spcBef>
              <a:buClr>
                <a:srgbClr val="AA2B1E"/>
              </a:buClr>
              <a:buSzPct val="85416"/>
              <a:buFont typeface="+mj-lt"/>
              <a:buAutoNum type="arabicPeriod"/>
              <a:tabLst>
                <a:tab pos="287020" algn="l"/>
              </a:tabLst>
            </a:pPr>
            <a:r>
              <a:rPr sz="24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尋求情緒支持。</a:t>
            </a:r>
          </a:p>
          <a:p>
            <a:pPr marL="469900" indent="-457200">
              <a:lnSpc>
                <a:spcPct val="150000"/>
              </a:lnSpc>
              <a:spcBef>
                <a:spcPts val="575"/>
              </a:spcBef>
              <a:buClr>
                <a:srgbClr val="AA2B1E"/>
              </a:buClr>
              <a:buSzPct val="85416"/>
              <a:buFont typeface="+mj-lt"/>
              <a:buAutoNum type="arabicPeriod"/>
              <a:tabLst>
                <a:tab pos="287020" algn="l"/>
              </a:tabLst>
            </a:pPr>
            <a:r>
              <a:rPr sz="2400" b="1" dirty="0" err="1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清楚記下性騷擾發生的情境</a:t>
            </a:r>
            <a:r>
              <a:rPr lang="zh-TW" altLang="en-US" sz="24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以及</a:t>
            </a:r>
            <a:r>
              <a:rPr sz="2400" b="1" dirty="0" err="1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保全事證</a:t>
            </a:r>
            <a:r>
              <a:rPr sz="24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</a:p>
          <a:p>
            <a:pPr marL="469900" indent="-457200">
              <a:lnSpc>
                <a:spcPct val="150000"/>
              </a:lnSpc>
              <a:spcBef>
                <a:spcPts val="580"/>
              </a:spcBef>
              <a:buClr>
                <a:srgbClr val="AA2B1E"/>
              </a:buClr>
              <a:buSzPct val="85416"/>
              <a:buFont typeface="+mj-lt"/>
              <a:buAutoNum type="arabicPeriod"/>
              <a:tabLst>
                <a:tab pos="287020" algn="l"/>
              </a:tabLst>
            </a:pPr>
            <a:r>
              <a:rPr sz="2400" b="1" spc="-5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以直接或間接要求對方立即停止該言行。</a:t>
            </a:r>
            <a:endParaRPr sz="2400" b="1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  <a:p>
            <a:pPr marL="469900" indent="-457200">
              <a:lnSpc>
                <a:spcPct val="150000"/>
              </a:lnSpc>
              <a:spcBef>
                <a:spcPts val="575"/>
              </a:spcBef>
              <a:buClr>
                <a:srgbClr val="AA2B1E"/>
              </a:buClr>
              <a:buSzPct val="85416"/>
              <a:buFont typeface="+mj-lt"/>
              <a:buAutoNum type="arabicPeriod"/>
              <a:tabLst>
                <a:tab pos="287020" algn="l"/>
              </a:tabLst>
            </a:pPr>
            <a:r>
              <a:rPr sz="2400" b="1" dirty="0" err="1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向學務處、</a:t>
            </a:r>
            <a:r>
              <a:rPr sz="2400" b="1" dirty="0" err="1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輔導</a:t>
            </a:r>
            <a:r>
              <a:rPr lang="zh-TW" altLang="en-US" sz="24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室</a:t>
            </a:r>
            <a:r>
              <a:rPr sz="2400" b="1" dirty="0" err="1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尋求協助</a:t>
            </a:r>
            <a:r>
              <a:rPr sz="24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</a:rPr>
              <a:t>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081" y="2184685"/>
            <a:ext cx="1922750" cy="19227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65E9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525</Words>
  <Application>Microsoft Office PowerPoint</Application>
  <PresentationFormat>如螢幕大小 (4:3)</PresentationFormat>
  <Paragraphs>97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2" baseType="lpstr">
      <vt:lpstr>MingLiU</vt:lpstr>
      <vt:lpstr>Microsoft JhengHei</vt:lpstr>
      <vt:lpstr>PMingLiU</vt:lpstr>
      <vt:lpstr>PMingLiU</vt:lpstr>
      <vt:lpstr>標楷體</vt:lpstr>
      <vt:lpstr>Arial</vt:lpstr>
      <vt:lpstr>Calibri</vt:lpstr>
      <vt:lpstr>Wingdings</vt:lpstr>
      <vt:lpstr>Office Theme</vt:lpstr>
      <vt:lpstr>性別平等教育宣導</vt:lpstr>
      <vt:lpstr>性別平等教育法（第二條節錄）  </vt:lpstr>
      <vt:lpstr>性別平等教育法（第二條節錄）</vt:lpstr>
      <vt:lpstr>常見的性騷擾行為1/3</vt:lpstr>
      <vt:lpstr>常見的性騷擾行為2/3</vt:lpstr>
      <vt:lpstr>常見的性騷擾行為3/3</vt:lpstr>
      <vt:lpstr>注意！</vt:lpstr>
      <vt:lpstr>PowerPoint 簡報</vt:lpstr>
      <vt:lpstr>如果被性騷擾，你該怎麼辦？</vt:lpstr>
      <vt:lpstr>如何避免成為性騷擾行為人？</vt:lpstr>
      <vt:lpstr>校園性侵害或性騷擾申訴管道</vt:lpstr>
      <vt:lpstr>本校性平事件申訴窗口</vt:lpstr>
      <vt:lpstr>相關資源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性別平等教育宣導</dc:title>
  <dc:creator>NCUT</dc:creator>
  <cp:lastModifiedBy>User</cp:lastModifiedBy>
  <cp:revision>16</cp:revision>
  <dcterms:created xsi:type="dcterms:W3CDTF">2020-03-23T06:08:24Z</dcterms:created>
  <dcterms:modified xsi:type="dcterms:W3CDTF">2020-03-23T08:48:20Z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2017-11-13T00:00:00Z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2020-03-23T00:00:00Z</vt:filetime>
  </property>
</Properties>
</file>