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3"/>
  </p:notesMasterIdLst>
  <p:sldIdLst>
    <p:sldId id="256" r:id="rId3"/>
    <p:sldId id="277" r:id="rId4"/>
    <p:sldId id="363" r:id="rId5"/>
    <p:sldId id="392" r:id="rId6"/>
    <p:sldId id="288" r:id="rId7"/>
    <p:sldId id="296" r:id="rId8"/>
    <p:sldId id="276" r:id="rId9"/>
    <p:sldId id="271" r:id="rId10"/>
    <p:sldId id="278" r:id="rId11"/>
    <p:sldId id="394" r:id="rId12"/>
    <p:sldId id="282" r:id="rId13"/>
    <p:sldId id="283" r:id="rId14"/>
    <p:sldId id="286" r:id="rId15"/>
    <p:sldId id="339" r:id="rId16"/>
    <p:sldId id="289" r:id="rId17"/>
    <p:sldId id="290" r:id="rId18"/>
    <p:sldId id="284" r:id="rId19"/>
    <p:sldId id="287" r:id="rId20"/>
    <p:sldId id="291" r:id="rId21"/>
    <p:sldId id="292" r:id="rId22"/>
    <p:sldId id="293" r:id="rId23"/>
    <p:sldId id="299" r:id="rId24"/>
    <p:sldId id="297" r:id="rId25"/>
    <p:sldId id="298" r:id="rId26"/>
    <p:sldId id="294"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9" r:id="rId46"/>
    <p:sldId id="320" r:id="rId47"/>
    <p:sldId id="336" r:id="rId48"/>
    <p:sldId id="335" r:id="rId49"/>
    <p:sldId id="321" r:id="rId50"/>
    <p:sldId id="322" r:id="rId51"/>
    <p:sldId id="337" r:id="rId52"/>
    <p:sldId id="397" r:id="rId53"/>
    <p:sldId id="323" r:id="rId54"/>
    <p:sldId id="325" r:id="rId55"/>
    <p:sldId id="327" r:id="rId56"/>
    <p:sldId id="326" r:id="rId57"/>
    <p:sldId id="328" r:id="rId58"/>
    <p:sldId id="329" r:id="rId59"/>
    <p:sldId id="330" r:id="rId60"/>
    <p:sldId id="332" r:id="rId61"/>
    <p:sldId id="331" r:id="rId62"/>
    <p:sldId id="333" r:id="rId63"/>
    <p:sldId id="334" r:id="rId64"/>
    <p:sldId id="395" r:id="rId65"/>
    <p:sldId id="364" r:id="rId66"/>
    <p:sldId id="365" r:id="rId67"/>
    <p:sldId id="366" r:id="rId68"/>
    <p:sldId id="367" r:id="rId69"/>
    <p:sldId id="368" r:id="rId70"/>
    <p:sldId id="396" r:id="rId71"/>
    <p:sldId id="370" r:id="rId72"/>
    <p:sldId id="371" r:id="rId73"/>
    <p:sldId id="372" r:id="rId74"/>
    <p:sldId id="373" r:id="rId75"/>
    <p:sldId id="375" r:id="rId76"/>
    <p:sldId id="376" r:id="rId77"/>
    <p:sldId id="378" r:id="rId78"/>
    <p:sldId id="379" r:id="rId79"/>
    <p:sldId id="377" r:id="rId80"/>
    <p:sldId id="381" r:id="rId81"/>
    <p:sldId id="382"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80" userDrawn="1">
          <p15:clr>
            <a:srgbClr val="A4A3A4"/>
          </p15:clr>
        </p15:guide>
        <p15:guide id="2" pos="3840" userDrawn="1">
          <p15:clr>
            <a:srgbClr val="A4A3A4"/>
          </p15:clr>
        </p15:guide>
        <p15:guide id="3" orient="horz" pos="624" userDrawn="1">
          <p15:clr>
            <a:srgbClr val="A4A3A4"/>
          </p15:clr>
        </p15:guide>
        <p15:guide id="4" orient="horz" pos="3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6429" autoAdjust="0"/>
  </p:normalViewPr>
  <p:slideViewPr>
    <p:cSldViewPr snapToGrid="0" showGuides="1">
      <p:cViewPr varScale="1">
        <p:scale>
          <a:sx n="85" d="100"/>
          <a:sy n="85" d="100"/>
        </p:scale>
        <p:origin x="-442" y="-72"/>
      </p:cViewPr>
      <p:guideLst>
        <p:guide orient="horz" pos="2280"/>
        <p:guide orient="horz" pos="624"/>
        <p:guide orient="horz" pos="39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9EA1F-7E76-4269-B8D5-8092E3E4C7F0}" type="datetimeFigureOut">
              <a:rPr lang="en-US" smtClean="0"/>
              <a:t>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42DF2-8739-4E5F-B9DD-32E48D476DB4}" type="slidenum">
              <a:rPr lang="en-US" smtClean="0"/>
              <a:t>‹#›</a:t>
            </a:fld>
            <a:endParaRPr lang="en-US"/>
          </a:p>
        </p:txBody>
      </p:sp>
    </p:spTree>
    <p:extLst>
      <p:ext uri="{BB962C8B-B14F-4D97-AF65-F5344CB8AC3E}">
        <p14:creationId xmlns:p14="http://schemas.microsoft.com/office/powerpoint/2010/main" val="404017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B53C82-2D45-4BE9-989E-2851FD0BDB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1579A86-48BB-4A8A-AEA3-ADDB57161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3910EBD-7A0B-4E5A-9321-F8A4D6F08E6B}"/>
              </a:ext>
            </a:extLst>
          </p:cNvPr>
          <p:cNvSpPr>
            <a:spLocks noGrp="1"/>
          </p:cNvSpPr>
          <p:nvPr>
            <p:ph type="dt" sz="half" idx="10"/>
          </p:nvPr>
        </p:nvSpPr>
        <p:spPr/>
        <p:txBody>
          <a:bodyPr/>
          <a:lstStyle/>
          <a:p>
            <a:fld id="{B0565DA3-109C-4BB0-9353-1E81ED7E1CC8}" type="datetimeFigureOut">
              <a:rPr lang="en-US" smtClean="0"/>
              <a:t>1/3/2020</a:t>
            </a:fld>
            <a:endParaRPr lang="en-US"/>
          </a:p>
        </p:txBody>
      </p:sp>
      <p:sp>
        <p:nvSpPr>
          <p:cNvPr id="5" name="Footer Placeholder 4">
            <a:extLst>
              <a:ext uri="{FF2B5EF4-FFF2-40B4-BE49-F238E27FC236}">
                <a16:creationId xmlns="" xmlns:a16="http://schemas.microsoft.com/office/drawing/2014/main" id="{ABA5AAE7-2748-40A6-9909-C0C064E8C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623426-E3D7-406B-A2CD-9BCAA56547C6}"/>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99160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97F5AB-9113-409E-BA08-6EA93D13A3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82C4082-686F-4BB4-999C-3D33A24CF6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EDC6F4D-F256-4D28-861B-A26F4857207D}"/>
              </a:ext>
            </a:extLst>
          </p:cNvPr>
          <p:cNvSpPr>
            <a:spLocks noGrp="1"/>
          </p:cNvSpPr>
          <p:nvPr>
            <p:ph type="dt" sz="half" idx="10"/>
          </p:nvPr>
        </p:nvSpPr>
        <p:spPr/>
        <p:txBody>
          <a:bodyPr/>
          <a:lstStyle/>
          <a:p>
            <a:fld id="{B0565DA3-109C-4BB0-9353-1E81ED7E1CC8}" type="datetimeFigureOut">
              <a:rPr lang="en-US" smtClean="0"/>
              <a:t>1/3/2020</a:t>
            </a:fld>
            <a:endParaRPr lang="en-US"/>
          </a:p>
        </p:txBody>
      </p:sp>
      <p:sp>
        <p:nvSpPr>
          <p:cNvPr id="5" name="Footer Placeholder 4">
            <a:extLst>
              <a:ext uri="{FF2B5EF4-FFF2-40B4-BE49-F238E27FC236}">
                <a16:creationId xmlns="" xmlns:a16="http://schemas.microsoft.com/office/drawing/2014/main" id="{160A21EB-B233-4C24-90AE-C93B11E5F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1B7108-0729-4F89-8BC5-B08F62242E4C}"/>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430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E0A063-BC0C-4DAE-BAE7-A8E9CBEB63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660F71D-9AA9-4948-A7D2-1641166FFF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8F03287-B074-4CB0-B705-A19B7EB4C2F2}"/>
              </a:ext>
            </a:extLst>
          </p:cNvPr>
          <p:cNvSpPr>
            <a:spLocks noGrp="1"/>
          </p:cNvSpPr>
          <p:nvPr>
            <p:ph type="dt" sz="half" idx="10"/>
          </p:nvPr>
        </p:nvSpPr>
        <p:spPr/>
        <p:txBody>
          <a:bodyPr/>
          <a:lstStyle/>
          <a:p>
            <a:fld id="{B0565DA3-109C-4BB0-9353-1E81ED7E1CC8}" type="datetimeFigureOut">
              <a:rPr lang="en-US" smtClean="0"/>
              <a:t>1/3/2020</a:t>
            </a:fld>
            <a:endParaRPr lang="en-US"/>
          </a:p>
        </p:txBody>
      </p:sp>
      <p:sp>
        <p:nvSpPr>
          <p:cNvPr id="5" name="Footer Placeholder 4">
            <a:extLst>
              <a:ext uri="{FF2B5EF4-FFF2-40B4-BE49-F238E27FC236}">
                <a16:creationId xmlns="" xmlns:a16="http://schemas.microsoft.com/office/drawing/2014/main" id="{C359BEE4-CE6F-4B67-BF5C-68FFDE636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68BCDD6-0F29-47AB-808E-2A09852F0ADB}"/>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82794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2020/1/3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54777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2020/1/3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625442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2020/1/3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782513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2020/1/3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1647101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4B399D7-7D94-4864-AA70-09CB640FFDEE}" type="datetimeFigureOut">
              <a:rPr lang="zh-TW" altLang="en-US" smtClean="0"/>
              <a:t>2020/1/3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2076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4B399D7-7D94-4864-AA70-09CB640FFDEE}" type="datetimeFigureOut">
              <a:rPr lang="zh-TW" altLang="en-US" smtClean="0"/>
              <a:t>2020/1/3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351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4B399D7-7D94-4864-AA70-09CB640FFDEE}" type="datetimeFigureOut">
              <a:rPr lang="zh-TW" altLang="en-US" smtClean="0"/>
              <a:t>2020/1/3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1287295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2020/1/3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8015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74A32E-E979-4230-8498-E27F14B69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3F29AE8-2F2B-4006-8E55-989727C247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40AE313-45CF-42C4-8D67-2729CDAC4290}"/>
              </a:ext>
            </a:extLst>
          </p:cNvPr>
          <p:cNvSpPr>
            <a:spLocks noGrp="1"/>
          </p:cNvSpPr>
          <p:nvPr>
            <p:ph type="dt" sz="half" idx="10"/>
          </p:nvPr>
        </p:nvSpPr>
        <p:spPr/>
        <p:txBody>
          <a:bodyPr/>
          <a:lstStyle/>
          <a:p>
            <a:fld id="{B0565DA3-109C-4BB0-9353-1E81ED7E1CC8}" type="datetimeFigureOut">
              <a:rPr lang="en-US" smtClean="0"/>
              <a:t>1/3/2020</a:t>
            </a:fld>
            <a:endParaRPr lang="en-US"/>
          </a:p>
        </p:txBody>
      </p:sp>
      <p:sp>
        <p:nvSpPr>
          <p:cNvPr id="5" name="Footer Placeholder 4">
            <a:extLst>
              <a:ext uri="{FF2B5EF4-FFF2-40B4-BE49-F238E27FC236}">
                <a16:creationId xmlns="" xmlns:a16="http://schemas.microsoft.com/office/drawing/2014/main" id="{3E97C648-53E2-46AB-BF90-D935CA14E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84628C8-BA17-4575-902D-91B5D5C671CA}"/>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191743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2020/1/3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8018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2020/1/3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320156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2020/1/3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46755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220B08-4BA9-4F9C-B076-B2936FCA0C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40F9993-9A15-4042-9AAE-AA45D785C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1E0F267-EB12-452F-9137-36B00DC4C1FF}"/>
              </a:ext>
            </a:extLst>
          </p:cNvPr>
          <p:cNvSpPr>
            <a:spLocks noGrp="1"/>
          </p:cNvSpPr>
          <p:nvPr>
            <p:ph type="dt" sz="half" idx="10"/>
          </p:nvPr>
        </p:nvSpPr>
        <p:spPr/>
        <p:txBody>
          <a:bodyPr/>
          <a:lstStyle/>
          <a:p>
            <a:fld id="{B0565DA3-109C-4BB0-9353-1E81ED7E1CC8}" type="datetimeFigureOut">
              <a:rPr lang="en-US" smtClean="0"/>
              <a:t>1/3/2020</a:t>
            </a:fld>
            <a:endParaRPr lang="en-US"/>
          </a:p>
        </p:txBody>
      </p:sp>
      <p:sp>
        <p:nvSpPr>
          <p:cNvPr id="5" name="Footer Placeholder 4">
            <a:extLst>
              <a:ext uri="{FF2B5EF4-FFF2-40B4-BE49-F238E27FC236}">
                <a16:creationId xmlns="" xmlns:a16="http://schemas.microsoft.com/office/drawing/2014/main" id="{44F60797-DE91-41EB-9432-FED3A584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07CAE71-833B-45CD-996E-C094B0E4DAE5}"/>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249283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F845E-D460-43EF-B040-B45603D26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F3EB151-5569-4D0C-A63D-E6ED8B7CEB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D53DB4E-8F10-4709-935C-E382F60626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ED58F09-1D5E-488E-A795-CA440BE43A7B}"/>
              </a:ext>
            </a:extLst>
          </p:cNvPr>
          <p:cNvSpPr>
            <a:spLocks noGrp="1"/>
          </p:cNvSpPr>
          <p:nvPr>
            <p:ph type="dt" sz="half" idx="10"/>
          </p:nvPr>
        </p:nvSpPr>
        <p:spPr/>
        <p:txBody>
          <a:bodyPr/>
          <a:lstStyle/>
          <a:p>
            <a:fld id="{B0565DA3-109C-4BB0-9353-1E81ED7E1CC8}" type="datetimeFigureOut">
              <a:rPr lang="en-US" smtClean="0"/>
              <a:t>1/3/2020</a:t>
            </a:fld>
            <a:endParaRPr lang="en-US"/>
          </a:p>
        </p:txBody>
      </p:sp>
      <p:sp>
        <p:nvSpPr>
          <p:cNvPr id="6" name="Footer Placeholder 5">
            <a:extLst>
              <a:ext uri="{FF2B5EF4-FFF2-40B4-BE49-F238E27FC236}">
                <a16:creationId xmlns="" xmlns:a16="http://schemas.microsoft.com/office/drawing/2014/main" id="{CA7556D5-ACF5-4A7A-AF48-EB5E4326C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BD527A8-8F10-431A-9DDB-9953679EC2A1}"/>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99141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1B8526-A104-4111-90A9-6E4DA44141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D0ED51C-6728-49EA-80A6-26BBCE8DC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E86F391-0EBC-4F88-A011-12D1E373DD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B879A4D-6353-4B56-A7AA-5068B41B1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D9126543-B6F0-4C86-BBC1-7392698BDE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1386C6A-9A7C-45BC-AA84-CAFA86DE1AD3}"/>
              </a:ext>
            </a:extLst>
          </p:cNvPr>
          <p:cNvSpPr>
            <a:spLocks noGrp="1"/>
          </p:cNvSpPr>
          <p:nvPr>
            <p:ph type="dt" sz="half" idx="10"/>
          </p:nvPr>
        </p:nvSpPr>
        <p:spPr/>
        <p:txBody>
          <a:bodyPr/>
          <a:lstStyle/>
          <a:p>
            <a:fld id="{B0565DA3-109C-4BB0-9353-1E81ED7E1CC8}" type="datetimeFigureOut">
              <a:rPr lang="en-US" smtClean="0"/>
              <a:t>1/3/2020</a:t>
            </a:fld>
            <a:endParaRPr lang="en-US"/>
          </a:p>
        </p:txBody>
      </p:sp>
      <p:sp>
        <p:nvSpPr>
          <p:cNvPr id="8" name="Footer Placeholder 7">
            <a:extLst>
              <a:ext uri="{FF2B5EF4-FFF2-40B4-BE49-F238E27FC236}">
                <a16:creationId xmlns="" xmlns:a16="http://schemas.microsoft.com/office/drawing/2014/main" id="{BF9EE31C-6DC0-4952-9925-77B13A4857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B561655-9C08-4882-A894-A066B428C522}"/>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08422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E1F34-6A2A-49A8-B489-DFEBF4490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7DA4183-950B-4BE3-822C-937EC9DD46A9}"/>
              </a:ext>
            </a:extLst>
          </p:cNvPr>
          <p:cNvSpPr>
            <a:spLocks noGrp="1"/>
          </p:cNvSpPr>
          <p:nvPr>
            <p:ph type="dt" sz="half" idx="10"/>
          </p:nvPr>
        </p:nvSpPr>
        <p:spPr/>
        <p:txBody>
          <a:bodyPr/>
          <a:lstStyle/>
          <a:p>
            <a:fld id="{B0565DA3-109C-4BB0-9353-1E81ED7E1CC8}" type="datetimeFigureOut">
              <a:rPr lang="en-US" smtClean="0"/>
              <a:t>1/3/2020</a:t>
            </a:fld>
            <a:endParaRPr lang="en-US"/>
          </a:p>
        </p:txBody>
      </p:sp>
      <p:sp>
        <p:nvSpPr>
          <p:cNvPr id="4" name="Footer Placeholder 3">
            <a:extLst>
              <a:ext uri="{FF2B5EF4-FFF2-40B4-BE49-F238E27FC236}">
                <a16:creationId xmlns="" xmlns:a16="http://schemas.microsoft.com/office/drawing/2014/main" id="{41E5B6EA-4AA8-4C06-BDF9-6C127A3E45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97F7E91-0957-4971-A049-BC583B4D2E9C}"/>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87258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6C6B50F-5389-4DFC-B26D-AAB89BE8626A}"/>
              </a:ext>
            </a:extLst>
          </p:cNvPr>
          <p:cNvSpPr>
            <a:spLocks noGrp="1"/>
          </p:cNvSpPr>
          <p:nvPr>
            <p:ph type="dt" sz="half" idx="10"/>
          </p:nvPr>
        </p:nvSpPr>
        <p:spPr/>
        <p:txBody>
          <a:bodyPr/>
          <a:lstStyle/>
          <a:p>
            <a:fld id="{B0565DA3-109C-4BB0-9353-1E81ED7E1CC8}" type="datetimeFigureOut">
              <a:rPr lang="en-US" smtClean="0"/>
              <a:t>1/3/2020</a:t>
            </a:fld>
            <a:endParaRPr lang="en-US"/>
          </a:p>
        </p:txBody>
      </p:sp>
      <p:sp>
        <p:nvSpPr>
          <p:cNvPr id="3" name="Footer Placeholder 2">
            <a:extLst>
              <a:ext uri="{FF2B5EF4-FFF2-40B4-BE49-F238E27FC236}">
                <a16:creationId xmlns="" xmlns:a16="http://schemas.microsoft.com/office/drawing/2014/main" id="{AD990199-ACFA-48DB-A5E8-496391B8D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D6F9BF2-34BD-4537-999E-75A2A0F5AC88}"/>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429316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A6B9C5-31F6-4C78-9848-265AFA47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EBEA5A4-38EE-40DF-A90E-FE3320082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4F4F7B0-9B0D-4B7B-BEE8-E02F8364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C0C0C1D-88E4-4212-B999-DA643DAC54D0}"/>
              </a:ext>
            </a:extLst>
          </p:cNvPr>
          <p:cNvSpPr>
            <a:spLocks noGrp="1"/>
          </p:cNvSpPr>
          <p:nvPr>
            <p:ph type="dt" sz="half" idx="10"/>
          </p:nvPr>
        </p:nvSpPr>
        <p:spPr/>
        <p:txBody>
          <a:bodyPr/>
          <a:lstStyle/>
          <a:p>
            <a:fld id="{B0565DA3-109C-4BB0-9353-1E81ED7E1CC8}" type="datetimeFigureOut">
              <a:rPr lang="en-US" smtClean="0"/>
              <a:t>1/3/2020</a:t>
            </a:fld>
            <a:endParaRPr lang="en-US"/>
          </a:p>
        </p:txBody>
      </p:sp>
      <p:sp>
        <p:nvSpPr>
          <p:cNvPr id="6" name="Footer Placeholder 5">
            <a:extLst>
              <a:ext uri="{FF2B5EF4-FFF2-40B4-BE49-F238E27FC236}">
                <a16:creationId xmlns="" xmlns:a16="http://schemas.microsoft.com/office/drawing/2014/main" id="{AE5B0CBE-000F-4BEF-95BD-2F684D97C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1F8762A-1F40-4043-9F3C-79ED3CE1B12B}"/>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19332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51F321-FD1D-4033-8104-7AEAA9C9B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557D41C-18BD-4AC6-AE8F-2AE8F880B8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AA2F1C1-E1B6-4E17-8927-F3BB2087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3F23FB4-E4B0-46EC-950F-016C7AA76AD1}"/>
              </a:ext>
            </a:extLst>
          </p:cNvPr>
          <p:cNvSpPr>
            <a:spLocks noGrp="1"/>
          </p:cNvSpPr>
          <p:nvPr>
            <p:ph type="dt" sz="half" idx="10"/>
          </p:nvPr>
        </p:nvSpPr>
        <p:spPr/>
        <p:txBody>
          <a:bodyPr/>
          <a:lstStyle/>
          <a:p>
            <a:fld id="{B0565DA3-109C-4BB0-9353-1E81ED7E1CC8}" type="datetimeFigureOut">
              <a:rPr lang="en-US" smtClean="0"/>
              <a:t>1/3/2020</a:t>
            </a:fld>
            <a:endParaRPr lang="en-US"/>
          </a:p>
        </p:txBody>
      </p:sp>
      <p:sp>
        <p:nvSpPr>
          <p:cNvPr id="6" name="Footer Placeholder 5">
            <a:extLst>
              <a:ext uri="{FF2B5EF4-FFF2-40B4-BE49-F238E27FC236}">
                <a16:creationId xmlns="" xmlns:a16="http://schemas.microsoft.com/office/drawing/2014/main" id="{9931F0B3-74D5-481B-AEF8-33E1B9979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E6E9F9F-6D8C-47A0-8590-A3F108F51B5F}"/>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26130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77AD1E4-21B0-4EDD-AEC7-C25FDF6AD3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6817E53-9E91-4890-AD18-67D2E8DC8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38DCF6-184F-4CF0-8DE6-8C839C72D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65DA3-109C-4BB0-9353-1E81ED7E1CC8}" type="datetimeFigureOut">
              <a:rPr lang="en-US" smtClean="0"/>
              <a:t>1/3/2020</a:t>
            </a:fld>
            <a:endParaRPr lang="en-US"/>
          </a:p>
        </p:txBody>
      </p:sp>
      <p:sp>
        <p:nvSpPr>
          <p:cNvPr id="5" name="Footer Placeholder 4">
            <a:extLst>
              <a:ext uri="{FF2B5EF4-FFF2-40B4-BE49-F238E27FC236}">
                <a16:creationId xmlns="" xmlns:a16="http://schemas.microsoft.com/office/drawing/2014/main" id="{B0F9484E-F94F-4FC9-AA78-422814FEA8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2C230FB-2EF3-4D87-9C1E-271083981C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6B996-B622-4B67-A455-51FC79324563}" type="slidenum">
              <a:rPr lang="en-US" smtClean="0"/>
              <a:t>‹#›</a:t>
            </a:fld>
            <a:endParaRPr lang="en-US"/>
          </a:p>
        </p:txBody>
      </p:sp>
    </p:spTree>
    <p:extLst>
      <p:ext uri="{BB962C8B-B14F-4D97-AF65-F5344CB8AC3E}">
        <p14:creationId xmlns:p14="http://schemas.microsoft.com/office/powerpoint/2010/main" val="43428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399D7-7D94-4864-AA70-09CB640FFDEE}" type="datetimeFigureOut">
              <a:rPr lang="zh-TW" altLang="en-US" smtClean="0"/>
              <a:t>2020/1/3</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1337117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ttk.entry.edu.tw/"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ttk.entry.edu.tw/"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23436;&#25972;CF/1219_&#22312;&#22320;&#23601;&#23416;_&#26126;&#26143;&#31687;_30secTVC_SD_ok.mp4"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7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18" Type="http://schemas.openxmlformats.org/officeDocument/2006/relationships/slide" Target="slide12.xml"/><Relationship Id="rId3" Type="http://schemas.openxmlformats.org/officeDocument/2006/relationships/slide" Target="slide13.xml"/><Relationship Id="rId7" Type="http://schemas.openxmlformats.org/officeDocument/2006/relationships/image" Target="../media/image28.png"/><Relationship Id="rId12" Type="http://schemas.openxmlformats.org/officeDocument/2006/relationships/slide" Target="slide35.xml"/><Relationship Id="rId17" Type="http://schemas.openxmlformats.org/officeDocument/2006/relationships/image" Target="../media/image35.png"/><Relationship Id="rId2" Type="http://schemas.openxmlformats.org/officeDocument/2006/relationships/image" Target="../media/image25.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31.png"/><Relationship Id="rId5" Type="http://schemas.openxmlformats.org/officeDocument/2006/relationships/image" Target="../media/image27.png"/><Relationship Id="rId15" Type="http://schemas.openxmlformats.org/officeDocument/2006/relationships/slide" Target="slide16.xml"/><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slide" Target="slide8.xml"/><Relationship Id="rId14" Type="http://schemas.openxmlformats.org/officeDocument/2006/relationships/image" Target="../media/image33.png"/></Relationships>
</file>

<file path=ppt/slides/_rels/slide78.xml.rels><?xml version="1.0" encoding="UTF-8" standalone="yes"?>
<Relationships xmlns="http://schemas.openxmlformats.org/package/2006/relationships"><Relationship Id="rId2" Type="http://schemas.openxmlformats.org/officeDocument/2006/relationships/hyperlink" Target="107&#26032;&#21271;&#24066;&#31435;&#39640;&#32026;&#20013;&#31561;&#23416;&#26657;&#36774;&#29702;&#23416;&#29983;&#29518;&#21161;&#23416;&#37329;&#23526;&#26045;&#35336;&#30059;(&#26680;&#23450;).doc"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12basic.edu.tw/" TargetMode="External"/><Relationship Id="rId2" Type="http://schemas.openxmlformats.org/officeDocument/2006/relationships/hyperlink" Target="http://adapt.k12ea.gov.tw/" TargetMode="External"/><Relationship Id="rId1" Type="http://schemas.openxmlformats.org/officeDocument/2006/relationships/slideLayout" Target="../slideLayouts/slideLayout2.xml"/><Relationship Id="rId6" Type="http://schemas.openxmlformats.org/officeDocument/2006/relationships/hyperlink" Target="http://se.ntpc.edu.tw/" TargetMode="External"/><Relationship Id="rId5" Type="http://schemas.openxmlformats.org/officeDocument/2006/relationships/hyperlink" Target="https://cap.nace.edu.tw/" TargetMode="External"/><Relationship Id="rId4" Type="http://schemas.openxmlformats.org/officeDocument/2006/relationships/hyperlink" Target="https://www.techadmi.edu.t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02263E0-DD2A-418D-BEFC-0645BB6813CF}"/>
              </a:ext>
            </a:extLst>
          </p:cNvPr>
          <p:cNvSpPr/>
          <p:nvPr/>
        </p:nvSpPr>
        <p:spPr>
          <a:xfrm>
            <a:off x="0" y="0"/>
            <a:ext cx="9169400" cy="685800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Font typeface="Arial" panose="020B0604020202020204" pitchFamily="34" charset="0"/>
              <a:buNone/>
              <a:defRPr/>
            </a:pPr>
            <a:r>
              <a:rPr lang="zh-TW" altLang="en-US" sz="4000" dirty="0" smtClean="0">
                <a:solidFill>
                  <a:schemeClr val="bg1"/>
                </a:solidFill>
                <a:latin typeface="+mn-ea"/>
              </a:rPr>
              <a:t>  </a:t>
            </a:r>
            <a:endParaRPr lang="zh-TW" altLang="en-US" sz="4000" dirty="0">
              <a:solidFill>
                <a:schemeClr val="bg1"/>
              </a:solidFill>
              <a:latin typeface="+mn-ea"/>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958" y="930587"/>
            <a:ext cx="4276884" cy="4996826"/>
          </a:xfrm>
          <a:prstGeom prst="rect">
            <a:avLst/>
          </a:prstGeom>
        </p:spPr>
      </p:pic>
      <p:sp>
        <p:nvSpPr>
          <p:cNvPr id="3" name="矩形 2"/>
          <p:cNvSpPr/>
          <p:nvPr/>
        </p:nvSpPr>
        <p:spPr>
          <a:xfrm>
            <a:off x="74141" y="449898"/>
            <a:ext cx="7100174" cy="1523494"/>
          </a:xfrm>
          <a:prstGeom prst="rect">
            <a:avLst/>
          </a:prstGeom>
        </p:spPr>
        <p:txBody>
          <a:bodyPr wrap="square">
            <a:spAutoFit/>
          </a:bodyPr>
          <a:lstStyle/>
          <a:p>
            <a:pPr algn="ctr">
              <a:spcBef>
                <a:spcPts val="600"/>
              </a:spcBef>
              <a:buFont typeface="Arial" panose="020B0604020202020204" pitchFamily="34" charset="0"/>
              <a:buNone/>
              <a:defRPr/>
            </a:pPr>
            <a:r>
              <a:rPr lang="en-US" altLang="zh-TW" sz="4400" dirty="0" smtClean="0">
                <a:solidFill>
                  <a:schemeClr val="bg1"/>
                </a:solidFill>
                <a:latin typeface="+mn-ea"/>
              </a:rPr>
              <a:t>109</a:t>
            </a:r>
            <a:r>
              <a:rPr lang="zh-TW" altLang="en-US" sz="4400" dirty="0" smtClean="0">
                <a:solidFill>
                  <a:schemeClr val="bg1"/>
                </a:solidFill>
                <a:latin typeface="+mn-ea"/>
              </a:rPr>
              <a:t>學年</a:t>
            </a:r>
            <a:r>
              <a:rPr lang="zh-TW" altLang="en-US" sz="4400" dirty="0">
                <a:solidFill>
                  <a:schemeClr val="bg1"/>
                </a:solidFill>
                <a:latin typeface="+mn-ea"/>
              </a:rPr>
              <a:t>度國中生適性</a:t>
            </a:r>
            <a:r>
              <a:rPr lang="zh-TW" altLang="en-US" sz="4400" dirty="0" smtClean="0">
                <a:solidFill>
                  <a:schemeClr val="bg1"/>
                </a:solidFill>
                <a:latin typeface="+mn-ea"/>
              </a:rPr>
              <a:t>入學</a:t>
            </a:r>
            <a:endParaRPr lang="zh-TW" altLang="en-US" sz="4400" dirty="0">
              <a:solidFill>
                <a:schemeClr val="bg1"/>
              </a:solidFill>
              <a:latin typeface="+mn-ea"/>
            </a:endParaRPr>
          </a:p>
          <a:p>
            <a:pPr algn="ctr">
              <a:spcBef>
                <a:spcPts val="600"/>
              </a:spcBef>
              <a:buFont typeface="Arial" panose="020B0604020202020204" pitchFamily="34" charset="0"/>
              <a:buNone/>
              <a:defRPr/>
            </a:pPr>
            <a:r>
              <a:rPr lang="zh-TW" altLang="en-US" sz="4400" dirty="0">
                <a:solidFill>
                  <a:schemeClr val="bg1"/>
                </a:solidFill>
                <a:latin typeface="+mn-ea"/>
              </a:rPr>
              <a:t>宣導講</a:t>
            </a:r>
            <a:r>
              <a:rPr lang="zh-TW" altLang="en-US" sz="4400" dirty="0" smtClean="0">
                <a:solidFill>
                  <a:schemeClr val="bg1"/>
                </a:solidFill>
                <a:latin typeface="+mn-ea"/>
              </a:rPr>
              <a:t>綱</a:t>
            </a:r>
            <a:endParaRPr lang="zh-TW" altLang="en-US" sz="4400" dirty="0">
              <a:solidFill>
                <a:schemeClr val="bg1"/>
              </a:solidFill>
              <a:latin typeface="+mn-ea"/>
            </a:endParaRPr>
          </a:p>
        </p:txBody>
      </p:sp>
      <p:sp>
        <p:nvSpPr>
          <p:cNvPr id="5" name="文字方塊 4"/>
          <p:cNvSpPr txBox="1"/>
          <p:nvPr/>
        </p:nvSpPr>
        <p:spPr>
          <a:xfrm>
            <a:off x="10440070" y="6293708"/>
            <a:ext cx="1735540" cy="630942"/>
          </a:xfrm>
          <a:prstGeom prst="rect">
            <a:avLst/>
          </a:prstGeom>
          <a:noFill/>
        </p:spPr>
        <p:txBody>
          <a:bodyPr wrap="none" rtlCol="0">
            <a:spAutoFit/>
          </a:bodyPr>
          <a:lstStyle/>
          <a:p>
            <a:pPr algn="ctr">
              <a:spcBef>
                <a:spcPts val="600"/>
              </a:spcBef>
              <a:buFont typeface="Arial" panose="020B0604020202020204" pitchFamily="34" charset="0"/>
              <a:buNone/>
              <a:defRPr/>
            </a:pPr>
            <a:r>
              <a:rPr lang="zh-TW" altLang="en-US" sz="1000" dirty="0" smtClean="0">
                <a:latin typeface="+mn-ea"/>
              </a:rPr>
              <a:t>新北市十二年國教宣導團</a:t>
            </a:r>
          </a:p>
          <a:p>
            <a:pPr algn="ctr">
              <a:spcBef>
                <a:spcPts val="600"/>
              </a:spcBef>
              <a:buFont typeface="Arial" panose="020B0604020202020204" pitchFamily="34" charset="0"/>
              <a:buNone/>
              <a:defRPr/>
            </a:pPr>
            <a:r>
              <a:rPr lang="en-US" altLang="zh-TW" sz="1000" dirty="0" smtClean="0">
                <a:latin typeface="+mn-ea"/>
              </a:rPr>
              <a:t>108</a:t>
            </a:r>
            <a:r>
              <a:rPr lang="zh-TW" altLang="en-US" sz="1000" dirty="0" smtClean="0">
                <a:latin typeface="+mn-ea"/>
              </a:rPr>
              <a:t>年</a:t>
            </a:r>
            <a:r>
              <a:rPr lang="en-US" altLang="zh-TW" sz="1000" dirty="0" smtClean="0">
                <a:latin typeface="+mn-ea"/>
              </a:rPr>
              <a:t>10</a:t>
            </a:r>
            <a:r>
              <a:rPr lang="zh-TW" altLang="en-US" sz="1000" dirty="0" smtClean="0">
                <a:latin typeface="+mn-ea"/>
              </a:rPr>
              <a:t>月版  </a:t>
            </a:r>
          </a:p>
          <a:p>
            <a:endParaRPr lang="zh-TW" altLang="en-US" sz="1000" dirty="0"/>
          </a:p>
        </p:txBody>
      </p:sp>
      <p:pic>
        <p:nvPicPr>
          <p:cNvPr id="2052" name="Picture 4" descr="C:\Users\USER\Desktop\封面.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533" y="2308273"/>
            <a:ext cx="3953389" cy="411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44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0" y="636929"/>
            <a:ext cx="3762375" cy="17017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10</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181339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2823020"/>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3838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4683" y="80725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smtClean="0"/>
              <a:t>分區免試</a:t>
            </a:r>
            <a:endParaRPr lang="zh-TW" altLang="en-US" b="1" dirty="0"/>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18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超額比序案例說明</a:t>
            </a:r>
            <a:endParaRPr lang="en-US" sz="4400" b="1" dirty="0">
              <a:solidFill>
                <a:prstClr val="black"/>
              </a:solidFill>
            </a:endParaRPr>
          </a:p>
        </p:txBody>
      </p:sp>
      <p:sp>
        <p:nvSpPr>
          <p:cNvPr id="43" name="內容版面配置區 2"/>
          <p:cNvSpPr txBox="1">
            <a:spLocks/>
          </p:cNvSpPr>
          <p:nvPr/>
        </p:nvSpPr>
        <p:spPr bwMode="auto">
          <a:xfrm>
            <a:off x="2219969" y="4667725"/>
            <a:ext cx="8144177" cy="2325800"/>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spcBef>
                <a:spcPts val="1000"/>
              </a:spcBef>
              <a:spcAft>
                <a:spcPts val="1000"/>
              </a:spcAft>
              <a:buNone/>
              <a:defRPr/>
            </a:pPr>
            <a:r>
              <a:rPr altLang="en-US" dirty="0">
                <a:solidFill>
                  <a:schemeClr val="tx1"/>
                </a:solidFill>
              </a:rPr>
              <a:t>若甲生、乙生第</a:t>
            </a:r>
            <a:r>
              <a:rPr lang="en-US" altLang="zh-TW" dirty="0">
                <a:solidFill>
                  <a:schemeClr val="tx1"/>
                </a:solidFill>
              </a:rPr>
              <a:t>1</a:t>
            </a:r>
            <a:r>
              <a:rPr altLang="en-US" dirty="0">
                <a:solidFill>
                  <a:schemeClr val="tx1"/>
                </a:solidFill>
              </a:rPr>
              <a:t>志願為同一所高中</a:t>
            </a:r>
          </a:p>
          <a:p>
            <a:pPr marL="0" indent="0">
              <a:lnSpc>
                <a:spcPct val="20000"/>
              </a:lnSpc>
              <a:spcBef>
                <a:spcPts val="1000"/>
              </a:spcBef>
              <a:spcAft>
                <a:spcPts val="1000"/>
              </a:spcAft>
              <a:buNone/>
              <a:defRPr/>
            </a:pPr>
            <a:r>
              <a:rPr lang="en-US" altLang="zh-TW" dirty="0">
                <a:solidFill>
                  <a:schemeClr val="tx1"/>
                </a:solidFill>
              </a:rPr>
              <a:t>1.</a:t>
            </a:r>
            <a:r>
              <a:rPr altLang="en-US" dirty="0">
                <a:solidFill>
                  <a:schemeClr val="tx1"/>
                </a:solidFill>
              </a:rPr>
              <a:t>第一比序</a:t>
            </a:r>
            <a:r>
              <a:rPr lang="en-US" altLang="zh-TW" dirty="0">
                <a:solidFill>
                  <a:schemeClr val="tx1"/>
                </a:solidFill>
              </a:rPr>
              <a:t>(</a:t>
            </a:r>
            <a:r>
              <a:rPr altLang="en-US" dirty="0">
                <a:solidFill>
                  <a:schemeClr val="tx1"/>
                </a:solidFill>
              </a:rPr>
              <a:t>總積分</a:t>
            </a:r>
            <a:r>
              <a:rPr lang="en-US" altLang="zh-TW" dirty="0">
                <a:solidFill>
                  <a:schemeClr val="tx1"/>
                </a:solidFill>
              </a:rPr>
              <a:t>)</a:t>
            </a:r>
            <a:r>
              <a:rPr altLang="en-US" dirty="0" smtClean="0">
                <a:solidFill>
                  <a:schemeClr val="tx1"/>
                </a:solidFill>
              </a:rPr>
              <a:t>相同</a:t>
            </a:r>
            <a:endParaRPr altLang="en-US" dirty="0">
              <a:solidFill>
                <a:schemeClr val="tx1"/>
              </a:solidFill>
            </a:endParaRPr>
          </a:p>
          <a:p>
            <a:pPr marL="0" indent="0">
              <a:lnSpc>
                <a:spcPct val="20000"/>
              </a:lnSpc>
              <a:spcBef>
                <a:spcPts val="1000"/>
              </a:spcBef>
              <a:spcAft>
                <a:spcPts val="1000"/>
              </a:spcAft>
              <a:buNone/>
              <a:defRPr/>
            </a:pPr>
            <a:r>
              <a:rPr lang="en-US" altLang="zh-TW" dirty="0">
                <a:solidFill>
                  <a:schemeClr val="tx1"/>
                </a:solidFill>
              </a:rPr>
              <a:t>2.</a:t>
            </a:r>
            <a:r>
              <a:rPr altLang="en-US" dirty="0">
                <a:solidFill>
                  <a:schemeClr val="tx1"/>
                </a:solidFill>
              </a:rPr>
              <a:t>第二比序</a:t>
            </a:r>
            <a:r>
              <a:rPr lang="en-US" altLang="zh-TW" dirty="0">
                <a:solidFill>
                  <a:schemeClr val="tx1"/>
                </a:solidFill>
              </a:rPr>
              <a:t>(</a:t>
            </a:r>
            <a:r>
              <a:rPr altLang="en-US" dirty="0">
                <a:solidFill>
                  <a:schemeClr val="tx1"/>
                </a:solidFill>
              </a:rPr>
              <a:t>多元學習表現</a:t>
            </a:r>
            <a:r>
              <a:rPr lang="en-US" altLang="zh-TW" dirty="0">
                <a:solidFill>
                  <a:schemeClr val="tx1"/>
                </a:solidFill>
              </a:rPr>
              <a:t>)</a:t>
            </a:r>
            <a:r>
              <a:rPr altLang="en-US" dirty="0" smtClean="0">
                <a:solidFill>
                  <a:schemeClr val="tx1"/>
                </a:solidFill>
              </a:rPr>
              <a:t>相同</a:t>
            </a:r>
            <a:endParaRPr altLang="en-US" dirty="0">
              <a:solidFill>
                <a:schemeClr val="tx1"/>
              </a:solidFill>
            </a:endParaRPr>
          </a:p>
          <a:p>
            <a:pPr marL="0" indent="0">
              <a:lnSpc>
                <a:spcPct val="20000"/>
              </a:lnSpc>
              <a:spcBef>
                <a:spcPts val="1000"/>
              </a:spcBef>
              <a:spcAft>
                <a:spcPts val="1000"/>
              </a:spcAft>
              <a:buNone/>
              <a:defRPr/>
            </a:pPr>
            <a:r>
              <a:rPr lang="en-US" altLang="zh-TW" dirty="0">
                <a:solidFill>
                  <a:schemeClr val="tx1"/>
                </a:solidFill>
              </a:rPr>
              <a:t>3.</a:t>
            </a:r>
            <a:r>
              <a:rPr altLang="en-US" dirty="0">
                <a:solidFill>
                  <a:schemeClr val="tx1"/>
                </a:solidFill>
              </a:rPr>
              <a:t>第三比序</a:t>
            </a:r>
            <a:r>
              <a:rPr lang="en-US" altLang="zh-TW" dirty="0">
                <a:solidFill>
                  <a:schemeClr val="tx1"/>
                </a:solidFill>
              </a:rPr>
              <a:t>(</a:t>
            </a:r>
            <a:r>
              <a:rPr altLang="en-US" dirty="0">
                <a:solidFill>
                  <a:schemeClr val="tx1"/>
                </a:solidFill>
              </a:rPr>
              <a:t>會考總積分</a:t>
            </a:r>
            <a:r>
              <a:rPr lang="en-US" altLang="zh-TW" dirty="0">
                <a:solidFill>
                  <a:schemeClr val="tx1"/>
                </a:solidFill>
              </a:rPr>
              <a:t>)</a:t>
            </a:r>
            <a:r>
              <a:rPr altLang="en-US" dirty="0" smtClean="0">
                <a:solidFill>
                  <a:schemeClr val="tx1"/>
                </a:solidFill>
              </a:rPr>
              <a:t>相同</a:t>
            </a:r>
            <a:endParaRPr lang="en-US" altLang="en-US" dirty="0">
              <a:solidFill>
                <a:schemeClr val="tx1"/>
              </a:solidFill>
            </a:endParaRPr>
          </a:p>
          <a:p>
            <a:pPr marL="0" indent="0">
              <a:lnSpc>
                <a:spcPct val="20000"/>
              </a:lnSpc>
              <a:spcBef>
                <a:spcPts val="1000"/>
              </a:spcBef>
              <a:spcAft>
                <a:spcPts val="1000"/>
              </a:spcAft>
              <a:buNone/>
              <a:defRPr/>
            </a:pPr>
            <a:r>
              <a:rPr lang="en-US" altLang="zh-TW" dirty="0" smtClean="0">
                <a:solidFill>
                  <a:schemeClr val="tx1"/>
                </a:solidFill>
              </a:rPr>
              <a:t>4</a:t>
            </a:r>
            <a:r>
              <a:rPr lang="en-US" altLang="zh-TW" dirty="0">
                <a:solidFill>
                  <a:schemeClr val="tx1"/>
                </a:solidFill>
              </a:rPr>
              <a:t>.</a:t>
            </a:r>
            <a:r>
              <a:rPr lang="zh-TW" altLang="en-US" dirty="0">
                <a:solidFill>
                  <a:schemeClr val="tx1"/>
                </a:solidFill>
              </a:rPr>
              <a:t>第四比序</a:t>
            </a:r>
            <a:r>
              <a:rPr lang="en-US" altLang="zh-TW" dirty="0">
                <a:solidFill>
                  <a:schemeClr val="tx1"/>
                </a:solidFill>
              </a:rPr>
              <a:t>(</a:t>
            </a:r>
            <a:r>
              <a:rPr lang="zh-TW" altLang="en-US" dirty="0">
                <a:solidFill>
                  <a:schemeClr val="tx1"/>
                </a:solidFill>
              </a:rPr>
              <a:t>志願序積分</a:t>
            </a:r>
            <a:r>
              <a:rPr lang="en-US" altLang="zh-TW" dirty="0">
                <a:solidFill>
                  <a:schemeClr val="tx1"/>
                </a:solidFill>
              </a:rPr>
              <a:t>)</a:t>
            </a:r>
            <a:r>
              <a:rPr lang="zh-TW" altLang="en-US" dirty="0" smtClean="0">
                <a:solidFill>
                  <a:schemeClr val="tx1"/>
                </a:solidFill>
              </a:rPr>
              <a:t>相同</a:t>
            </a:r>
            <a:endParaRPr lang="zh-TW" altLang="en-US" dirty="0">
              <a:solidFill>
                <a:schemeClr val="tx1"/>
              </a:solidFill>
            </a:endParaRPr>
          </a:p>
          <a:p>
            <a:pPr marL="0" indent="0">
              <a:lnSpc>
                <a:spcPct val="20000"/>
              </a:lnSpc>
              <a:spcBef>
                <a:spcPts val="1000"/>
              </a:spcBef>
              <a:spcAft>
                <a:spcPts val="1000"/>
              </a:spcAft>
              <a:buNone/>
              <a:defRPr/>
            </a:pPr>
            <a:r>
              <a:rPr lang="en-US" altLang="zh-TW" dirty="0" smtClean="0">
                <a:solidFill>
                  <a:schemeClr val="tx1"/>
                </a:solidFill>
              </a:rPr>
              <a:t>5.</a:t>
            </a:r>
            <a:r>
              <a:rPr lang="zh-TW" altLang="en-US" dirty="0" smtClean="0">
                <a:solidFill>
                  <a:schemeClr val="tx1"/>
                </a:solidFill>
              </a:rPr>
              <a:t>第五</a:t>
            </a:r>
            <a:r>
              <a:rPr lang="zh-TW" altLang="en-US" dirty="0">
                <a:solidFill>
                  <a:schemeClr val="tx1"/>
                </a:solidFill>
              </a:rPr>
              <a:t>比序</a:t>
            </a:r>
            <a:r>
              <a:rPr lang="en-US" altLang="zh-TW" dirty="0">
                <a:solidFill>
                  <a:schemeClr val="tx1"/>
                </a:solidFill>
              </a:rPr>
              <a:t>(</a:t>
            </a:r>
            <a:r>
              <a:rPr lang="zh-TW" altLang="en-US" dirty="0">
                <a:solidFill>
                  <a:schemeClr val="tx1"/>
                </a:solidFill>
              </a:rPr>
              <a:t>各科會考標示</a:t>
            </a:r>
            <a:r>
              <a:rPr lang="en-US" altLang="zh-TW" dirty="0">
                <a:solidFill>
                  <a:schemeClr val="tx1"/>
                </a:solidFill>
              </a:rPr>
              <a:t>)</a:t>
            </a:r>
            <a:r>
              <a:rPr lang="zh-TW" altLang="en-US" dirty="0">
                <a:solidFill>
                  <a:schemeClr val="tx1"/>
                </a:solidFill>
              </a:rPr>
              <a:t>，故超額比序時，</a:t>
            </a:r>
            <a:r>
              <a:rPr lang="zh-TW" altLang="en-US" b="1" dirty="0">
                <a:solidFill>
                  <a:srgbClr val="0000FF"/>
                </a:solidFill>
              </a:rPr>
              <a:t>甲生</a:t>
            </a:r>
            <a:r>
              <a:rPr lang="zh-TW" altLang="en-US" dirty="0">
                <a:solidFill>
                  <a:schemeClr val="tx1"/>
                </a:solidFill>
              </a:rPr>
              <a:t>勝</a:t>
            </a:r>
            <a:r>
              <a:rPr lang="zh-TW" altLang="en-US" dirty="0" smtClean="0">
                <a:solidFill>
                  <a:schemeClr val="tx1"/>
                </a:solidFill>
              </a:rPr>
              <a:t>出</a:t>
            </a:r>
            <a:endParaRPr lang="zh-TW" altLang="en-US" dirty="0"/>
          </a:p>
          <a:p>
            <a:pPr marL="0" indent="0">
              <a:lnSpc>
                <a:spcPct val="20000"/>
              </a:lnSpc>
              <a:buNone/>
              <a:defRPr/>
            </a:pPr>
            <a:endParaRPr altLang="en-US" dirty="0"/>
          </a:p>
        </p:txBody>
      </p:sp>
      <p:graphicFrame>
        <p:nvGraphicFramePr>
          <p:cNvPr id="44" name="表格 43"/>
          <p:cNvGraphicFramePr>
            <a:graphicFrameLocks noGrp="1"/>
          </p:cNvGraphicFramePr>
          <p:nvPr>
            <p:extLst>
              <p:ext uri="{D42A27DB-BD31-4B8C-83A1-F6EECF244321}">
                <p14:modId xmlns:p14="http://schemas.microsoft.com/office/powerpoint/2010/main" val="3723004578"/>
              </p:ext>
            </p:extLst>
          </p:nvPr>
        </p:nvGraphicFramePr>
        <p:xfrm>
          <a:off x="2347121" y="1089290"/>
          <a:ext cx="8793159" cy="3656880"/>
        </p:xfrm>
        <a:graphic>
          <a:graphicData uri="http://schemas.openxmlformats.org/drawingml/2006/table">
            <a:tbl>
              <a:tblPr firstRow="1" bandRow="1">
                <a:tableStyleId>{5C22544A-7EE6-4342-B048-85BDC9FD1C3A}</a:tableStyleId>
              </a:tblPr>
              <a:tblGrid>
                <a:gridCol w="936104">
                  <a:extLst>
                    <a:ext uri="{9D8B030D-6E8A-4147-A177-3AD203B41FA5}"/>
                  </a:extLst>
                </a:gridCol>
                <a:gridCol w="894072">
                  <a:extLst>
                    <a:ext uri="{9D8B030D-6E8A-4147-A177-3AD203B41FA5}"/>
                  </a:extLst>
                </a:gridCol>
                <a:gridCol w="834244">
                  <a:extLst>
                    <a:ext uri="{9D8B030D-6E8A-4147-A177-3AD203B41FA5}"/>
                  </a:extLst>
                </a:gridCol>
                <a:gridCol w="864096">
                  <a:extLst>
                    <a:ext uri="{9D8B030D-6E8A-4147-A177-3AD203B41FA5}"/>
                  </a:extLst>
                </a:gridCol>
                <a:gridCol w="864096">
                  <a:extLst>
                    <a:ext uri="{9D8B030D-6E8A-4147-A177-3AD203B41FA5}"/>
                  </a:extLst>
                </a:gridCol>
                <a:gridCol w="576064">
                  <a:extLst>
                    <a:ext uri="{9D8B030D-6E8A-4147-A177-3AD203B41FA5}"/>
                  </a:extLst>
                </a:gridCol>
                <a:gridCol w="639637">
                  <a:extLst>
                    <a:ext uri="{9D8B030D-6E8A-4147-A177-3AD203B41FA5}"/>
                  </a:extLst>
                </a:gridCol>
                <a:gridCol w="825809">
                  <a:extLst>
                    <a:ext uri="{9D8B030D-6E8A-4147-A177-3AD203B41FA5}"/>
                  </a:extLst>
                </a:gridCol>
                <a:gridCol w="563866">
                  <a:extLst>
                    <a:ext uri="{9D8B030D-6E8A-4147-A177-3AD203B41FA5}"/>
                  </a:extLst>
                </a:gridCol>
                <a:gridCol w="635309">
                  <a:extLst>
                    <a:ext uri="{9D8B030D-6E8A-4147-A177-3AD203B41FA5}"/>
                  </a:extLst>
                </a:gridCol>
                <a:gridCol w="635309">
                  <a:extLst>
                    <a:ext uri="{9D8B030D-6E8A-4147-A177-3AD203B41FA5}"/>
                  </a:extLst>
                </a:gridCol>
                <a:gridCol w="524553">
                  <a:extLst>
                    <a:ext uri="{9D8B030D-6E8A-4147-A177-3AD203B41FA5}"/>
                  </a:extLst>
                </a:gridCol>
              </a:tblGrid>
              <a:tr h="701372">
                <a:tc rowSpan="2">
                  <a:txBody>
                    <a:bodyPr/>
                    <a:lstStyle/>
                    <a:p>
                      <a:pPr algn="ctr"/>
                      <a:endParaRPr lang="zh-TW" altLang="en-US" sz="1800" dirty="0"/>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400" dirty="0" smtClean="0"/>
                        <a:t>總</a:t>
                      </a:r>
                      <a:endParaRPr lang="en-US" altLang="zh-TW" sz="2400" dirty="0" smtClean="0"/>
                    </a:p>
                    <a:p>
                      <a:pPr algn="ctr"/>
                      <a:r>
                        <a:rPr lang="zh-TW" altLang="en-US" sz="2400" dirty="0" smtClean="0"/>
                        <a:t>積</a:t>
                      </a:r>
                      <a:endParaRPr lang="en-US" altLang="zh-TW" sz="2400" dirty="0" smtClean="0"/>
                    </a:p>
                    <a:p>
                      <a:pPr algn="ctr"/>
                      <a:r>
                        <a:rPr lang="zh-TW" altLang="en-US" sz="2400" dirty="0" smtClean="0"/>
                        <a:t>分</a:t>
                      </a:r>
                      <a:endParaRPr lang="en-US" altLang="zh-TW" sz="2400" dirty="0" smtClean="0"/>
                    </a:p>
                    <a:p>
                      <a:pPr algn="ctr"/>
                      <a:r>
                        <a:rPr lang="en-US" altLang="zh-TW" sz="2400" dirty="0" smtClean="0">
                          <a:solidFill>
                            <a:schemeClr val="bg1"/>
                          </a:solidFill>
                        </a:rPr>
                        <a:t>(1)</a:t>
                      </a:r>
                      <a:endParaRPr lang="zh-TW" altLang="en-US" sz="2400" dirty="0" smtClean="0">
                        <a:solidFill>
                          <a:schemeClr val="bg1"/>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zh-TW" altLang="en-US" sz="2000" b="1" kern="1200" dirty="0" smtClean="0">
                          <a:solidFill>
                            <a:schemeClr val="bg1"/>
                          </a:solidFill>
                          <a:latin typeface="+mn-lt"/>
                          <a:ea typeface="+mn-ea"/>
                          <a:cs typeface="+mn-cs"/>
                        </a:rPr>
                        <a:t>多元學習</a:t>
                      </a:r>
                      <a:endParaRPr lang="en-US" altLang="zh-TW" sz="2000" b="1" kern="1200" dirty="0" smtClean="0">
                        <a:solidFill>
                          <a:schemeClr val="bg1"/>
                        </a:solidFill>
                        <a:latin typeface="+mn-lt"/>
                        <a:ea typeface="+mn-ea"/>
                        <a:cs typeface="+mn-cs"/>
                      </a:endParaRPr>
                    </a:p>
                    <a:p>
                      <a:pPr algn="ctr"/>
                      <a:r>
                        <a:rPr lang="zh-TW" altLang="en-US" sz="2000" b="1" kern="1200" dirty="0" smtClean="0">
                          <a:solidFill>
                            <a:schemeClr val="bg1"/>
                          </a:solidFill>
                          <a:latin typeface="+mn-lt"/>
                          <a:ea typeface="+mn-ea"/>
                          <a:cs typeface="+mn-cs"/>
                        </a:rPr>
                        <a:t>表現</a:t>
                      </a:r>
                      <a:r>
                        <a:rPr lang="en-US" altLang="zh-TW" sz="2000" b="1" kern="1200" dirty="0" smtClean="0">
                          <a:solidFill>
                            <a:schemeClr val="bg1"/>
                          </a:solidFill>
                          <a:latin typeface="+mn-lt"/>
                          <a:ea typeface="+mn-ea"/>
                          <a:cs typeface="+mn-cs"/>
                        </a:rPr>
                        <a:t>(2)</a:t>
                      </a:r>
                      <a:endParaRPr lang="zh-TW" altLang="en-US" sz="2000" b="1" kern="1200" dirty="0">
                        <a:solidFill>
                          <a:schemeClr val="bg1"/>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hMerge="1">
                  <a:txBody>
                    <a:bodyPr/>
                    <a:lstStyle/>
                    <a:p>
                      <a:pPr algn="ctr"/>
                      <a:endParaRPr lang="zh-TW" altLang="en-US" sz="2000" b="1" kern="1200" dirty="0">
                        <a:solidFill>
                          <a:schemeClr val="lt1"/>
                        </a:solidFill>
                        <a:latin typeface="+mn-lt"/>
                        <a:ea typeface="+mn-ea"/>
                        <a:cs typeface="+mn-cs"/>
                      </a:endParaRPr>
                    </a:p>
                  </a:txBody>
                  <a:tcPr marL="91441" marR="91441" anchor="ctr">
                    <a:lnB w="12700" cap="flat" cmpd="sng" algn="ctr">
                      <a:solidFill>
                        <a:schemeClr val="tx1"/>
                      </a:solidFill>
                      <a:prstDash val="solid"/>
                      <a:round/>
                      <a:headEnd type="none" w="med" len="med"/>
                      <a:tailEnd type="none" w="med" len="med"/>
                    </a:lnB>
                  </a:tcPr>
                </a:tc>
                <a:tc rowSpan="2">
                  <a:txBody>
                    <a:bodyPr/>
                    <a:lstStyle/>
                    <a:p>
                      <a:pPr algn="ctr"/>
                      <a:r>
                        <a:rPr lang="zh-TW" altLang="en-US" sz="2000" dirty="0" smtClean="0">
                          <a:solidFill>
                            <a:schemeClr val="bg1"/>
                          </a:solidFill>
                        </a:rPr>
                        <a:t>會</a:t>
                      </a:r>
                      <a:endParaRPr lang="en-US" altLang="zh-TW" sz="2000" dirty="0" smtClean="0">
                        <a:solidFill>
                          <a:schemeClr val="bg1"/>
                        </a:solidFill>
                      </a:endParaRPr>
                    </a:p>
                    <a:p>
                      <a:pPr algn="ctr"/>
                      <a:r>
                        <a:rPr lang="zh-TW" altLang="en-US" sz="2000" dirty="0" smtClean="0">
                          <a:solidFill>
                            <a:schemeClr val="bg1"/>
                          </a:solidFill>
                        </a:rPr>
                        <a:t>考</a:t>
                      </a:r>
                      <a:endParaRPr lang="en-US" altLang="zh-TW" sz="2000" dirty="0" smtClean="0">
                        <a:solidFill>
                          <a:schemeClr val="bg1"/>
                        </a:solidFill>
                      </a:endParaRPr>
                    </a:p>
                    <a:p>
                      <a:pPr algn="ctr"/>
                      <a:r>
                        <a:rPr lang="zh-TW" altLang="en-US" sz="2000" dirty="0" smtClean="0">
                          <a:solidFill>
                            <a:schemeClr val="bg1"/>
                          </a:solidFill>
                        </a:rPr>
                        <a:t>總</a:t>
                      </a:r>
                      <a:endParaRPr lang="en-US" altLang="zh-TW" sz="2000" dirty="0" smtClean="0">
                        <a:solidFill>
                          <a:schemeClr val="bg1"/>
                        </a:solidFill>
                      </a:endParaRPr>
                    </a:p>
                    <a:p>
                      <a:pPr algn="ctr"/>
                      <a:r>
                        <a:rPr lang="zh-TW" altLang="en-US" sz="2000" dirty="0" smtClean="0">
                          <a:solidFill>
                            <a:schemeClr val="bg1"/>
                          </a:solidFill>
                        </a:rPr>
                        <a:t>積</a:t>
                      </a:r>
                      <a:endParaRPr lang="en-US" altLang="zh-TW" sz="2000" dirty="0" smtClean="0">
                        <a:solidFill>
                          <a:schemeClr val="bg1"/>
                        </a:solidFill>
                      </a:endParaRPr>
                    </a:p>
                    <a:p>
                      <a:pPr algn="ctr"/>
                      <a:r>
                        <a:rPr lang="zh-TW" altLang="en-US" sz="2000" dirty="0" smtClean="0">
                          <a:solidFill>
                            <a:schemeClr val="bg1"/>
                          </a:solidFill>
                        </a:rPr>
                        <a:t>分</a:t>
                      </a:r>
                      <a:endParaRPr lang="en-US" altLang="zh-TW" sz="2000" dirty="0" smtClean="0">
                        <a:solidFill>
                          <a:schemeClr val="bg1"/>
                        </a:solidFill>
                      </a:endParaRPr>
                    </a:p>
                    <a:p>
                      <a:pPr algn="ctr"/>
                      <a:r>
                        <a:rPr lang="en-US" altLang="zh-TW" sz="2400" dirty="0" smtClean="0">
                          <a:solidFill>
                            <a:schemeClr val="bg1"/>
                          </a:solidFill>
                        </a:rPr>
                        <a:t>(3)</a:t>
                      </a:r>
                      <a:endParaRPr lang="zh-TW" altLang="en-US" sz="2400" dirty="0">
                        <a:solidFill>
                          <a:schemeClr val="bg1"/>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a:r>
                        <a:rPr lang="zh-TW" altLang="en-US" sz="2000" dirty="0" smtClean="0">
                          <a:solidFill>
                            <a:schemeClr val="bg1"/>
                          </a:solidFill>
                        </a:rPr>
                        <a:t>志</a:t>
                      </a:r>
                      <a:endParaRPr lang="en-US" altLang="zh-TW" sz="2000" dirty="0" smtClean="0">
                        <a:solidFill>
                          <a:schemeClr val="bg1"/>
                        </a:solidFill>
                      </a:endParaRPr>
                    </a:p>
                    <a:p>
                      <a:pPr algn="ctr"/>
                      <a:r>
                        <a:rPr lang="zh-TW" altLang="en-US" sz="2000" dirty="0" smtClean="0">
                          <a:solidFill>
                            <a:schemeClr val="bg1"/>
                          </a:solidFill>
                        </a:rPr>
                        <a:t>願</a:t>
                      </a:r>
                      <a:endParaRPr lang="en-US" altLang="zh-TW" sz="2000" dirty="0" smtClean="0">
                        <a:solidFill>
                          <a:schemeClr val="bg1"/>
                        </a:solidFill>
                      </a:endParaRPr>
                    </a:p>
                    <a:p>
                      <a:pPr algn="ctr"/>
                      <a:r>
                        <a:rPr lang="zh-TW" altLang="en-US" sz="2000" dirty="0" smtClean="0">
                          <a:solidFill>
                            <a:schemeClr val="bg1"/>
                          </a:solidFill>
                        </a:rPr>
                        <a:t>序積分</a:t>
                      </a:r>
                      <a:endParaRPr lang="en-US" altLang="zh-TW" sz="20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chemeClr val="bg1"/>
                          </a:solidFill>
                          <a:effectLst/>
                          <a:uLnTx/>
                          <a:uFillTx/>
                          <a:latin typeface="+mn-lt"/>
                          <a:cs typeface="+mn-cs"/>
                        </a:rPr>
                        <a:t>(4)</a:t>
                      </a:r>
                      <a:endParaRPr kumimoji="0" lang="zh-TW" altLang="en-US" sz="2400" b="1" i="0" u="none" strike="noStrike" kern="1200" cap="none" spc="0" normalizeH="0" baseline="0" noProof="0" dirty="0" smtClean="0">
                        <a:ln>
                          <a:noFill/>
                        </a:ln>
                        <a:solidFill>
                          <a:schemeClr val="bg1"/>
                        </a:solidFill>
                        <a:effectLst/>
                        <a:uLnTx/>
                        <a:uFillTx/>
                        <a:latin typeface="+mn-lt"/>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C74A"/>
                    </a:solidFill>
                  </a:tcPr>
                </a:tc>
                <a:tc gridSpan="6">
                  <a:txBody>
                    <a:bodyPr/>
                    <a:lstStyle/>
                    <a:p>
                      <a:pPr algn="ctr"/>
                      <a:r>
                        <a:rPr lang="zh-TW" altLang="en-US" sz="2400" dirty="0" smtClean="0"/>
                        <a:t>會考各科等第標示</a:t>
                      </a:r>
                      <a:r>
                        <a:rPr lang="en-US" altLang="zh-TW" sz="2400" dirty="0" smtClean="0">
                          <a:solidFill>
                            <a:srgbClr val="0000FF"/>
                          </a:solidFill>
                        </a:rPr>
                        <a:t>(5)</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extLst>
              </a:tr>
              <a:tr h="1400213">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altLang="en-US" sz="2400" b="1" kern="1200" dirty="0" smtClean="0">
                          <a:solidFill>
                            <a:schemeClr val="bg1"/>
                          </a:solidFill>
                          <a:latin typeface="+mn-lt"/>
                          <a:ea typeface="+mn-ea"/>
                          <a:cs typeface="+mn-cs"/>
                        </a:rPr>
                        <a:t>均衡</a:t>
                      </a:r>
                      <a:endParaRPr lang="en-US" altLang="zh-TW" sz="2400" b="1" kern="1200" dirty="0" smtClean="0">
                        <a:solidFill>
                          <a:schemeClr val="bg1"/>
                        </a:solidFill>
                        <a:latin typeface="+mn-lt"/>
                        <a:ea typeface="+mn-ea"/>
                        <a:cs typeface="+mn-cs"/>
                      </a:endParaRPr>
                    </a:p>
                    <a:p>
                      <a:pPr marL="0" algn="ctr" defTabSz="914400" rtl="0" eaLnBrk="1" latinLnBrk="0" hangingPunct="1"/>
                      <a:r>
                        <a:rPr lang="zh-TW" altLang="en-US" sz="2400" b="1" kern="1200" dirty="0" smtClean="0">
                          <a:solidFill>
                            <a:schemeClr val="bg1"/>
                          </a:solidFill>
                          <a:latin typeface="+mn-lt"/>
                          <a:ea typeface="+mn-ea"/>
                          <a:cs typeface="+mn-cs"/>
                        </a:rPr>
                        <a:t>學習</a:t>
                      </a:r>
                      <a:endParaRPr lang="zh-TW" altLang="en-US" sz="2400" b="1" kern="1200" dirty="0">
                        <a:solidFill>
                          <a:schemeClr val="bg1"/>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a:txBody>
                    <a:bodyPr/>
                    <a:lstStyle/>
                    <a:p>
                      <a:pPr marL="0" algn="ctr" defTabSz="914400" rtl="0" eaLnBrk="1" latinLnBrk="0" hangingPunct="1"/>
                      <a:r>
                        <a:rPr lang="zh-TW" altLang="en-US" sz="2400" b="1" kern="1200" dirty="0" smtClean="0">
                          <a:solidFill>
                            <a:schemeClr val="bg1"/>
                          </a:solidFill>
                          <a:latin typeface="+mn-lt"/>
                          <a:ea typeface="+mn-ea"/>
                          <a:cs typeface="+mn-cs"/>
                        </a:rPr>
                        <a:t>服務</a:t>
                      </a:r>
                      <a:endParaRPr lang="en-US" altLang="zh-TW" sz="2400" b="1" kern="1200" dirty="0" smtClean="0">
                        <a:solidFill>
                          <a:schemeClr val="bg1"/>
                        </a:solidFill>
                        <a:latin typeface="+mn-lt"/>
                        <a:ea typeface="+mn-ea"/>
                        <a:cs typeface="+mn-cs"/>
                      </a:endParaRPr>
                    </a:p>
                    <a:p>
                      <a:pPr marL="0" algn="ctr" defTabSz="914400" rtl="0" eaLnBrk="1" latinLnBrk="0" hangingPunct="1"/>
                      <a:r>
                        <a:rPr lang="zh-TW" altLang="en-US" sz="2400" b="1" kern="1200" dirty="0" smtClean="0">
                          <a:solidFill>
                            <a:schemeClr val="bg1"/>
                          </a:solidFill>
                          <a:latin typeface="+mn-lt"/>
                          <a:ea typeface="+mn-ea"/>
                          <a:cs typeface="+mn-cs"/>
                        </a:rPr>
                        <a:t>學習</a:t>
                      </a:r>
                      <a:endParaRPr lang="zh-TW" altLang="en-US" sz="2400" b="1" kern="1200" dirty="0">
                        <a:solidFill>
                          <a:schemeClr val="bg1"/>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vMerge="1">
                  <a:txBody>
                    <a:bodyPr/>
                    <a:lstStyle/>
                    <a:p>
                      <a:pPr algn="ctr"/>
                      <a:endParaRPr lang="zh-TW" altLang="en-US" sz="2400" dirty="0"/>
                    </a:p>
                  </a:txBody>
                  <a:tcPr marL="91433" marR="91433"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zh-TW" altLang="en-US" sz="2400" dirty="0" smtClean="0"/>
                        <a:t>國</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數</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英</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社</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自</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寫</a:t>
                      </a:r>
                      <a:endParaRPr lang="en-US" altLang="zh-TW" sz="2400" dirty="0" smtClean="0"/>
                    </a:p>
                    <a:p>
                      <a:pPr algn="ctr"/>
                      <a:r>
                        <a:rPr lang="zh-TW" altLang="en-US" sz="2400" dirty="0" smtClean="0"/>
                        <a:t>作</a:t>
                      </a:r>
                      <a:endParaRPr lang="en-US" altLang="zh-TW" sz="2400" dirty="0" smtClean="0"/>
                    </a:p>
                    <a:p>
                      <a:pPr algn="ctr"/>
                      <a:r>
                        <a:rPr lang="zh-TW" altLang="en-US" sz="2400" dirty="0" smtClean="0"/>
                        <a:t>測</a:t>
                      </a:r>
                      <a:endParaRPr lang="en-US" altLang="zh-TW" sz="2400" dirty="0" smtClean="0"/>
                    </a:p>
                    <a:p>
                      <a:pPr algn="ctr"/>
                      <a:r>
                        <a:rPr lang="zh-TW" altLang="en-US" sz="2400" dirty="0" smtClean="0"/>
                        <a:t>驗</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extLst>
              </a:tr>
              <a:tr h="752684">
                <a:tc>
                  <a:txBody>
                    <a:bodyPr/>
                    <a:lstStyle/>
                    <a:p>
                      <a:pPr algn="ct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甲生</a:t>
                      </a:r>
                      <a:endPar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91.8</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smtClean="0">
                          <a:solidFill>
                            <a:schemeClr val="accent6">
                              <a:lumMod val="75000"/>
                            </a:schemeClr>
                          </a:solidFill>
                          <a:latin typeface="+mn-lt"/>
                          <a:ea typeface="+mn-ea"/>
                          <a:cs typeface="+mn-cs"/>
                        </a:rPr>
                        <a:t>21</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smtClean="0">
                          <a:solidFill>
                            <a:schemeClr val="accent6">
                              <a:lumMod val="75000"/>
                            </a:schemeClr>
                          </a:solidFill>
                          <a:latin typeface="+mn-lt"/>
                          <a:ea typeface="+mn-ea"/>
                          <a:cs typeface="+mn-cs"/>
                        </a:rPr>
                        <a:t>15</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000" b="1" kern="1200" dirty="0" smtClean="0">
                          <a:solidFill>
                            <a:srgbClr val="FFC000"/>
                          </a:solidFill>
                          <a:latin typeface="+mn-lt"/>
                          <a:ea typeface="+mn-ea"/>
                          <a:cs typeface="+mn-cs"/>
                        </a:rPr>
                        <a:t>19.8</a:t>
                      </a:r>
                      <a:endParaRPr lang="zh-TW" altLang="en-US" sz="2000" b="1" kern="1200" dirty="0">
                        <a:solidFill>
                          <a:srgbClr val="FFC000"/>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36</a:t>
                      </a:r>
                      <a:endPar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648282">
                <a:tc>
                  <a:txBody>
                    <a:bodyPr/>
                    <a:lstStyle/>
                    <a:p>
                      <a:pPr algn="ct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乙生</a:t>
                      </a:r>
                      <a:endPar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91.8</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smtClean="0">
                          <a:solidFill>
                            <a:schemeClr val="accent6">
                              <a:lumMod val="75000"/>
                            </a:schemeClr>
                          </a:solidFill>
                          <a:latin typeface="+mn-lt"/>
                          <a:ea typeface="+mn-ea"/>
                          <a:cs typeface="+mn-cs"/>
                        </a:rPr>
                        <a:t>21</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smtClean="0">
                          <a:solidFill>
                            <a:schemeClr val="accent6">
                              <a:lumMod val="75000"/>
                            </a:schemeClr>
                          </a:solidFill>
                          <a:latin typeface="+mn-lt"/>
                          <a:ea typeface="+mn-ea"/>
                          <a:cs typeface="+mn-cs"/>
                        </a:rPr>
                        <a:t>15</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000" b="1" kern="1200" dirty="0" smtClean="0">
                          <a:solidFill>
                            <a:srgbClr val="FFC000"/>
                          </a:solidFill>
                          <a:latin typeface="+mn-lt"/>
                          <a:ea typeface="+mn-ea"/>
                          <a:cs typeface="+mn-cs"/>
                        </a:rPr>
                        <a:t>19.8</a:t>
                      </a:r>
                      <a:endParaRPr lang="zh-TW" altLang="en-US" sz="2000" b="1" kern="1200" dirty="0">
                        <a:solidFill>
                          <a:srgbClr val="FFC000"/>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36</a:t>
                      </a:r>
                      <a:endPar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45" name="文字方塊 1"/>
          <p:cNvSpPr txBox="1">
            <a:spLocks noChangeArrowheads="1"/>
          </p:cNvSpPr>
          <p:nvPr/>
        </p:nvSpPr>
        <p:spPr bwMode="auto">
          <a:xfrm>
            <a:off x="7399781" y="3348250"/>
            <a:ext cx="390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800" dirty="0">
                <a:solidFill>
                  <a:srgbClr val="FF0000"/>
                </a:solidFill>
                <a:latin typeface="Arial" panose="020B0604020202020204" pitchFamily="34" charset="0"/>
              </a:rPr>
              <a:t>6          7          1        3       2      0.8</a:t>
            </a:r>
            <a:endParaRPr lang="zh-TW" altLang="en-US" sz="1800" dirty="0">
              <a:solidFill>
                <a:srgbClr val="FF0000"/>
              </a:solidFill>
              <a:latin typeface="Arial" panose="020B0604020202020204" pitchFamily="34" charset="0"/>
            </a:endParaRPr>
          </a:p>
        </p:txBody>
      </p:sp>
      <p:sp>
        <p:nvSpPr>
          <p:cNvPr id="46" name="文字方塊 8"/>
          <p:cNvSpPr txBox="1">
            <a:spLocks noChangeArrowheads="1"/>
          </p:cNvSpPr>
          <p:nvPr/>
        </p:nvSpPr>
        <p:spPr bwMode="auto">
          <a:xfrm>
            <a:off x="7420418" y="4480136"/>
            <a:ext cx="3903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800">
                <a:solidFill>
                  <a:srgbClr val="FF0000"/>
                </a:solidFill>
                <a:latin typeface="Arial" panose="020B0604020202020204" pitchFamily="34" charset="0"/>
              </a:rPr>
              <a:t>6          6          2        2       3      0.8</a:t>
            </a:r>
            <a:endParaRPr lang="zh-TW" altLang="en-US" sz="1800">
              <a:solidFill>
                <a:srgbClr val="FF0000"/>
              </a:solidFill>
              <a:latin typeface="Arial" panose="020B0604020202020204" pitchFamily="34" charset="0"/>
            </a:endParaRPr>
          </a:p>
        </p:txBody>
      </p:sp>
    </p:spTree>
    <p:extLst>
      <p:ext uri="{BB962C8B-B14F-4D97-AF65-F5344CB8AC3E}">
        <p14:creationId xmlns:p14="http://schemas.microsoft.com/office/powerpoint/2010/main" val="257373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11</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2823020"/>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3838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181692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b="1" dirty="0"/>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招生資訊</a:t>
            </a:r>
            <a:endParaRPr lang="en-US" sz="4400" b="1" dirty="0">
              <a:solidFill>
                <a:prstClr val="black"/>
              </a:solidFill>
            </a:endParaRPr>
          </a:p>
        </p:txBody>
      </p:sp>
      <p:sp>
        <p:nvSpPr>
          <p:cNvPr id="2" name="矩形 1"/>
          <p:cNvSpPr/>
          <p:nvPr/>
        </p:nvSpPr>
        <p:spPr>
          <a:xfrm>
            <a:off x="1878307" y="1151471"/>
            <a:ext cx="8652603" cy="2585323"/>
          </a:xfrm>
          <a:prstGeom prst="rect">
            <a:avLst/>
          </a:prstGeom>
        </p:spPr>
        <p:txBody>
          <a:bodyPr wrap="square">
            <a:spAutoFit/>
          </a:bodyPr>
          <a:lstStyle/>
          <a:p>
            <a:pPr>
              <a:spcBef>
                <a:spcPct val="0"/>
              </a:spcBef>
              <a:buFontTx/>
              <a:buNone/>
            </a:pPr>
            <a:r>
              <a:rPr lang="zh-TW" altLang="en-US" sz="2000" dirty="0">
                <a:latin typeface="+mn-ea"/>
              </a:rPr>
              <a:t> </a:t>
            </a:r>
            <a:r>
              <a:rPr lang="zh-TW" altLang="en-US" sz="2000" dirty="0" smtClean="0">
                <a:latin typeface="+mn-ea"/>
              </a:rPr>
              <a:t>      招生</a:t>
            </a:r>
            <a:r>
              <a:rPr lang="zh-TW" altLang="en-US" sz="2000" dirty="0">
                <a:latin typeface="+mn-ea"/>
              </a:rPr>
              <a:t>對象：新北市學習區對應國中</a:t>
            </a:r>
            <a:r>
              <a:rPr lang="zh-TW" altLang="en-US" sz="2000" b="1" dirty="0">
                <a:latin typeface="+mn-ea"/>
              </a:rPr>
              <a:t>應屆畢業生</a:t>
            </a:r>
            <a:r>
              <a:rPr lang="zh-TW" altLang="en-US" sz="2000" dirty="0">
                <a:latin typeface="+mn-ea"/>
              </a:rPr>
              <a:t>。</a:t>
            </a:r>
            <a:endParaRPr lang="en-US" altLang="zh-TW" sz="2000" dirty="0">
              <a:latin typeface="+mn-ea"/>
            </a:endParaRPr>
          </a:p>
          <a:p>
            <a:pPr>
              <a:spcBef>
                <a:spcPct val="0"/>
              </a:spcBef>
              <a:buFontTx/>
              <a:buNone/>
            </a:pPr>
            <a:r>
              <a:rPr lang="zh-TW" altLang="en-US" sz="2000" dirty="0">
                <a:latin typeface="+mn-ea"/>
              </a:rPr>
              <a:t> </a:t>
            </a:r>
            <a:r>
              <a:rPr lang="zh-TW" altLang="en-US" sz="2000" dirty="0" smtClean="0">
                <a:latin typeface="+mn-ea"/>
              </a:rPr>
              <a:t>      招生</a:t>
            </a:r>
            <a:r>
              <a:rPr lang="zh-TW" altLang="en-US" sz="2000" dirty="0">
                <a:latin typeface="+mn-ea"/>
              </a:rPr>
              <a:t>學校：雙溪高中、金山高中</a:t>
            </a:r>
            <a:r>
              <a:rPr lang="zh-TW" altLang="en-US" sz="2000" dirty="0" smtClean="0">
                <a:latin typeface="+mn-ea"/>
              </a:rPr>
              <a:t>、崇</a:t>
            </a:r>
            <a:r>
              <a:rPr lang="zh-TW" altLang="en-US" sz="2000" dirty="0">
                <a:latin typeface="+mn-ea"/>
              </a:rPr>
              <a:t>義高中、中華商</a:t>
            </a:r>
            <a:r>
              <a:rPr lang="zh-TW" altLang="en-US" sz="2000" dirty="0" smtClean="0">
                <a:latin typeface="+mn-ea"/>
              </a:rPr>
              <a:t>海</a:t>
            </a:r>
            <a:r>
              <a:rPr lang="en-US" altLang="zh-TW" sz="1500" dirty="0" smtClean="0">
                <a:latin typeface="+mn-ea"/>
              </a:rPr>
              <a:t>(108</a:t>
            </a:r>
            <a:r>
              <a:rPr lang="zh-TW" altLang="en-US" sz="1500" dirty="0" smtClean="0">
                <a:latin typeface="+mn-ea"/>
              </a:rPr>
              <a:t>學年度招生學校</a:t>
            </a:r>
            <a:r>
              <a:rPr lang="en-US" altLang="zh-TW" sz="1500" dirty="0" smtClean="0">
                <a:latin typeface="+mn-ea"/>
              </a:rPr>
              <a:t>)</a:t>
            </a:r>
            <a:endParaRPr lang="en-US" altLang="zh-TW" sz="1500" dirty="0">
              <a:latin typeface="+mn-ea"/>
            </a:endParaRPr>
          </a:p>
          <a:p>
            <a:pPr>
              <a:spcBef>
                <a:spcPct val="0"/>
              </a:spcBef>
              <a:buFont typeface="Arial" panose="020B0604020202020204" pitchFamily="34" charset="0"/>
              <a:buNone/>
            </a:pPr>
            <a:r>
              <a:rPr lang="zh-TW" altLang="en-US" sz="2000" dirty="0">
                <a:latin typeface="+mn-ea"/>
              </a:rPr>
              <a:t> </a:t>
            </a:r>
            <a:r>
              <a:rPr lang="zh-TW" altLang="en-US" sz="2000" dirty="0" smtClean="0">
                <a:latin typeface="+mn-ea"/>
              </a:rPr>
              <a:t>      報名</a:t>
            </a:r>
            <a:r>
              <a:rPr lang="zh-TW" altLang="en-US" sz="2000" dirty="0">
                <a:latin typeface="+mn-ea"/>
              </a:rPr>
              <a:t>原則</a:t>
            </a:r>
            <a:r>
              <a:rPr lang="zh-TW" altLang="en-US" sz="2000" dirty="0" smtClean="0">
                <a:latin typeface="+mn-ea"/>
              </a:rPr>
              <a:t>：詳</a:t>
            </a:r>
            <a:r>
              <a:rPr lang="zh-TW" altLang="en-US" sz="2000" dirty="0">
                <a:latin typeface="+mn-ea"/>
              </a:rPr>
              <a:t>見</a:t>
            </a:r>
            <a:r>
              <a:rPr lang="zh-TW" altLang="en-US" sz="2000" dirty="0">
                <a:solidFill>
                  <a:schemeClr val="accent1"/>
                </a:solidFill>
                <a:latin typeface="+mn-ea"/>
              </a:rPr>
              <a:t>各校</a:t>
            </a:r>
            <a:r>
              <a:rPr lang="zh-TW" altLang="en-US" sz="2000" dirty="0">
                <a:latin typeface="+mn-ea"/>
              </a:rPr>
              <a:t>招生</a:t>
            </a:r>
            <a:r>
              <a:rPr lang="zh-TW" altLang="en-US" sz="2000" dirty="0" smtClean="0">
                <a:latin typeface="+mn-ea"/>
              </a:rPr>
              <a:t>簡章</a:t>
            </a:r>
            <a:endParaRPr lang="zh-TW" altLang="en-US" sz="2000" dirty="0">
              <a:latin typeface="+mn-ea"/>
            </a:endParaRPr>
          </a:p>
          <a:p>
            <a:pPr>
              <a:spcBef>
                <a:spcPct val="0"/>
              </a:spcBef>
              <a:buFont typeface="Arial" panose="020B0604020202020204" pitchFamily="34" charset="0"/>
              <a:buNone/>
            </a:pPr>
            <a:r>
              <a:rPr lang="zh-TW" altLang="en-US" sz="2000" dirty="0">
                <a:latin typeface="+mn-ea"/>
              </a:rPr>
              <a:t> </a:t>
            </a:r>
            <a:r>
              <a:rPr lang="zh-TW" altLang="en-US" sz="2000" dirty="0" smtClean="0">
                <a:latin typeface="+mn-ea"/>
              </a:rPr>
              <a:t>      錄取</a:t>
            </a:r>
            <a:r>
              <a:rPr lang="zh-TW" altLang="en-US" sz="2000" dirty="0">
                <a:latin typeface="+mn-ea"/>
              </a:rPr>
              <a:t>規準：</a:t>
            </a:r>
            <a:r>
              <a:rPr lang="zh-TW" altLang="en-US" sz="2000" dirty="0">
                <a:solidFill>
                  <a:schemeClr val="accent1"/>
                </a:solidFill>
                <a:latin typeface="+mn-ea"/>
              </a:rPr>
              <a:t>不採計國中教育會考</a:t>
            </a:r>
            <a:r>
              <a:rPr lang="zh-TW" altLang="en-US" sz="2000" dirty="0">
                <a:latin typeface="+mn-ea"/>
              </a:rPr>
              <a:t>，僅採計</a:t>
            </a:r>
            <a:r>
              <a:rPr lang="zh-TW" altLang="en-US" sz="2000" dirty="0" smtClean="0">
                <a:latin typeface="+mn-ea"/>
              </a:rPr>
              <a:t>多元學習</a:t>
            </a:r>
            <a:endParaRPr lang="en-US" altLang="zh-TW" sz="2000" dirty="0" smtClean="0">
              <a:latin typeface="+mn-ea"/>
            </a:endParaRPr>
          </a:p>
          <a:p>
            <a:pPr>
              <a:spcBef>
                <a:spcPct val="0"/>
              </a:spcBef>
              <a:buFont typeface="Arial" panose="020B0604020202020204" pitchFamily="34" charset="0"/>
              <a:buNone/>
            </a:pPr>
            <a:r>
              <a:rPr lang="zh-TW" altLang="en-US" sz="2000" dirty="0" smtClean="0">
                <a:latin typeface="+mn-ea"/>
              </a:rPr>
              <a:t>                         表現等超額比序項目</a:t>
            </a:r>
            <a:r>
              <a:rPr lang="en-US" altLang="zh-TW" sz="2000" dirty="0" smtClean="0">
                <a:latin typeface="+mn-ea"/>
              </a:rPr>
              <a:t>(108</a:t>
            </a:r>
            <a:r>
              <a:rPr lang="zh-TW" altLang="en-US" sz="2000" dirty="0" smtClean="0">
                <a:latin typeface="+mn-ea"/>
              </a:rPr>
              <a:t>年無備取</a:t>
            </a:r>
            <a:r>
              <a:rPr lang="en-US" altLang="zh-TW" sz="2000" dirty="0" smtClean="0">
                <a:latin typeface="+mn-ea"/>
              </a:rPr>
              <a:t>)</a:t>
            </a:r>
            <a:endParaRPr lang="zh-TW" altLang="en-US" sz="2000" dirty="0" smtClean="0">
              <a:latin typeface="+mn-ea"/>
            </a:endParaRPr>
          </a:p>
          <a:p>
            <a:pPr>
              <a:spcBef>
                <a:spcPct val="0"/>
              </a:spcBef>
              <a:buFont typeface="Arial" panose="020B0604020202020204" pitchFamily="34" charset="0"/>
              <a:buNone/>
            </a:pPr>
            <a:r>
              <a:rPr lang="zh-TW" altLang="en-US" sz="2000" dirty="0">
                <a:latin typeface="+mn-ea"/>
              </a:rPr>
              <a:t> </a:t>
            </a:r>
            <a:r>
              <a:rPr lang="zh-TW" altLang="en-US" sz="2000" dirty="0" smtClean="0">
                <a:latin typeface="+mn-ea"/>
              </a:rPr>
              <a:t>      報名</a:t>
            </a:r>
            <a:r>
              <a:rPr lang="zh-TW" altLang="en-US" sz="2000" dirty="0">
                <a:latin typeface="+mn-ea"/>
              </a:rPr>
              <a:t>：</a:t>
            </a:r>
            <a:r>
              <a:rPr lang="en-US" altLang="zh-TW" sz="2000" dirty="0" smtClean="0">
                <a:latin typeface="+mn-ea"/>
              </a:rPr>
              <a:t>109</a:t>
            </a:r>
            <a:r>
              <a:rPr lang="zh-TW" altLang="en-US" sz="2000" dirty="0" smtClean="0">
                <a:latin typeface="+mn-ea"/>
              </a:rPr>
              <a:t>年</a:t>
            </a:r>
            <a:r>
              <a:rPr lang="en-US" altLang="zh-TW" sz="2000" dirty="0">
                <a:latin typeface="+mn-ea"/>
              </a:rPr>
              <a:t>5</a:t>
            </a:r>
            <a:r>
              <a:rPr lang="zh-TW" altLang="en-US" sz="2000" dirty="0">
                <a:latin typeface="+mn-ea"/>
              </a:rPr>
              <a:t>月</a:t>
            </a:r>
            <a:r>
              <a:rPr lang="en-US" altLang="zh-TW" sz="2000" dirty="0">
                <a:latin typeface="+mn-ea"/>
              </a:rPr>
              <a:t>7</a:t>
            </a:r>
            <a:r>
              <a:rPr lang="zh-TW" altLang="en-US" sz="2000" dirty="0">
                <a:latin typeface="+mn-ea"/>
              </a:rPr>
              <a:t>日</a:t>
            </a:r>
            <a:r>
              <a:rPr lang="en-US" altLang="zh-TW" sz="2000" dirty="0" smtClean="0">
                <a:latin typeface="+mn-ea"/>
              </a:rPr>
              <a:t>(</a:t>
            </a:r>
            <a:r>
              <a:rPr lang="zh-TW" altLang="en-US" sz="2000" dirty="0" smtClean="0">
                <a:latin typeface="+mn-ea"/>
              </a:rPr>
              <a:t>四</a:t>
            </a:r>
            <a:r>
              <a:rPr lang="en-US" altLang="zh-TW" sz="2000" dirty="0" smtClean="0">
                <a:latin typeface="+mn-ea"/>
              </a:rPr>
              <a:t>)-</a:t>
            </a:r>
            <a:r>
              <a:rPr lang="en-US" altLang="zh-TW" sz="2000" dirty="0">
                <a:latin typeface="+mn-ea"/>
              </a:rPr>
              <a:t>5</a:t>
            </a:r>
            <a:r>
              <a:rPr lang="zh-TW" altLang="en-US" sz="2000" dirty="0">
                <a:latin typeface="+mn-ea"/>
              </a:rPr>
              <a:t>月</a:t>
            </a:r>
            <a:r>
              <a:rPr lang="en-US" altLang="zh-TW" sz="2000" dirty="0">
                <a:latin typeface="+mn-ea"/>
              </a:rPr>
              <a:t>8</a:t>
            </a:r>
            <a:r>
              <a:rPr lang="zh-TW" altLang="en-US" sz="2000" dirty="0">
                <a:latin typeface="+mn-ea"/>
              </a:rPr>
              <a:t>日</a:t>
            </a:r>
            <a:r>
              <a:rPr lang="en-US" altLang="zh-TW" sz="2000" dirty="0" smtClean="0">
                <a:latin typeface="+mn-ea"/>
              </a:rPr>
              <a:t>(</a:t>
            </a:r>
            <a:r>
              <a:rPr lang="zh-TW" altLang="en-US" sz="2000" dirty="0" smtClean="0">
                <a:latin typeface="+mn-ea"/>
              </a:rPr>
              <a:t>五</a:t>
            </a:r>
            <a:r>
              <a:rPr lang="en-US" altLang="zh-TW" sz="2000" dirty="0" smtClean="0">
                <a:latin typeface="+mn-ea"/>
              </a:rPr>
              <a:t>)</a:t>
            </a:r>
            <a:endParaRPr lang="en-US" altLang="zh-TW" sz="2000" dirty="0">
              <a:latin typeface="+mn-ea"/>
            </a:endParaRPr>
          </a:p>
          <a:p>
            <a:pPr>
              <a:spcBef>
                <a:spcPct val="0"/>
              </a:spcBef>
              <a:buFont typeface="Arial" panose="020B0604020202020204" pitchFamily="34" charset="0"/>
              <a:buNone/>
            </a:pPr>
            <a:r>
              <a:rPr lang="zh-TW" altLang="en-US" sz="2000" dirty="0">
                <a:latin typeface="+mn-ea"/>
              </a:rPr>
              <a:t> </a:t>
            </a:r>
            <a:r>
              <a:rPr lang="zh-TW" altLang="en-US" sz="2000" dirty="0" smtClean="0">
                <a:latin typeface="+mn-ea"/>
              </a:rPr>
              <a:t>      放</a:t>
            </a:r>
            <a:r>
              <a:rPr lang="zh-TW" altLang="en-US" sz="2000" dirty="0">
                <a:latin typeface="+mn-ea"/>
              </a:rPr>
              <a:t>榜：</a:t>
            </a:r>
            <a:r>
              <a:rPr lang="en-US" altLang="zh-TW" sz="2000" dirty="0" smtClean="0">
                <a:latin typeface="+mn-ea"/>
              </a:rPr>
              <a:t>109</a:t>
            </a:r>
            <a:r>
              <a:rPr lang="zh-TW" altLang="en-US" sz="2000" dirty="0" smtClean="0">
                <a:latin typeface="+mn-ea"/>
              </a:rPr>
              <a:t>年</a:t>
            </a:r>
            <a:r>
              <a:rPr lang="en-US" altLang="zh-TW" sz="2000" dirty="0">
                <a:latin typeface="+mn-ea"/>
              </a:rPr>
              <a:t>5</a:t>
            </a:r>
            <a:r>
              <a:rPr lang="zh-TW" altLang="en-US" sz="2000" dirty="0">
                <a:latin typeface="+mn-ea"/>
              </a:rPr>
              <a:t>月</a:t>
            </a:r>
            <a:r>
              <a:rPr lang="en-US" altLang="zh-TW" sz="2000" dirty="0" smtClean="0">
                <a:latin typeface="+mn-ea"/>
              </a:rPr>
              <a:t>14</a:t>
            </a:r>
            <a:r>
              <a:rPr lang="zh-TW" altLang="en-US" sz="2000" dirty="0" smtClean="0">
                <a:latin typeface="+mn-ea"/>
              </a:rPr>
              <a:t>日</a:t>
            </a:r>
            <a:r>
              <a:rPr lang="en-US" altLang="zh-TW" sz="2000" dirty="0" smtClean="0">
                <a:latin typeface="+mn-ea"/>
              </a:rPr>
              <a:t>(</a:t>
            </a:r>
            <a:r>
              <a:rPr lang="zh-TW" altLang="en-US" sz="2000" dirty="0" smtClean="0">
                <a:latin typeface="+mn-ea"/>
              </a:rPr>
              <a:t>四</a:t>
            </a:r>
            <a:r>
              <a:rPr lang="en-US" altLang="zh-TW" sz="2000" dirty="0" smtClean="0">
                <a:latin typeface="+mn-ea"/>
              </a:rPr>
              <a:t>)</a:t>
            </a:r>
            <a:endParaRPr lang="en-US" altLang="zh-TW" sz="2000" dirty="0">
              <a:latin typeface="+mn-ea"/>
            </a:endParaRPr>
          </a:p>
          <a:p>
            <a:pPr>
              <a:spcBef>
                <a:spcPct val="0"/>
              </a:spcBef>
              <a:buFont typeface="Arial" panose="020B0604020202020204" pitchFamily="34" charset="0"/>
              <a:buNone/>
            </a:pPr>
            <a:r>
              <a:rPr lang="zh-TW" altLang="en-US" sz="2000" dirty="0">
                <a:latin typeface="+mn-ea"/>
              </a:rPr>
              <a:t> </a:t>
            </a:r>
            <a:r>
              <a:rPr lang="zh-TW" altLang="en-US" sz="2000" dirty="0" smtClean="0">
                <a:latin typeface="+mn-ea"/>
              </a:rPr>
              <a:t>      報到</a:t>
            </a:r>
            <a:r>
              <a:rPr lang="zh-TW" altLang="en-US" sz="2000" dirty="0">
                <a:latin typeface="+mn-ea"/>
              </a:rPr>
              <a:t>：</a:t>
            </a:r>
            <a:r>
              <a:rPr lang="en-US" altLang="zh-TW" sz="2000" dirty="0" smtClean="0">
                <a:latin typeface="+mn-ea"/>
              </a:rPr>
              <a:t>109</a:t>
            </a:r>
            <a:r>
              <a:rPr lang="zh-TW" altLang="en-US" sz="2000" dirty="0" smtClean="0">
                <a:latin typeface="+mn-ea"/>
              </a:rPr>
              <a:t>年</a:t>
            </a:r>
            <a:r>
              <a:rPr lang="en-US" altLang="zh-TW" sz="2000" dirty="0">
                <a:latin typeface="+mn-ea"/>
              </a:rPr>
              <a:t>6</a:t>
            </a:r>
            <a:r>
              <a:rPr lang="zh-TW" altLang="en-US" sz="2000" dirty="0" smtClean="0">
                <a:latin typeface="+mn-ea"/>
              </a:rPr>
              <a:t>月</a:t>
            </a:r>
            <a:r>
              <a:rPr lang="en-US" altLang="zh-TW" sz="2200" dirty="0" smtClean="0">
                <a:latin typeface="+mn-ea"/>
              </a:rPr>
              <a:t>11</a:t>
            </a:r>
            <a:r>
              <a:rPr lang="zh-TW" altLang="en-US" sz="2000" dirty="0" smtClean="0">
                <a:latin typeface="+mn-ea"/>
              </a:rPr>
              <a:t>日</a:t>
            </a:r>
            <a:r>
              <a:rPr lang="en-US" altLang="zh-TW" sz="2000" dirty="0" smtClean="0">
                <a:latin typeface="+mn-ea"/>
              </a:rPr>
              <a:t>(</a:t>
            </a:r>
            <a:r>
              <a:rPr lang="zh-TW" altLang="en-US" sz="2000" dirty="0" smtClean="0">
                <a:latin typeface="+mn-ea"/>
              </a:rPr>
              <a:t>四</a:t>
            </a:r>
            <a:r>
              <a:rPr lang="en-US" altLang="zh-TW" sz="2000" dirty="0" smtClean="0">
                <a:latin typeface="+mn-ea"/>
              </a:rPr>
              <a:t>)</a:t>
            </a:r>
            <a:r>
              <a:rPr lang="zh-TW" altLang="en-US" sz="2000" dirty="0" smtClean="0">
                <a:latin typeface="+mn-ea"/>
              </a:rPr>
              <a:t> </a:t>
            </a:r>
            <a:r>
              <a:rPr lang="en-US" altLang="zh-TW" sz="2000" dirty="0" smtClean="0">
                <a:latin typeface="+mn-ea"/>
              </a:rPr>
              <a:t>(</a:t>
            </a:r>
            <a:r>
              <a:rPr lang="zh-TW" altLang="en-US" sz="2000" dirty="0" smtClean="0">
                <a:latin typeface="+mn-ea"/>
              </a:rPr>
              <a:t>無備取</a:t>
            </a:r>
            <a:r>
              <a:rPr lang="en-US" altLang="zh-TW" sz="2000" dirty="0" smtClean="0">
                <a:latin typeface="+mn-ea"/>
              </a:rPr>
              <a:t>)</a:t>
            </a:r>
            <a:endParaRPr lang="zh-TW" altLang="en-US" sz="2000" dirty="0">
              <a:latin typeface="+mn-ea"/>
            </a:endParaRPr>
          </a:p>
        </p:txBody>
      </p:sp>
      <p:sp>
        <p:nvSpPr>
          <p:cNvPr id="3" name="矩形 2"/>
          <p:cNvSpPr/>
          <p:nvPr/>
        </p:nvSpPr>
        <p:spPr>
          <a:xfrm>
            <a:off x="1878303" y="3570141"/>
            <a:ext cx="9169706" cy="2923877"/>
          </a:xfrm>
          <a:prstGeom prst="rect">
            <a:avLst/>
          </a:prstGeom>
        </p:spPr>
        <p:txBody>
          <a:bodyPr wrap="square">
            <a:spAutoFit/>
          </a:bodyPr>
          <a:lstStyle/>
          <a:p>
            <a:pPr>
              <a:spcBef>
                <a:spcPct val="0"/>
              </a:spcBef>
            </a:pPr>
            <a:r>
              <a:rPr lang="zh-TW" altLang="en-US" sz="2000" dirty="0">
                <a:latin typeface="+mn-ea"/>
              </a:rPr>
              <a:t> </a:t>
            </a:r>
            <a:r>
              <a:rPr lang="zh-TW" altLang="en-US" sz="2000" dirty="0" smtClean="0">
                <a:latin typeface="+mn-ea"/>
              </a:rPr>
              <a:t>      招生名額</a:t>
            </a:r>
            <a:r>
              <a:rPr lang="en-US" altLang="zh-TW" sz="2000" b="1" dirty="0" smtClean="0">
                <a:solidFill>
                  <a:srgbClr val="FF0000"/>
                </a:solidFill>
                <a:latin typeface="+mn-ea"/>
              </a:rPr>
              <a:t>(</a:t>
            </a:r>
            <a:r>
              <a:rPr lang="zh-TW" altLang="en-US" sz="2000" b="1" dirty="0" smtClean="0">
                <a:solidFill>
                  <a:srgbClr val="FF0000"/>
                </a:solidFill>
                <a:latin typeface="+mn-ea"/>
              </a:rPr>
              <a:t>下表的招生名額是</a:t>
            </a:r>
            <a:r>
              <a:rPr lang="en-US" altLang="zh-TW" sz="2000" b="1" dirty="0" smtClean="0">
                <a:solidFill>
                  <a:srgbClr val="FF0000"/>
                </a:solidFill>
                <a:latin typeface="+mn-ea"/>
              </a:rPr>
              <a:t>108</a:t>
            </a:r>
            <a:r>
              <a:rPr lang="zh-TW" altLang="en-US" sz="2000" b="1" dirty="0" smtClean="0">
                <a:solidFill>
                  <a:srgbClr val="FF0000"/>
                </a:solidFill>
                <a:latin typeface="+mn-ea"/>
              </a:rPr>
              <a:t>學年度，供參</a:t>
            </a:r>
            <a:r>
              <a:rPr lang="en-US" altLang="zh-TW" sz="2000" b="1" dirty="0" smtClean="0">
                <a:solidFill>
                  <a:srgbClr val="FF0000"/>
                </a:solidFill>
                <a:latin typeface="+mn-ea"/>
                <a:sym typeface="Wingdings" panose="05000000000000000000" pitchFamily="2" charset="2"/>
              </a:rPr>
              <a:t>)</a:t>
            </a:r>
            <a:endParaRPr lang="en-US" altLang="zh-TW" sz="2000" b="1" dirty="0">
              <a:solidFill>
                <a:srgbClr val="FF0000"/>
              </a:solidFill>
              <a:latin typeface="+mn-ea"/>
            </a:endParaRPr>
          </a:p>
          <a:p>
            <a:pPr>
              <a:spcBef>
                <a:spcPct val="0"/>
              </a:spcBef>
            </a:pPr>
            <a:r>
              <a:rPr lang="en-US" altLang="zh-TW" sz="2000" b="1" dirty="0">
                <a:latin typeface="+mn-ea"/>
              </a:rPr>
              <a:t>   </a:t>
            </a:r>
            <a:r>
              <a:rPr lang="zh-TW" altLang="en-US" sz="2000" b="1" dirty="0" smtClean="0">
                <a:latin typeface="+mn-ea"/>
              </a:rPr>
              <a:t>   </a:t>
            </a:r>
            <a:r>
              <a:rPr lang="en-US" altLang="zh-TW" sz="2000" b="1" dirty="0" smtClean="0">
                <a:latin typeface="+mn-ea"/>
              </a:rPr>
              <a:t> </a:t>
            </a:r>
            <a:r>
              <a:rPr lang="zh-TW" altLang="en-US" sz="2000" b="1" dirty="0" smtClean="0">
                <a:latin typeface="+mn-ea"/>
              </a:rPr>
              <a:t>   </a:t>
            </a:r>
            <a:r>
              <a:rPr lang="en-US" altLang="zh-TW" sz="2000" dirty="0" smtClean="0">
                <a:latin typeface="+mn-ea"/>
              </a:rPr>
              <a:t>(</a:t>
            </a:r>
            <a:r>
              <a:rPr lang="zh-TW" altLang="en-US" sz="2000" dirty="0">
                <a:latin typeface="+mn-ea"/>
              </a:rPr>
              <a:t>一</a:t>
            </a:r>
            <a:r>
              <a:rPr lang="en-US" altLang="zh-TW" sz="2000" dirty="0">
                <a:latin typeface="+mn-ea"/>
              </a:rPr>
              <a:t>)</a:t>
            </a:r>
            <a:r>
              <a:rPr lang="zh-TW" altLang="en-US" sz="2000" dirty="0">
                <a:latin typeface="+mn-ea"/>
              </a:rPr>
              <a:t>雙溪高中</a:t>
            </a:r>
            <a:r>
              <a:rPr lang="en-US" altLang="zh-TW" sz="2000" b="1" dirty="0">
                <a:latin typeface="+mn-ea"/>
              </a:rPr>
              <a:t>114</a:t>
            </a:r>
            <a:r>
              <a:rPr lang="zh-TW" altLang="en-US" sz="2000" dirty="0">
                <a:latin typeface="+mn-ea"/>
              </a:rPr>
              <a:t>名、金山高中</a:t>
            </a:r>
            <a:r>
              <a:rPr lang="en-US" altLang="zh-TW" sz="2000" b="1" dirty="0">
                <a:latin typeface="+mn-ea"/>
              </a:rPr>
              <a:t>152</a:t>
            </a:r>
            <a:r>
              <a:rPr lang="zh-TW" altLang="en-US" sz="2000" dirty="0">
                <a:latin typeface="+mn-ea"/>
              </a:rPr>
              <a:t>名</a:t>
            </a:r>
            <a:endParaRPr lang="en-US" altLang="zh-TW" sz="2000" dirty="0">
              <a:latin typeface="+mn-ea"/>
            </a:endParaRPr>
          </a:p>
          <a:p>
            <a:pPr>
              <a:spcBef>
                <a:spcPct val="0"/>
              </a:spcBef>
            </a:pPr>
            <a:r>
              <a:rPr lang="zh-TW" altLang="en-US" sz="2000" dirty="0">
                <a:latin typeface="+mn-ea"/>
              </a:rPr>
              <a:t>  </a:t>
            </a:r>
            <a:r>
              <a:rPr lang="zh-TW" altLang="en-US" sz="2000" dirty="0" smtClean="0">
                <a:latin typeface="+mn-ea"/>
              </a:rPr>
              <a:t>        </a:t>
            </a:r>
            <a:r>
              <a:rPr lang="en-US" altLang="zh-TW" sz="2000" dirty="0">
                <a:latin typeface="+mn-ea"/>
              </a:rPr>
              <a:t>(</a:t>
            </a:r>
            <a:r>
              <a:rPr lang="zh-TW" altLang="en-US" sz="2000" dirty="0">
                <a:latin typeface="+mn-ea"/>
              </a:rPr>
              <a:t>二</a:t>
            </a:r>
            <a:r>
              <a:rPr lang="en-US" altLang="zh-TW" sz="2000" dirty="0">
                <a:latin typeface="+mn-ea"/>
              </a:rPr>
              <a:t>)</a:t>
            </a:r>
            <a:r>
              <a:rPr lang="zh-TW" altLang="en-US" sz="2000" dirty="0">
                <a:latin typeface="+mn-ea"/>
              </a:rPr>
              <a:t>崇義高中普通科</a:t>
            </a:r>
            <a:r>
              <a:rPr lang="en-US" altLang="zh-TW" sz="2000" b="1" dirty="0">
                <a:latin typeface="+mn-ea"/>
              </a:rPr>
              <a:t>17</a:t>
            </a:r>
            <a:r>
              <a:rPr lang="zh-TW" altLang="en-US" sz="2000" dirty="0">
                <a:latin typeface="+mn-ea"/>
              </a:rPr>
              <a:t>名、資訊科</a:t>
            </a:r>
            <a:r>
              <a:rPr lang="en-US" altLang="zh-TW" sz="2000" b="1" dirty="0">
                <a:latin typeface="+mn-ea"/>
              </a:rPr>
              <a:t>23</a:t>
            </a:r>
            <a:r>
              <a:rPr lang="zh-TW" altLang="en-US" sz="2000" dirty="0">
                <a:latin typeface="+mn-ea"/>
              </a:rPr>
              <a:t>名、</a:t>
            </a:r>
            <a:r>
              <a:rPr lang="zh-TW" altLang="en-US" sz="2000" dirty="0" smtClean="0">
                <a:latin typeface="+mn-ea"/>
              </a:rPr>
              <a:t>觀光事業科</a:t>
            </a:r>
            <a:r>
              <a:rPr lang="en-US" altLang="zh-TW" sz="2000" b="1" dirty="0" smtClean="0">
                <a:latin typeface="+mn-ea"/>
              </a:rPr>
              <a:t>15</a:t>
            </a:r>
            <a:r>
              <a:rPr lang="zh-TW" altLang="en-US" sz="2000" dirty="0">
                <a:latin typeface="+mn-ea"/>
              </a:rPr>
              <a:t>名</a:t>
            </a:r>
            <a:endParaRPr lang="en-US" altLang="zh-TW" sz="2000" dirty="0">
              <a:latin typeface="+mn-ea"/>
            </a:endParaRPr>
          </a:p>
          <a:p>
            <a:pPr>
              <a:spcBef>
                <a:spcPct val="0"/>
              </a:spcBef>
            </a:pPr>
            <a:r>
              <a:rPr lang="zh-TW" altLang="en-US" sz="2000" dirty="0">
                <a:latin typeface="+mn-ea"/>
              </a:rPr>
              <a:t>    </a:t>
            </a:r>
            <a:r>
              <a:rPr lang="zh-TW" altLang="en-US" sz="2000" dirty="0" smtClean="0">
                <a:latin typeface="+mn-ea"/>
              </a:rPr>
              <a:t>      </a:t>
            </a:r>
            <a:r>
              <a:rPr lang="en-US" altLang="zh-TW" sz="2000" dirty="0" smtClean="0">
                <a:latin typeface="+mn-ea"/>
              </a:rPr>
              <a:t>(</a:t>
            </a:r>
            <a:r>
              <a:rPr lang="zh-TW" altLang="en-US" sz="2000" dirty="0">
                <a:latin typeface="+mn-ea"/>
              </a:rPr>
              <a:t>三</a:t>
            </a:r>
            <a:r>
              <a:rPr lang="en-US" altLang="zh-TW" sz="2000" dirty="0">
                <a:latin typeface="+mn-ea"/>
              </a:rPr>
              <a:t>)</a:t>
            </a:r>
            <a:r>
              <a:rPr lang="zh-TW" altLang="en-US" sz="2000" dirty="0">
                <a:latin typeface="+mn-ea"/>
              </a:rPr>
              <a:t>中華商海餐飲管理科</a:t>
            </a:r>
            <a:r>
              <a:rPr lang="en-US" altLang="zh-TW" sz="2000" b="1" dirty="0">
                <a:latin typeface="+mn-ea"/>
              </a:rPr>
              <a:t>15</a:t>
            </a:r>
            <a:r>
              <a:rPr lang="zh-TW" altLang="en-US" sz="2000" dirty="0">
                <a:latin typeface="+mn-ea"/>
              </a:rPr>
              <a:t>名、輪機科</a:t>
            </a:r>
            <a:r>
              <a:rPr lang="en-US" altLang="zh-TW" sz="2400" b="1" dirty="0">
                <a:latin typeface="+mn-ea"/>
              </a:rPr>
              <a:t>30</a:t>
            </a:r>
            <a:r>
              <a:rPr lang="zh-TW" altLang="en-US" sz="2000" dirty="0">
                <a:latin typeface="+mn-ea"/>
              </a:rPr>
              <a:t>名、航海科</a:t>
            </a:r>
            <a:r>
              <a:rPr lang="en-US" altLang="zh-TW" sz="2000" b="1" dirty="0" smtClean="0">
                <a:latin typeface="+mn-ea"/>
              </a:rPr>
              <a:t>3</a:t>
            </a:r>
            <a:r>
              <a:rPr lang="zh-TW" altLang="en-US" sz="2000" dirty="0" smtClean="0">
                <a:latin typeface="+mn-ea"/>
              </a:rPr>
              <a:t>名</a:t>
            </a:r>
            <a:endParaRPr lang="zh-TW" altLang="en-US" sz="2000" dirty="0">
              <a:latin typeface="+mn-ea"/>
            </a:endParaRPr>
          </a:p>
          <a:p>
            <a:pPr>
              <a:spcBef>
                <a:spcPct val="0"/>
              </a:spcBef>
            </a:pPr>
            <a:r>
              <a:rPr lang="zh-TW" altLang="en-US" sz="2000" dirty="0">
                <a:latin typeface="+mn-ea"/>
              </a:rPr>
              <a:t> </a:t>
            </a:r>
            <a:r>
              <a:rPr lang="zh-TW" altLang="en-US" sz="2000" dirty="0" smtClean="0">
                <a:latin typeface="+mn-ea"/>
              </a:rPr>
              <a:t>      學習</a:t>
            </a:r>
            <a:r>
              <a:rPr lang="zh-TW" altLang="en-US" sz="2000" dirty="0">
                <a:latin typeface="+mn-ea"/>
              </a:rPr>
              <a:t>區對應：</a:t>
            </a:r>
            <a:endParaRPr lang="en-US" altLang="zh-TW" sz="2000" dirty="0">
              <a:latin typeface="+mn-ea"/>
            </a:endParaRPr>
          </a:p>
          <a:p>
            <a:pPr>
              <a:spcBef>
                <a:spcPct val="0"/>
              </a:spcBef>
            </a:pPr>
            <a:r>
              <a:rPr lang="zh-TW" altLang="en-US" sz="2000" dirty="0">
                <a:latin typeface="+mn-ea"/>
              </a:rPr>
              <a:t>　</a:t>
            </a:r>
            <a:r>
              <a:rPr lang="zh-TW" altLang="en-US" sz="2000" dirty="0" smtClean="0">
                <a:latin typeface="+mn-ea"/>
              </a:rPr>
              <a:t>   </a:t>
            </a:r>
            <a:r>
              <a:rPr lang="zh-TW" altLang="en-US" sz="2000" dirty="0">
                <a:latin typeface="+mn-ea"/>
              </a:rPr>
              <a:t>　雙溪高中（平溪區、雙溪區、貢竂區、瑞芳</a:t>
            </a:r>
            <a:r>
              <a:rPr lang="zh-TW" altLang="en-US" sz="2000" dirty="0" smtClean="0">
                <a:latin typeface="+mn-ea"/>
              </a:rPr>
              <a:t>區、汐止區內</a:t>
            </a:r>
            <a:r>
              <a:rPr lang="zh-TW" altLang="en-US" sz="2000" dirty="0">
                <a:latin typeface="+mn-ea"/>
              </a:rPr>
              <a:t>國中）</a:t>
            </a:r>
            <a:endParaRPr lang="en-US" altLang="zh-TW" sz="2000" dirty="0">
              <a:latin typeface="+mn-ea"/>
            </a:endParaRPr>
          </a:p>
          <a:p>
            <a:pPr>
              <a:spcBef>
                <a:spcPct val="0"/>
              </a:spcBef>
            </a:pPr>
            <a:r>
              <a:rPr lang="zh-TW" altLang="en-US" sz="2000" dirty="0">
                <a:latin typeface="+mn-ea"/>
              </a:rPr>
              <a:t>　</a:t>
            </a:r>
            <a:r>
              <a:rPr lang="zh-TW" altLang="en-US" sz="2000" dirty="0" smtClean="0">
                <a:latin typeface="+mn-ea"/>
              </a:rPr>
              <a:t>   </a:t>
            </a:r>
            <a:r>
              <a:rPr lang="zh-TW" altLang="en-US" sz="2000" dirty="0">
                <a:latin typeface="+mn-ea"/>
              </a:rPr>
              <a:t>　金山高中（萬里區、金山區、石門區、三芝區內國中）</a:t>
            </a:r>
            <a:endParaRPr lang="en-US" altLang="zh-TW" sz="2000" dirty="0">
              <a:latin typeface="+mn-ea"/>
            </a:endParaRPr>
          </a:p>
          <a:p>
            <a:pPr>
              <a:spcBef>
                <a:spcPct val="0"/>
              </a:spcBef>
            </a:pPr>
            <a:r>
              <a:rPr lang="zh-TW" altLang="en-US" sz="2000" dirty="0">
                <a:latin typeface="+mn-ea"/>
              </a:rPr>
              <a:t>   </a:t>
            </a:r>
            <a:r>
              <a:rPr lang="zh-TW" altLang="en-US" sz="2000" dirty="0" smtClean="0">
                <a:latin typeface="+mn-ea"/>
              </a:rPr>
              <a:t>       崇</a:t>
            </a:r>
            <a:r>
              <a:rPr lang="zh-TW" altLang="en-US" sz="2000" dirty="0">
                <a:latin typeface="+mn-ea"/>
              </a:rPr>
              <a:t>義高中 </a:t>
            </a:r>
            <a:r>
              <a:rPr lang="en-US" altLang="zh-TW" sz="2000" dirty="0">
                <a:latin typeface="+mn-ea"/>
              </a:rPr>
              <a:t>(</a:t>
            </a:r>
            <a:r>
              <a:rPr lang="zh-TW" altLang="en-US" sz="2000" dirty="0">
                <a:latin typeface="+mn-ea"/>
              </a:rPr>
              <a:t>汐止區內國中</a:t>
            </a:r>
            <a:r>
              <a:rPr lang="en-US" altLang="zh-TW" sz="2000" dirty="0">
                <a:latin typeface="+mn-ea"/>
              </a:rPr>
              <a:t>)</a:t>
            </a:r>
          </a:p>
          <a:p>
            <a:pPr>
              <a:spcBef>
                <a:spcPct val="0"/>
              </a:spcBef>
            </a:pPr>
            <a:r>
              <a:rPr lang="zh-TW" altLang="en-US" sz="2000" dirty="0">
                <a:latin typeface="+mn-ea"/>
              </a:rPr>
              <a:t>  </a:t>
            </a:r>
            <a:r>
              <a:rPr lang="zh-TW" altLang="en-US" sz="2000" dirty="0" smtClean="0">
                <a:latin typeface="+mn-ea"/>
              </a:rPr>
              <a:t>        中華</a:t>
            </a:r>
            <a:r>
              <a:rPr lang="zh-TW" altLang="en-US" sz="2000" dirty="0">
                <a:latin typeface="+mn-ea"/>
              </a:rPr>
              <a:t>商海 </a:t>
            </a:r>
            <a:r>
              <a:rPr lang="en-US" altLang="zh-TW" sz="2000" dirty="0">
                <a:latin typeface="+mn-ea"/>
              </a:rPr>
              <a:t>(</a:t>
            </a:r>
            <a:r>
              <a:rPr lang="zh-TW" altLang="en-US" sz="2000" dirty="0">
                <a:latin typeface="+mn-ea"/>
              </a:rPr>
              <a:t>平溪區、雙溪區、貢竂區、瑞芳區內國中</a:t>
            </a:r>
            <a:r>
              <a:rPr lang="en-US" altLang="zh-TW" sz="2000" dirty="0">
                <a:latin typeface="+mn-ea"/>
              </a:rPr>
              <a:t>)</a:t>
            </a:r>
            <a:endParaRPr lang="zh-TW" altLang="en-US" sz="2000" dirty="0">
              <a:latin typeface="+mn-ea"/>
            </a:endParaRPr>
          </a:p>
        </p:txBody>
      </p:sp>
      <p:sp>
        <p:nvSpPr>
          <p:cNvPr id="3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02633" y="1228427"/>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98809" y="1539686"/>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98809" y="1833560"/>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98808" y="2127434"/>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98808" y="2731489"/>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98808" y="3061863"/>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97876" y="3353479"/>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97876" y="3648039"/>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97876" y="4912697"/>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1218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12</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3838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招生資訊</a:t>
            </a:r>
            <a:endParaRPr lang="en-US" sz="4400" b="1" dirty="0">
              <a:solidFill>
                <a:prstClr val="black"/>
              </a:solidFill>
            </a:endParaRPr>
          </a:p>
        </p:txBody>
      </p:sp>
      <p:sp>
        <p:nvSpPr>
          <p:cNvPr id="7" name="矩形 6"/>
          <p:cNvSpPr/>
          <p:nvPr/>
        </p:nvSpPr>
        <p:spPr>
          <a:xfrm>
            <a:off x="2465757" y="1592040"/>
            <a:ext cx="8074371" cy="4493538"/>
          </a:xfrm>
          <a:prstGeom prst="rect">
            <a:avLst/>
          </a:prstGeom>
        </p:spPr>
        <p:txBody>
          <a:bodyPr wrap="square">
            <a:spAutoFit/>
          </a:bodyPr>
          <a:lstStyle/>
          <a:p>
            <a:pPr>
              <a:defRPr/>
            </a:pPr>
            <a:r>
              <a:rPr lang="zh-TW" altLang="en-US" sz="2200" dirty="0" smtClean="0">
                <a:latin typeface="+mn-ea"/>
              </a:rPr>
              <a:t>招生對象</a:t>
            </a:r>
            <a:r>
              <a:rPr lang="zh-TW" altLang="en-US" sz="2200" dirty="0">
                <a:latin typeface="+mn-ea"/>
              </a:rPr>
              <a:t>：新北市國中應屆</a:t>
            </a:r>
            <a:r>
              <a:rPr lang="zh-TW" altLang="en-US" sz="2200" dirty="0" smtClean="0">
                <a:latin typeface="+mn-ea"/>
              </a:rPr>
              <a:t>畢業生</a:t>
            </a:r>
            <a:endParaRPr lang="en-US" altLang="zh-TW" sz="2200" dirty="0">
              <a:latin typeface="+mn-ea"/>
            </a:endParaRPr>
          </a:p>
          <a:p>
            <a:pPr>
              <a:defRPr/>
            </a:pPr>
            <a:r>
              <a:rPr lang="zh-TW" altLang="en-US" sz="2200" dirty="0" smtClean="0">
                <a:latin typeface="+mn-ea"/>
              </a:rPr>
              <a:t>招生</a:t>
            </a:r>
            <a:r>
              <a:rPr lang="zh-TW" altLang="en-US" sz="2200" dirty="0">
                <a:latin typeface="+mn-ea"/>
              </a:rPr>
              <a:t>學校：新北市</a:t>
            </a:r>
            <a:r>
              <a:rPr lang="zh-TW" altLang="en-US" sz="2200" dirty="0">
                <a:solidFill>
                  <a:schemeClr val="accent1"/>
                </a:solidFill>
                <a:latin typeface="+mn-ea"/>
              </a:rPr>
              <a:t>公立</a:t>
            </a:r>
            <a:r>
              <a:rPr lang="zh-TW" altLang="en-US" sz="2200" dirty="0">
                <a:latin typeface="+mn-ea"/>
              </a:rPr>
              <a:t>高級中等</a:t>
            </a:r>
            <a:r>
              <a:rPr lang="zh-TW" altLang="en-US" sz="2200" dirty="0" smtClean="0">
                <a:latin typeface="+mn-ea"/>
              </a:rPr>
              <a:t>學校   </a:t>
            </a:r>
            <a:r>
              <a:rPr lang="en-US" altLang="zh-TW" sz="2200" b="1" dirty="0" smtClean="0">
                <a:solidFill>
                  <a:srgbClr val="FF0000"/>
                </a:solidFill>
                <a:latin typeface="+mn-ea"/>
              </a:rPr>
              <a:t>(</a:t>
            </a:r>
            <a:r>
              <a:rPr lang="zh-TW" altLang="en-US" sz="2200" b="1" dirty="0" smtClean="0">
                <a:solidFill>
                  <a:srgbClr val="FF0000"/>
                </a:solidFill>
                <a:latin typeface="+mn-ea"/>
              </a:rPr>
              <a:t>公立優免</a:t>
            </a:r>
            <a:r>
              <a:rPr lang="en-US" altLang="zh-TW" sz="2200" b="1" dirty="0" smtClean="0">
                <a:solidFill>
                  <a:srgbClr val="FF0000"/>
                </a:solidFill>
                <a:latin typeface="+mn-ea"/>
              </a:rPr>
              <a:t>)</a:t>
            </a:r>
            <a:endParaRPr lang="en-US" altLang="zh-TW" sz="2200" b="1" dirty="0">
              <a:solidFill>
                <a:srgbClr val="FF0000"/>
              </a:solidFill>
              <a:latin typeface="+mn-ea"/>
            </a:endParaRPr>
          </a:p>
          <a:p>
            <a:pPr>
              <a:buFont typeface="Arial" pitchFamily="34" charset="0"/>
              <a:buNone/>
              <a:defRPr/>
            </a:pPr>
            <a:r>
              <a:rPr lang="zh-TW" altLang="en-US" sz="2200" dirty="0" smtClean="0">
                <a:latin typeface="+mn-ea"/>
              </a:rPr>
              <a:t>招生</a:t>
            </a:r>
            <a:r>
              <a:rPr lang="zh-TW" altLang="en-US" sz="2200" dirty="0">
                <a:latin typeface="+mn-ea"/>
              </a:rPr>
              <a:t>名額</a:t>
            </a:r>
            <a:r>
              <a:rPr lang="zh-TW" altLang="en-US" sz="2200" dirty="0" smtClean="0">
                <a:latin typeface="+mn-ea"/>
              </a:rPr>
              <a:t>：</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1.</a:t>
            </a:r>
            <a:r>
              <a:rPr lang="zh-TW" altLang="en-US" sz="2200" dirty="0">
                <a:latin typeface="+mn-ea"/>
              </a:rPr>
              <a:t>公立高級中等學校附設國中部：核定免試入學總</a:t>
            </a:r>
            <a:r>
              <a:rPr lang="zh-TW" altLang="en-US" sz="2200" dirty="0" smtClean="0">
                <a:latin typeface="+mn-ea"/>
              </a:rPr>
              <a:t>名額</a:t>
            </a:r>
            <a:r>
              <a:rPr lang="en-US" altLang="zh-TW" sz="2200" dirty="0" smtClean="0">
                <a:solidFill>
                  <a:schemeClr val="accent1"/>
                </a:solidFill>
                <a:latin typeface="+mn-ea"/>
              </a:rPr>
              <a:t>40%</a:t>
            </a:r>
            <a:endParaRPr lang="zh-TW" altLang="en-US" sz="2200" dirty="0">
              <a:solidFill>
                <a:schemeClr val="accent1"/>
              </a:solidFill>
              <a:latin typeface="+mn-ea"/>
            </a:endParaRPr>
          </a:p>
          <a:p>
            <a:pPr>
              <a:buFont typeface="Arial" pitchFamily="34" charset="0"/>
              <a:buNone/>
              <a:defRPr/>
            </a:pPr>
            <a:r>
              <a:rPr lang="zh-TW" altLang="en-US" sz="2200" dirty="0">
                <a:latin typeface="+mn-ea"/>
              </a:rPr>
              <a:t>    </a:t>
            </a:r>
            <a:r>
              <a:rPr lang="en-US" altLang="zh-TW" sz="2200" dirty="0">
                <a:latin typeface="+mn-ea"/>
              </a:rPr>
              <a:t>2.</a:t>
            </a:r>
            <a:r>
              <a:rPr lang="zh-TW" altLang="en-US" sz="2200" dirty="0">
                <a:latin typeface="+mn-ea"/>
              </a:rPr>
              <a:t>公立高級中等學校未附設國中部：核定免試入學總</a:t>
            </a:r>
            <a:r>
              <a:rPr lang="zh-TW" altLang="en-US" sz="2200" dirty="0" smtClean="0">
                <a:latin typeface="+mn-ea"/>
              </a:rPr>
              <a:t>名額</a:t>
            </a:r>
            <a:r>
              <a:rPr lang="en-US" altLang="zh-TW" sz="2200" dirty="0" smtClean="0">
                <a:solidFill>
                  <a:schemeClr val="accent1"/>
                </a:solidFill>
                <a:latin typeface="+mn-ea"/>
              </a:rPr>
              <a:t>35%</a:t>
            </a:r>
            <a:endParaRPr lang="en-US" altLang="zh-TW" sz="2200" dirty="0">
              <a:latin typeface="+mn-ea"/>
            </a:endParaRPr>
          </a:p>
          <a:p>
            <a:pPr>
              <a:buFont typeface="Arial" pitchFamily="34" charset="0"/>
              <a:buNone/>
              <a:defRPr/>
            </a:pPr>
            <a:r>
              <a:rPr lang="zh-TW" altLang="en-US" sz="2200" dirty="0" smtClean="0">
                <a:latin typeface="+mn-ea"/>
              </a:rPr>
              <a:t>報名</a:t>
            </a:r>
            <a:r>
              <a:rPr lang="zh-TW" altLang="en-US" sz="2200" dirty="0">
                <a:latin typeface="+mn-ea"/>
              </a:rPr>
              <a:t>：</a:t>
            </a:r>
            <a:r>
              <a:rPr lang="en-US" altLang="zh-TW" sz="2200" dirty="0" smtClean="0">
                <a:latin typeface="+mn-ea"/>
              </a:rPr>
              <a:t>109</a:t>
            </a:r>
            <a:r>
              <a:rPr lang="zh-TW" altLang="en-US" sz="2200" dirty="0" smtClean="0">
                <a:latin typeface="+mn-ea"/>
              </a:rPr>
              <a:t>年</a:t>
            </a:r>
            <a:r>
              <a:rPr lang="en-US" altLang="zh-TW" sz="2200" dirty="0">
                <a:latin typeface="+mn-ea"/>
              </a:rPr>
              <a:t>6</a:t>
            </a:r>
            <a:r>
              <a:rPr lang="zh-TW" altLang="en-US" sz="2200" dirty="0" smtClean="0">
                <a:latin typeface="+mn-ea"/>
              </a:rPr>
              <a:t>月</a:t>
            </a:r>
            <a:r>
              <a:rPr lang="en-US" altLang="zh-TW" sz="2200" dirty="0" smtClean="0">
                <a:latin typeface="+mn-ea"/>
              </a:rPr>
              <a:t>3</a:t>
            </a:r>
            <a:r>
              <a:rPr lang="zh-TW" altLang="en-US" sz="2200" dirty="0" smtClean="0">
                <a:latin typeface="+mn-ea"/>
              </a:rPr>
              <a:t>日</a:t>
            </a:r>
            <a:r>
              <a:rPr lang="en-US" altLang="zh-TW" sz="2200" dirty="0">
                <a:latin typeface="+mn-ea"/>
              </a:rPr>
              <a:t>(</a:t>
            </a:r>
            <a:r>
              <a:rPr lang="zh-TW" altLang="en-US" sz="2200" dirty="0">
                <a:latin typeface="+mn-ea"/>
              </a:rPr>
              <a:t>三</a:t>
            </a:r>
            <a:r>
              <a:rPr lang="en-US" altLang="zh-TW" sz="2200" dirty="0">
                <a:latin typeface="+mn-ea"/>
              </a:rPr>
              <a:t>)-</a:t>
            </a:r>
            <a:r>
              <a:rPr lang="en-US" altLang="zh-TW" sz="2200" dirty="0" smtClean="0">
                <a:latin typeface="+mn-ea"/>
              </a:rPr>
              <a:t>109</a:t>
            </a:r>
            <a:r>
              <a:rPr lang="zh-TW" altLang="en-US" sz="2200" dirty="0" smtClean="0">
                <a:latin typeface="+mn-ea"/>
              </a:rPr>
              <a:t>年</a:t>
            </a:r>
            <a:r>
              <a:rPr lang="en-US" altLang="zh-TW" sz="2200" dirty="0">
                <a:latin typeface="+mn-ea"/>
              </a:rPr>
              <a:t>6</a:t>
            </a:r>
            <a:r>
              <a:rPr lang="zh-TW" altLang="en-US" sz="2200" dirty="0" smtClean="0">
                <a:latin typeface="+mn-ea"/>
              </a:rPr>
              <a:t>月</a:t>
            </a:r>
            <a:r>
              <a:rPr lang="en-US" altLang="zh-TW" sz="2200" dirty="0" smtClean="0">
                <a:latin typeface="+mn-ea"/>
              </a:rPr>
              <a:t>8</a:t>
            </a:r>
            <a:r>
              <a:rPr lang="zh-TW" altLang="en-US" sz="2200" dirty="0" smtClean="0">
                <a:latin typeface="+mn-ea"/>
              </a:rPr>
              <a:t>日</a:t>
            </a:r>
            <a:r>
              <a:rPr lang="en-US" altLang="zh-TW" sz="2200" dirty="0">
                <a:latin typeface="+mn-ea"/>
              </a:rPr>
              <a:t>(</a:t>
            </a:r>
            <a:r>
              <a:rPr lang="zh-TW" altLang="en-US" sz="2200" dirty="0">
                <a:latin typeface="+mn-ea"/>
              </a:rPr>
              <a:t>一</a:t>
            </a:r>
            <a:r>
              <a:rPr lang="en-US" altLang="zh-TW" sz="2200" dirty="0">
                <a:latin typeface="+mn-ea"/>
              </a:rPr>
              <a:t>)12:00(</a:t>
            </a:r>
            <a:r>
              <a:rPr lang="zh-TW" altLang="en-US" sz="2200" dirty="0">
                <a:latin typeface="+mn-ea"/>
              </a:rPr>
              <a:t>國</a:t>
            </a:r>
            <a:r>
              <a:rPr lang="zh-TW" altLang="en-US" sz="2200" dirty="0" smtClean="0">
                <a:latin typeface="+mn-ea"/>
              </a:rPr>
              <a:t>中校</a:t>
            </a:r>
            <a:r>
              <a:rPr lang="zh-TW" altLang="en-US" sz="2200" dirty="0">
                <a:latin typeface="+mn-ea"/>
              </a:rPr>
              <a:t>內報名</a:t>
            </a:r>
            <a:r>
              <a:rPr lang="en-US" altLang="zh-TW" sz="2200" dirty="0">
                <a:latin typeface="+mn-ea"/>
              </a:rPr>
              <a:t>)</a:t>
            </a:r>
          </a:p>
          <a:p>
            <a:pPr>
              <a:buFont typeface="Arial" pitchFamily="34" charset="0"/>
              <a:buNone/>
              <a:defRPr/>
            </a:pPr>
            <a:r>
              <a:rPr lang="zh-TW" altLang="en-US" sz="2200" dirty="0" smtClean="0">
                <a:latin typeface="+mn-ea"/>
              </a:rPr>
              <a:t>放</a:t>
            </a:r>
            <a:r>
              <a:rPr lang="zh-TW" altLang="en-US" sz="2200" dirty="0">
                <a:latin typeface="+mn-ea"/>
              </a:rPr>
              <a:t>榜：</a:t>
            </a:r>
            <a:r>
              <a:rPr lang="en-US" altLang="zh-TW" sz="2200" dirty="0" smtClean="0">
                <a:latin typeface="+mn-ea"/>
              </a:rPr>
              <a:t>109</a:t>
            </a:r>
            <a:r>
              <a:rPr lang="zh-TW" altLang="en-US" sz="2200" dirty="0" smtClean="0">
                <a:latin typeface="+mn-ea"/>
              </a:rPr>
              <a:t>年</a:t>
            </a:r>
            <a:r>
              <a:rPr lang="en-US" altLang="zh-TW" sz="2200" dirty="0">
                <a:latin typeface="+mn-ea"/>
              </a:rPr>
              <a:t>6</a:t>
            </a:r>
            <a:r>
              <a:rPr lang="zh-TW" altLang="en-US" sz="2200" dirty="0">
                <a:latin typeface="+mn-ea"/>
              </a:rPr>
              <a:t>月</a:t>
            </a:r>
            <a:r>
              <a:rPr lang="en-US" altLang="zh-TW" sz="2200" dirty="0" smtClean="0">
                <a:latin typeface="+mn-ea"/>
              </a:rPr>
              <a:t>10</a:t>
            </a:r>
            <a:r>
              <a:rPr lang="zh-TW" altLang="en-US" sz="2200" dirty="0" smtClean="0">
                <a:latin typeface="+mn-ea"/>
              </a:rPr>
              <a:t>日</a:t>
            </a:r>
            <a:r>
              <a:rPr lang="en-US" altLang="zh-TW" sz="2200" dirty="0" smtClean="0">
                <a:latin typeface="+mn-ea"/>
              </a:rPr>
              <a:t>(</a:t>
            </a:r>
            <a:r>
              <a:rPr lang="zh-TW" altLang="en-US" sz="2200" dirty="0" smtClean="0">
                <a:latin typeface="+mn-ea"/>
              </a:rPr>
              <a:t>三</a:t>
            </a:r>
            <a:r>
              <a:rPr lang="en-US" altLang="zh-TW" sz="2200" dirty="0" smtClean="0">
                <a:latin typeface="+mn-ea"/>
              </a:rPr>
              <a:t>)</a:t>
            </a:r>
            <a:r>
              <a:rPr lang="en-US" altLang="zh-TW" sz="2200" dirty="0">
                <a:latin typeface="+mn-ea"/>
              </a:rPr>
              <a:t>14:00</a:t>
            </a:r>
          </a:p>
          <a:p>
            <a:pPr>
              <a:buFont typeface="Arial" pitchFamily="34" charset="0"/>
              <a:buNone/>
              <a:defRPr/>
            </a:pPr>
            <a:r>
              <a:rPr lang="zh-TW" altLang="en-US" sz="2200" dirty="0" smtClean="0">
                <a:latin typeface="+mn-ea"/>
              </a:rPr>
              <a:t>報到</a:t>
            </a:r>
            <a:r>
              <a:rPr lang="zh-TW" altLang="en-US" sz="2200" dirty="0">
                <a:latin typeface="+mn-ea"/>
              </a:rPr>
              <a:t>：</a:t>
            </a:r>
            <a:r>
              <a:rPr lang="en-US" altLang="zh-TW" sz="2200" dirty="0" smtClean="0">
                <a:latin typeface="+mn-ea"/>
              </a:rPr>
              <a:t>109</a:t>
            </a:r>
            <a:r>
              <a:rPr lang="zh-TW" altLang="en-US" sz="2200" dirty="0" smtClean="0">
                <a:latin typeface="+mn-ea"/>
              </a:rPr>
              <a:t>年</a:t>
            </a:r>
            <a:r>
              <a:rPr lang="en-US" altLang="zh-TW" sz="2200" dirty="0">
                <a:latin typeface="+mn-ea"/>
              </a:rPr>
              <a:t>6</a:t>
            </a:r>
            <a:r>
              <a:rPr lang="zh-TW" altLang="en-US" sz="2200" dirty="0">
                <a:latin typeface="+mn-ea"/>
              </a:rPr>
              <a:t>月</a:t>
            </a:r>
            <a:r>
              <a:rPr lang="en-US" altLang="zh-TW" sz="2200" dirty="0" smtClean="0">
                <a:latin typeface="+mn-ea"/>
              </a:rPr>
              <a:t>11</a:t>
            </a:r>
            <a:r>
              <a:rPr lang="zh-TW" altLang="en-US" sz="2200" dirty="0" smtClean="0">
                <a:latin typeface="+mn-ea"/>
              </a:rPr>
              <a:t>日</a:t>
            </a:r>
            <a:r>
              <a:rPr lang="en-US" altLang="zh-TW" sz="2200" dirty="0" smtClean="0">
                <a:latin typeface="+mn-ea"/>
              </a:rPr>
              <a:t>(</a:t>
            </a:r>
            <a:r>
              <a:rPr lang="zh-TW" altLang="en-US" sz="2200" dirty="0" smtClean="0">
                <a:latin typeface="+mn-ea"/>
              </a:rPr>
              <a:t>四</a:t>
            </a:r>
            <a:r>
              <a:rPr lang="en-US" altLang="zh-TW" sz="2200" dirty="0" smtClean="0">
                <a:latin typeface="+mn-ea"/>
              </a:rPr>
              <a:t>)</a:t>
            </a:r>
            <a:r>
              <a:rPr lang="zh-TW" altLang="en-US" sz="2200" dirty="0" smtClean="0">
                <a:latin typeface="+mn-ea"/>
              </a:rPr>
              <a:t>  </a:t>
            </a:r>
            <a:endParaRPr lang="en-US" altLang="zh-TW" sz="2200" dirty="0">
              <a:latin typeface="+mn-ea"/>
            </a:endParaRPr>
          </a:p>
          <a:p>
            <a:pPr>
              <a:buFont typeface="Arial" pitchFamily="34" charset="0"/>
              <a:buNone/>
              <a:defRPr/>
            </a:pPr>
            <a:r>
              <a:rPr lang="zh-TW" altLang="en-US" sz="2200" dirty="0" smtClean="0">
                <a:latin typeface="+mn-ea"/>
              </a:rPr>
              <a:t>附註</a:t>
            </a:r>
            <a:r>
              <a:rPr lang="zh-TW" altLang="en-US" sz="2200" dirty="0">
                <a:latin typeface="+mn-ea"/>
              </a:rPr>
              <a:t>：</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1.</a:t>
            </a:r>
            <a:r>
              <a:rPr lang="zh-TW" altLang="en-US" sz="2200" dirty="0">
                <a:latin typeface="+mn-ea"/>
              </a:rPr>
              <a:t>各招生學校應提供經濟弱勢學生</a:t>
            </a:r>
            <a:r>
              <a:rPr lang="en-US" altLang="zh-TW" sz="2200" dirty="0">
                <a:latin typeface="+mn-ea"/>
              </a:rPr>
              <a:t>(</a:t>
            </a:r>
            <a:r>
              <a:rPr lang="zh-TW" altLang="en-US" sz="2200" dirty="0">
                <a:latin typeface="+mn-ea"/>
              </a:rPr>
              <a:t>至少</a:t>
            </a:r>
            <a:r>
              <a:rPr lang="en-US" altLang="zh-TW" sz="2200" dirty="0">
                <a:solidFill>
                  <a:schemeClr val="accent1"/>
                </a:solidFill>
                <a:latin typeface="+mn-ea"/>
              </a:rPr>
              <a:t>1</a:t>
            </a:r>
            <a:r>
              <a:rPr lang="en-US" altLang="zh-TW" sz="2200" dirty="0" smtClean="0">
                <a:solidFill>
                  <a:schemeClr val="accent1"/>
                </a:solidFill>
                <a:latin typeface="+mn-ea"/>
              </a:rPr>
              <a:t>%</a:t>
            </a:r>
            <a:r>
              <a:rPr lang="en-US" altLang="zh-TW" sz="2200" dirty="0" smtClean="0">
                <a:latin typeface="+mn-ea"/>
              </a:rPr>
              <a:t>)</a:t>
            </a:r>
            <a:r>
              <a:rPr lang="zh-TW" altLang="en-US" sz="2200" dirty="0" smtClean="0">
                <a:latin typeface="+mn-ea"/>
              </a:rPr>
              <a:t>名額</a:t>
            </a:r>
            <a:endParaRPr lang="zh-TW" altLang="en-US" sz="2200" dirty="0">
              <a:latin typeface="+mn-ea"/>
            </a:endParaRPr>
          </a:p>
          <a:p>
            <a:pPr>
              <a:buFont typeface="Arial" pitchFamily="34" charset="0"/>
              <a:buNone/>
              <a:defRPr/>
            </a:pPr>
            <a:r>
              <a:rPr lang="zh-TW" altLang="en-US" sz="2200" dirty="0">
                <a:latin typeface="+mn-ea"/>
              </a:rPr>
              <a:t>    </a:t>
            </a:r>
            <a:r>
              <a:rPr lang="en-US" altLang="zh-TW" sz="2200" dirty="0">
                <a:latin typeface="+mn-ea"/>
              </a:rPr>
              <a:t>2.</a:t>
            </a:r>
            <a:r>
              <a:rPr lang="zh-TW" altLang="en-US" sz="2200" dirty="0">
                <a:latin typeface="+mn-ea"/>
              </a:rPr>
              <a:t>各公立高級中等學校得列備取</a:t>
            </a:r>
            <a:r>
              <a:rPr lang="zh-TW" altLang="en-US" sz="2200" dirty="0" smtClean="0">
                <a:latin typeface="+mn-ea"/>
              </a:rPr>
              <a:t>名額</a:t>
            </a:r>
            <a:r>
              <a:rPr lang="en-US" altLang="zh-TW" sz="2200" dirty="0" smtClean="0">
                <a:latin typeface="+mn-ea"/>
              </a:rPr>
              <a:t>(</a:t>
            </a:r>
            <a:r>
              <a:rPr lang="zh-TW" altLang="en-US" sz="2200" dirty="0">
                <a:latin typeface="+mn-ea"/>
              </a:rPr>
              <a:t>和招生名額相同</a:t>
            </a:r>
            <a:r>
              <a:rPr lang="en-US" altLang="zh-TW" sz="2200" dirty="0">
                <a:latin typeface="+mn-ea"/>
              </a:rPr>
              <a:t>)</a:t>
            </a:r>
          </a:p>
          <a:p>
            <a:pPr>
              <a:buFont typeface="Arial" pitchFamily="34" charset="0"/>
              <a:buNone/>
              <a:defRPr/>
            </a:pPr>
            <a:r>
              <a:rPr lang="zh-TW" altLang="en-US" sz="2200" dirty="0">
                <a:latin typeface="+mn-ea"/>
              </a:rPr>
              <a:t>    </a:t>
            </a:r>
            <a:r>
              <a:rPr lang="en-US" altLang="zh-TW" sz="2200" dirty="0">
                <a:latin typeface="+mn-ea"/>
              </a:rPr>
              <a:t>3.</a:t>
            </a:r>
            <a:r>
              <a:rPr lang="zh-TW" altLang="en-US" sz="2200" dirty="0">
                <a:latin typeface="+mn-ea"/>
              </a:rPr>
              <a:t>其他外加名額</a:t>
            </a:r>
            <a:r>
              <a:rPr lang="en-US" altLang="zh-TW" sz="2200" dirty="0">
                <a:latin typeface="+mn-ea"/>
              </a:rPr>
              <a:t>(</a:t>
            </a:r>
            <a:r>
              <a:rPr lang="en-US" altLang="zh-TW" sz="2200" dirty="0">
                <a:solidFill>
                  <a:schemeClr val="accent1"/>
                </a:solidFill>
                <a:latin typeface="+mn-ea"/>
              </a:rPr>
              <a:t>2%</a:t>
            </a:r>
            <a:r>
              <a:rPr lang="en-US" altLang="zh-TW" sz="2200" dirty="0">
                <a:latin typeface="+mn-ea"/>
              </a:rPr>
              <a:t>)</a:t>
            </a:r>
            <a:r>
              <a:rPr lang="zh-TW" altLang="en-US" sz="2200" dirty="0">
                <a:latin typeface="+mn-ea"/>
              </a:rPr>
              <a:t>依升學相關優待辦法</a:t>
            </a:r>
            <a:r>
              <a:rPr lang="zh-TW" altLang="en-US" sz="2200" dirty="0" smtClean="0">
                <a:latin typeface="+mn-ea"/>
              </a:rPr>
              <a:t>辦理</a:t>
            </a:r>
            <a:r>
              <a:rPr lang="zh-TW" altLang="en-US" sz="2200" dirty="0">
                <a:latin typeface="+mn-ea"/>
              </a:rPr>
              <a:t> </a:t>
            </a:r>
            <a:endParaRPr lang="en-US" altLang="zh-TW" sz="2200" dirty="0" smtClean="0">
              <a:latin typeface="+mn-ea"/>
            </a:endParaRPr>
          </a:p>
          <a:p>
            <a:pPr>
              <a:buFont typeface="Arial" pitchFamily="34" charset="0"/>
              <a:buNone/>
              <a:defRPr/>
            </a:pPr>
            <a:r>
              <a:rPr lang="zh-TW" altLang="en-US" sz="2200" dirty="0">
                <a:latin typeface="+mn-ea"/>
              </a:rPr>
              <a:t> </a:t>
            </a:r>
            <a:r>
              <a:rPr lang="zh-TW" altLang="en-US" sz="2200" dirty="0" smtClean="0">
                <a:latin typeface="+mn-ea"/>
              </a:rPr>
              <a:t>   </a:t>
            </a:r>
            <a:r>
              <a:rPr lang="en-US" altLang="zh-TW" sz="2200" dirty="0" smtClean="0">
                <a:latin typeface="+mn-ea"/>
              </a:rPr>
              <a:t>4.</a:t>
            </a:r>
            <a:r>
              <a:rPr lang="zh-TW" altLang="en-US" sz="2200" dirty="0" smtClean="0">
                <a:latin typeface="+mn-ea"/>
              </a:rPr>
              <a:t>若超額時，一律採外加名額、增額錄取</a:t>
            </a:r>
            <a:endParaRPr lang="en-US" altLang="zh-TW" sz="2200" dirty="0">
              <a:latin typeface="+mn-ea"/>
            </a:endParaRPr>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7429" y="1664553"/>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2162" y="199007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2162" y="2336849"/>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1601" y="3325914"/>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1601" y="3668463"/>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1601" y="4011012"/>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1601" y="4353708"/>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2603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91913" y="6356348"/>
            <a:ext cx="447674" cy="365125"/>
          </a:xfrm>
        </p:spPr>
        <p:txBody>
          <a:bodyPr/>
          <a:lstStyle/>
          <a:p>
            <a:pPr algn="ctr"/>
            <a:fld id="{1046B996-B622-4B67-A455-51FC79324563}" type="slidenum">
              <a:rPr lang="en-US" sz="1600" smtClean="0">
                <a:solidFill>
                  <a:prstClr val="white"/>
                </a:solidFill>
              </a:rPr>
              <a:pPr algn="ctr"/>
              <a:t>13</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3838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辦理方</a:t>
            </a:r>
            <a:r>
              <a:rPr lang="zh-TW" altLang="en-US" sz="4400" b="1" dirty="0">
                <a:solidFill>
                  <a:prstClr val="black"/>
                </a:solidFill>
              </a:rPr>
              <a:t>式</a:t>
            </a:r>
            <a:endParaRPr lang="en-US" sz="4400" b="1" dirty="0">
              <a:solidFill>
                <a:prstClr val="black"/>
              </a:solidFill>
            </a:endParaRPr>
          </a:p>
        </p:txBody>
      </p:sp>
      <p:sp>
        <p:nvSpPr>
          <p:cNvPr id="7" name="矩形 6"/>
          <p:cNvSpPr/>
          <p:nvPr/>
        </p:nvSpPr>
        <p:spPr>
          <a:xfrm>
            <a:off x="2533001" y="1207319"/>
            <a:ext cx="8074371" cy="5262979"/>
          </a:xfrm>
          <a:prstGeom prst="rect">
            <a:avLst/>
          </a:prstGeom>
        </p:spPr>
        <p:txBody>
          <a:bodyPr wrap="square">
            <a:spAutoFit/>
          </a:bodyPr>
          <a:lstStyle/>
          <a:p>
            <a:pPr>
              <a:buFont typeface="Arial" pitchFamily="34" charset="0"/>
              <a:buNone/>
              <a:defRPr/>
            </a:pPr>
            <a:r>
              <a:rPr lang="zh-TW" altLang="en-US" sz="2800" dirty="0" smtClean="0">
                <a:latin typeface="+mn-ea"/>
              </a:rPr>
              <a:t>報名原則</a:t>
            </a:r>
            <a:r>
              <a:rPr lang="zh-TW" altLang="en-US" sz="2800" dirty="0">
                <a:latin typeface="+mn-ea"/>
              </a:rPr>
              <a:t>：</a:t>
            </a:r>
            <a:r>
              <a:rPr lang="zh-TW" altLang="en-US" sz="2800" dirty="0" smtClean="0">
                <a:latin typeface="+mn-ea"/>
              </a:rPr>
              <a:t>依</a:t>
            </a:r>
            <a:r>
              <a:rPr lang="zh-TW" altLang="en-US" sz="2800" dirty="0">
                <a:latin typeface="+mn-ea"/>
              </a:rPr>
              <a:t>「</a:t>
            </a:r>
            <a:r>
              <a:rPr lang="zh-TW" altLang="en-US" sz="2800" b="1" dirty="0">
                <a:latin typeface="+mn-ea"/>
              </a:rPr>
              <a:t>鄰近國中劃分表</a:t>
            </a:r>
            <a:r>
              <a:rPr lang="zh-TW" altLang="en-US" sz="2800" dirty="0">
                <a:latin typeface="+mn-ea"/>
              </a:rPr>
              <a:t>」擇</a:t>
            </a:r>
            <a:r>
              <a:rPr lang="zh-TW" altLang="en-US" sz="2800" dirty="0">
                <a:solidFill>
                  <a:schemeClr val="accent1"/>
                </a:solidFill>
                <a:latin typeface="+mn-ea"/>
              </a:rPr>
              <a:t>一校一科</a:t>
            </a:r>
            <a:r>
              <a:rPr lang="zh-TW" altLang="en-US" sz="2800" dirty="0" smtClean="0">
                <a:latin typeface="+mn-ea"/>
              </a:rPr>
              <a:t>報名</a:t>
            </a:r>
            <a:endParaRPr lang="en-US" altLang="zh-TW" sz="2800" dirty="0" smtClean="0">
              <a:latin typeface="+mn-ea"/>
            </a:endParaRPr>
          </a:p>
          <a:p>
            <a:pPr>
              <a:buFont typeface="Arial" pitchFamily="34" charset="0"/>
              <a:buNone/>
              <a:defRPr/>
            </a:pPr>
            <a:endParaRPr lang="zh-TW" altLang="en-US" sz="2800" dirty="0">
              <a:latin typeface="+mn-ea"/>
            </a:endParaRPr>
          </a:p>
          <a:p>
            <a:pPr>
              <a:buFont typeface="Arial" pitchFamily="34" charset="0"/>
              <a:buNone/>
              <a:defRPr/>
            </a:pPr>
            <a:r>
              <a:rPr lang="zh-TW" altLang="en-US" sz="2800" dirty="0" smtClean="0">
                <a:latin typeface="+mn-ea"/>
              </a:rPr>
              <a:t>錄取</a:t>
            </a:r>
            <a:r>
              <a:rPr lang="zh-TW" altLang="en-US" sz="2800" dirty="0">
                <a:latin typeface="+mn-ea"/>
              </a:rPr>
              <a:t>規準</a:t>
            </a:r>
            <a:r>
              <a:rPr lang="zh-TW" altLang="en-US" sz="2800" dirty="0" smtClean="0">
                <a:latin typeface="+mn-ea"/>
              </a:rPr>
              <a:t>：</a:t>
            </a:r>
            <a:endParaRPr lang="en-US" altLang="zh-TW" sz="2800" dirty="0" smtClean="0">
              <a:latin typeface="+mn-ea"/>
            </a:endParaRPr>
          </a:p>
          <a:p>
            <a:pPr>
              <a:buFont typeface="Arial" pitchFamily="34" charset="0"/>
              <a:buNone/>
              <a:defRPr/>
            </a:pPr>
            <a:endParaRPr lang="en-US" altLang="zh-TW" sz="2800" dirty="0" smtClean="0">
              <a:latin typeface="+mn-ea"/>
            </a:endParaRPr>
          </a:p>
          <a:p>
            <a:pPr>
              <a:buFont typeface="Arial" pitchFamily="34" charset="0"/>
              <a:buNone/>
              <a:defRPr/>
            </a:pPr>
            <a:r>
              <a:rPr lang="zh-TW" altLang="en-US" sz="2800" dirty="0" smtClean="0">
                <a:latin typeface="+mn-ea"/>
              </a:rPr>
              <a:t>       報名</a:t>
            </a:r>
            <a:r>
              <a:rPr lang="zh-TW" altLang="en-US" sz="2800" dirty="0">
                <a:latin typeface="+mn-ea"/>
              </a:rPr>
              <a:t>未超過招生</a:t>
            </a:r>
            <a:r>
              <a:rPr lang="zh-TW" altLang="en-US" sz="2800" dirty="0" smtClean="0">
                <a:latin typeface="+mn-ea"/>
              </a:rPr>
              <a:t>名額</a:t>
            </a:r>
            <a:endParaRPr lang="en-US" altLang="zh-TW" sz="2800" dirty="0">
              <a:latin typeface="+mn-ea"/>
            </a:endParaRPr>
          </a:p>
          <a:p>
            <a:pPr>
              <a:buFont typeface="Arial" pitchFamily="34" charset="0"/>
              <a:buNone/>
              <a:defRPr/>
            </a:pPr>
            <a:r>
              <a:rPr lang="zh-TW" altLang="en-US" sz="2800" b="1" dirty="0" smtClean="0">
                <a:latin typeface="+mn-ea"/>
              </a:rPr>
              <a:t>       全部錄取</a:t>
            </a:r>
            <a:endParaRPr lang="en-US" altLang="zh-TW" sz="2800" b="1" dirty="0" smtClean="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a:t>
            </a:r>
            <a:r>
              <a:rPr lang="zh-TW" altLang="en-US" sz="2800" dirty="0" smtClean="0">
                <a:latin typeface="+mn-ea"/>
              </a:rPr>
              <a:t>  報名</a:t>
            </a:r>
            <a:r>
              <a:rPr lang="zh-TW" altLang="en-US" sz="2800" dirty="0">
                <a:latin typeface="+mn-ea"/>
              </a:rPr>
              <a:t>超過招生</a:t>
            </a:r>
            <a:r>
              <a:rPr lang="zh-TW" altLang="en-US" sz="2800" dirty="0" smtClean="0">
                <a:latin typeface="+mn-ea"/>
              </a:rPr>
              <a:t>名額</a:t>
            </a:r>
            <a:endParaRPr lang="en-US" altLang="zh-TW" sz="2800" dirty="0" smtClean="0">
              <a:latin typeface="+mn-ea"/>
            </a:endParaRPr>
          </a:p>
          <a:p>
            <a:pPr>
              <a:buFont typeface="Arial" pitchFamily="34" charset="0"/>
              <a:buNone/>
              <a:defRPr/>
            </a:pPr>
            <a:r>
              <a:rPr lang="zh-TW" altLang="en-US" sz="2800" dirty="0">
                <a:latin typeface="+mn-ea"/>
              </a:rPr>
              <a:t> </a:t>
            </a:r>
            <a:r>
              <a:rPr lang="zh-TW" altLang="en-US" sz="2800" dirty="0" smtClean="0">
                <a:latin typeface="+mn-ea"/>
              </a:rPr>
              <a:t>      依</a:t>
            </a:r>
            <a:r>
              <a:rPr lang="zh-TW" altLang="en-US" sz="2800" dirty="0">
                <a:latin typeface="+mn-ea"/>
              </a:rPr>
              <a:t>「</a:t>
            </a:r>
            <a:r>
              <a:rPr lang="en-US" altLang="zh-TW" sz="2800" b="1" dirty="0" smtClean="0">
                <a:latin typeface="+mn-ea"/>
              </a:rPr>
              <a:t>109</a:t>
            </a:r>
            <a:r>
              <a:rPr lang="zh-TW" altLang="en-US" sz="2800" b="1" dirty="0" smtClean="0">
                <a:latin typeface="+mn-ea"/>
              </a:rPr>
              <a:t>學年</a:t>
            </a:r>
            <a:r>
              <a:rPr lang="zh-TW" altLang="en-US" sz="2800" b="1" dirty="0">
                <a:latin typeface="+mn-ea"/>
              </a:rPr>
              <a:t>度新北市高級中等學校</a:t>
            </a:r>
            <a:r>
              <a:rPr lang="zh-TW" altLang="en-US" sz="2800" b="1" dirty="0" smtClean="0">
                <a:latin typeface="+mn-ea"/>
              </a:rPr>
              <a:t>優先免試</a:t>
            </a:r>
            <a:endParaRPr lang="en-US" altLang="zh-TW" sz="2800" b="1" dirty="0" smtClean="0">
              <a:latin typeface="+mn-ea"/>
            </a:endParaRPr>
          </a:p>
          <a:p>
            <a:pPr>
              <a:buFont typeface="Arial" pitchFamily="34" charset="0"/>
              <a:buNone/>
              <a:defRPr/>
            </a:pPr>
            <a:r>
              <a:rPr lang="zh-TW" altLang="en-US" sz="2800" b="1" dirty="0">
                <a:latin typeface="+mn-ea"/>
              </a:rPr>
              <a:t> </a:t>
            </a:r>
            <a:r>
              <a:rPr lang="zh-TW" altLang="en-US" sz="2800" b="1" dirty="0" smtClean="0">
                <a:latin typeface="+mn-ea"/>
              </a:rPr>
              <a:t>      暨直</a:t>
            </a:r>
            <a:r>
              <a:rPr lang="zh-TW" altLang="en-US" sz="2800" b="1" dirty="0">
                <a:latin typeface="+mn-ea"/>
              </a:rPr>
              <a:t>升入學超額比序順序項目及順次表</a:t>
            </a:r>
            <a:r>
              <a:rPr lang="zh-TW" altLang="en-US" sz="2800" dirty="0">
                <a:latin typeface="+mn-ea"/>
              </a:rPr>
              <a:t>」</a:t>
            </a:r>
            <a:r>
              <a:rPr lang="zh-TW" altLang="en-US" sz="2800" dirty="0" smtClean="0">
                <a:latin typeface="+mn-ea"/>
              </a:rPr>
              <a:t>辦理</a:t>
            </a:r>
            <a:endParaRPr lang="en-US" altLang="zh-TW" sz="2800" dirty="0" smtClean="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smtClean="0">
                <a:latin typeface="+mn-ea"/>
              </a:rPr>
              <a:t>唯一志願故超額比序不採計志願序</a:t>
            </a:r>
            <a:endParaRPr lang="en-US" altLang="zh-TW" sz="2800" dirty="0">
              <a:latin typeface="+mn-ea"/>
            </a:endParaRPr>
          </a:p>
        </p:txBody>
      </p:sp>
      <p:sp>
        <p:nvSpPr>
          <p:cNvPr id="2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80066" y="1272539"/>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3" name="Group 181">
            <a:extLst>
              <a:ext uri="{FF2B5EF4-FFF2-40B4-BE49-F238E27FC236}">
                <a16:creationId xmlns="" xmlns:a16="http://schemas.microsoft.com/office/drawing/2014/main" id="{E52DCB02-263C-4353-B7EF-CF671ECEBF08}"/>
              </a:ext>
            </a:extLst>
          </p:cNvPr>
          <p:cNvGrpSpPr/>
          <p:nvPr/>
        </p:nvGrpSpPr>
        <p:grpSpPr>
          <a:xfrm>
            <a:off x="6808630" y="3034174"/>
            <a:ext cx="142875" cy="285750"/>
            <a:chOff x="7085013" y="5922963"/>
            <a:chExt cx="142875" cy="285750"/>
          </a:xfrm>
          <a:solidFill>
            <a:schemeClr val="accent5">
              <a:lumMod val="75000"/>
            </a:schemeClr>
          </a:solidFill>
        </p:grpSpPr>
        <p:sp>
          <p:nvSpPr>
            <p:cNvPr id="26"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196">
            <a:extLst>
              <a:ext uri="{FF2B5EF4-FFF2-40B4-BE49-F238E27FC236}">
                <a16:creationId xmlns="" xmlns:a16="http://schemas.microsoft.com/office/drawing/2014/main" id="{262B0F37-8AFA-4FDC-83E0-59701E2712A4}"/>
              </a:ext>
            </a:extLst>
          </p:cNvPr>
          <p:cNvGrpSpPr/>
          <p:nvPr/>
        </p:nvGrpSpPr>
        <p:grpSpPr>
          <a:xfrm>
            <a:off x="7062017" y="3034174"/>
            <a:ext cx="142875" cy="285750"/>
            <a:chOff x="7085013" y="5922963"/>
            <a:chExt cx="142875" cy="285750"/>
          </a:xfrm>
          <a:solidFill>
            <a:schemeClr val="accent5">
              <a:lumMod val="75000"/>
            </a:schemeClr>
          </a:solidFill>
        </p:grpSpPr>
        <p:sp>
          <p:nvSpPr>
            <p:cNvPr id="35"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1">
            <a:extLst>
              <a:ext uri="{FF2B5EF4-FFF2-40B4-BE49-F238E27FC236}">
                <a16:creationId xmlns="" xmlns:a16="http://schemas.microsoft.com/office/drawing/2014/main" id="{2180B60E-86B1-4CE7-8BED-1CAE6E8C72A7}"/>
              </a:ext>
            </a:extLst>
          </p:cNvPr>
          <p:cNvGrpSpPr/>
          <p:nvPr/>
        </p:nvGrpSpPr>
        <p:grpSpPr>
          <a:xfrm>
            <a:off x="7315404" y="3034174"/>
            <a:ext cx="142875" cy="285750"/>
            <a:chOff x="7085013" y="5922963"/>
            <a:chExt cx="142875" cy="285750"/>
          </a:xfrm>
          <a:solidFill>
            <a:schemeClr val="accent5">
              <a:lumMod val="75000"/>
            </a:schemeClr>
          </a:solidFill>
        </p:grpSpPr>
        <p:sp>
          <p:nvSpPr>
            <p:cNvPr id="39"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58">
            <a:extLst>
              <a:ext uri="{FF2B5EF4-FFF2-40B4-BE49-F238E27FC236}">
                <a16:creationId xmlns="" xmlns:a16="http://schemas.microsoft.com/office/drawing/2014/main" id="{6D8EDC4B-A996-470E-A468-C062E47C902D}"/>
              </a:ext>
            </a:extLst>
          </p:cNvPr>
          <p:cNvGrpSpPr/>
          <p:nvPr/>
        </p:nvGrpSpPr>
        <p:grpSpPr>
          <a:xfrm>
            <a:off x="7568791" y="3034174"/>
            <a:ext cx="142875" cy="285750"/>
            <a:chOff x="7085013" y="5922963"/>
            <a:chExt cx="142875" cy="285750"/>
          </a:xfrm>
          <a:solidFill>
            <a:schemeClr val="accent5">
              <a:lumMod val="75000"/>
            </a:schemeClr>
          </a:solidFill>
        </p:grpSpPr>
        <p:sp>
          <p:nvSpPr>
            <p:cNvPr id="42"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73">
            <a:extLst>
              <a:ext uri="{FF2B5EF4-FFF2-40B4-BE49-F238E27FC236}">
                <a16:creationId xmlns="" xmlns:a16="http://schemas.microsoft.com/office/drawing/2014/main" id="{5C9A133C-3454-4245-8BAF-1CE56C23BCC7}"/>
              </a:ext>
            </a:extLst>
          </p:cNvPr>
          <p:cNvGrpSpPr/>
          <p:nvPr/>
        </p:nvGrpSpPr>
        <p:grpSpPr>
          <a:xfrm>
            <a:off x="7822178" y="3034174"/>
            <a:ext cx="142875" cy="285750"/>
            <a:chOff x="7085013" y="5922963"/>
            <a:chExt cx="142875" cy="285750"/>
          </a:xfrm>
          <a:solidFill>
            <a:schemeClr val="accent5">
              <a:lumMod val="75000"/>
            </a:schemeClr>
          </a:solidFill>
        </p:grpSpPr>
        <p:sp>
          <p:nvSpPr>
            <p:cNvPr id="45"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6">
            <a:extLst>
              <a:ext uri="{FF2B5EF4-FFF2-40B4-BE49-F238E27FC236}">
                <a16:creationId xmlns="" xmlns:a16="http://schemas.microsoft.com/office/drawing/2014/main" id="{721BA385-E492-469A-A72F-9F9E0F2FBC19}"/>
              </a:ext>
            </a:extLst>
          </p:cNvPr>
          <p:cNvGrpSpPr/>
          <p:nvPr/>
        </p:nvGrpSpPr>
        <p:grpSpPr>
          <a:xfrm>
            <a:off x="8075565" y="3034174"/>
            <a:ext cx="142875" cy="285750"/>
            <a:chOff x="7085013" y="5922963"/>
            <a:chExt cx="142875" cy="285750"/>
          </a:xfrm>
          <a:solidFill>
            <a:schemeClr val="accent5">
              <a:lumMod val="75000"/>
            </a:schemeClr>
          </a:solidFill>
        </p:grpSpPr>
        <p:sp>
          <p:nvSpPr>
            <p:cNvPr id="48"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9">
            <a:extLst>
              <a:ext uri="{FF2B5EF4-FFF2-40B4-BE49-F238E27FC236}">
                <a16:creationId xmlns="" xmlns:a16="http://schemas.microsoft.com/office/drawing/2014/main" id="{F5B526D7-4A56-4ACB-A92C-8C5513AA293B}"/>
              </a:ext>
            </a:extLst>
          </p:cNvPr>
          <p:cNvGrpSpPr/>
          <p:nvPr/>
        </p:nvGrpSpPr>
        <p:grpSpPr>
          <a:xfrm>
            <a:off x="8328952" y="3034174"/>
            <a:ext cx="142875" cy="285750"/>
            <a:chOff x="7085013" y="5922963"/>
            <a:chExt cx="142875" cy="285750"/>
          </a:xfrm>
          <a:solidFill>
            <a:schemeClr val="accent5">
              <a:lumMod val="75000"/>
            </a:schemeClr>
          </a:solidFill>
        </p:grpSpPr>
        <p:sp>
          <p:nvSpPr>
            <p:cNvPr id="51"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82">
            <a:extLst>
              <a:ext uri="{FF2B5EF4-FFF2-40B4-BE49-F238E27FC236}">
                <a16:creationId xmlns="" xmlns:a16="http://schemas.microsoft.com/office/drawing/2014/main" id="{71A2B207-9A89-4AE6-8259-E9E04D204159}"/>
              </a:ext>
            </a:extLst>
          </p:cNvPr>
          <p:cNvGrpSpPr/>
          <p:nvPr/>
        </p:nvGrpSpPr>
        <p:grpSpPr>
          <a:xfrm>
            <a:off x="8582339" y="3034174"/>
            <a:ext cx="142875" cy="285750"/>
            <a:chOff x="7085013" y="5922963"/>
            <a:chExt cx="142875" cy="285750"/>
          </a:xfrm>
          <a:solidFill>
            <a:schemeClr val="accent5">
              <a:lumMod val="75000"/>
            </a:schemeClr>
          </a:solidFill>
        </p:grpSpPr>
        <p:sp>
          <p:nvSpPr>
            <p:cNvPr id="54"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5">
            <a:extLst>
              <a:ext uri="{FF2B5EF4-FFF2-40B4-BE49-F238E27FC236}">
                <a16:creationId xmlns="" xmlns:a16="http://schemas.microsoft.com/office/drawing/2014/main" id="{311CD589-2756-4F31-9492-AE19A73F00E6}"/>
              </a:ext>
            </a:extLst>
          </p:cNvPr>
          <p:cNvGrpSpPr/>
          <p:nvPr/>
        </p:nvGrpSpPr>
        <p:grpSpPr>
          <a:xfrm>
            <a:off x="8835726" y="3034174"/>
            <a:ext cx="142875" cy="285750"/>
            <a:chOff x="7085013" y="5922963"/>
            <a:chExt cx="142875" cy="285750"/>
          </a:xfrm>
          <a:solidFill>
            <a:schemeClr val="accent5">
              <a:lumMod val="75000"/>
            </a:schemeClr>
          </a:solidFill>
        </p:grpSpPr>
        <p:sp>
          <p:nvSpPr>
            <p:cNvPr id="57"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8">
            <a:extLst>
              <a:ext uri="{FF2B5EF4-FFF2-40B4-BE49-F238E27FC236}">
                <a16:creationId xmlns="" xmlns:a16="http://schemas.microsoft.com/office/drawing/2014/main" id="{B23D31AF-959B-4B6F-A9AC-47C7509BBF93}"/>
              </a:ext>
            </a:extLst>
          </p:cNvPr>
          <p:cNvGrpSpPr/>
          <p:nvPr/>
        </p:nvGrpSpPr>
        <p:grpSpPr>
          <a:xfrm>
            <a:off x="9089113" y="3034174"/>
            <a:ext cx="142875" cy="285750"/>
            <a:chOff x="7085013" y="5922963"/>
            <a:chExt cx="142875" cy="285750"/>
          </a:xfrm>
          <a:solidFill>
            <a:schemeClr val="accent5">
              <a:lumMod val="75000"/>
            </a:schemeClr>
          </a:solidFill>
        </p:grpSpPr>
        <p:sp>
          <p:nvSpPr>
            <p:cNvPr id="60"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 name="直線單箭頭接點 61"/>
          <p:cNvCxnSpPr/>
          <p:nvPr/>
        </p:nvCxnSpPr>
        <p:spPr>
          <a:xfrm>
            <a:off x="2866525" y="3594872"/>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2866525" y="4875855"/>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181">
            <a:extLst>
              <a:ext uri="{FF2B5EF4-FFF2-40B4-BE49-F238E27FC236}">
                <a16:creationId xmlns="" xmlns:a16="http://schemas.microsoft.com/office/drawing/2014/main" id="{E52DCB02-263C-4353-B7EF-CF671ECEBF08}"/>
              </a:ext>
            </a:extLst>
          </p:cNvPr>
          <p:cNvGrpSpPr/>
          <p:nvPr/>
        </p:nvGrpSpPr>
        <p:grpSpPr>
          <a:xfrm>
            <a:off x="6808630" y="4310160"/>
            <a:ext cx="142875" cy="285750"/>
            <a:chOff x="7085013" y="5922963"/>
            <a:chExt cx="142875" cy="285750"/>
          </a:xfrm>
          <a:solidFill>
            <a:schemeClr val="accent5">
              <a:lumMod val="75000"/>
            </a:schemeClr>
          </a:solidFill>
        </p:grpSpPr>
        <p:sp>
          <p:nvSpPr>
            <p:cNvPr id="65"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196">
            <a:extLst>
              <a:ext uri="{FF2B5EF4-FFF2-40B4-BE49-F238E27FC236}">
                <a16:creationId xmlns="" xmlns:a16="http://schemas.microsoft.com/office/drawing/2014/main" id="{262B0F37-8AFA-4FDC-83E0-59701E2712A4}"/>
              </a:ext>
            </a:extLst>
          </p:cNvPr>
          <p:cNvGrpSpPr/>
          <p:nvPr/>
        </p:nvGrpSpPr>
        <p:grpSpPr>
          <a:xfrm>
            <a:off x="7062017" y="4310160"/>
            <a:ext cx="142875" cy="285750"/>
            <a:chOff x="7085013" y="5922963"/>
            <a:chExt cx="142875" cy="285750"/>
          </a:xfrm>
          <a:solidFill>
            <a:schemeClr val="accent5">
              <a:lumMod val="75000"/>
            </a:schemeClr>
          </a:solidFill>
        </p:grpSpPr>
        <p:sp>
          <p:nvSpPr>
            <p:cNvPr id="68"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211">
            <a:extLst>
              <a:ext uri="{FF2B5EF4-FFF2-40B4-BE49-F238E27FC236}">
                <a16:creationId xmlns="" xmlns:a16="http://schemas.microsoft.com/office/drawing/2014/main" id="{2180B60E-86B1-4CE7-8BED-1CAE6E8C72A7}"/>
              </a:ext>
            </a:extLst>
          </p:cNvPr>
          <p:cNvGrpSpPr/>
          <p:nvPr/>
        </p:nvGrpSpPr>
        <p:grpSpPr>
          <a:xfrm>
            <a:off x="7315404" y="4310160"/>
            <a:ext cx="142875" cy="285750"/>
            <a:chOff x="7085013" y="5922963"/>
            <a:chExt cx="142875" cy="285750"/>
          </a:xfrm>
          <a:solidFill>
            <a:schemeClr val="accent5">
              <a:lumMod val="75000"/>
            </a:schemeClr>
          </a:solidFill>
        </p:grpSpPr>
        <p:sp>
          <p:nvSpPr>
            <p:cNvPr id="71"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258">
            <a:extLst>
              <a:ext uri="{FF2B5EF4-FFF2-40B4-BE49-F238E27FC236}">
                <a16:creationId xmlns="" xmlns:a16="http://schemas.microsoft.com/office/drawing/2014/main" id="{6D8EDC4B-A996-470E-A468-C062E47C902D}"/>
              </a:ext>
            </a:extLst>
          </p:cNvPr>
          <p:cNvGrpSpPr/>
          <p:nvPr/>
        </p:nvGrpSpPr>
        <p:grpSpPr>
          <a:xfrm>
            <a:off x="7568791" y="4310160"/>
            <a:ext cx="142875" cy="285750"/>
            <a:chOff x="7085013" y="5922963"/>
            <a:chExt cx="142875" cy="285750"/>
          </a:xfrm>
          <a:solidFill>
            <a:schemeClr val="accent5">
              <a:lumMod val="75000"/>
            </a:schemeClr>
          </a:solidFill>
        </p:grpSpPr>
        <p:sp>
          <p:nvSpPr>
            <p:cNvPr id="74"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273">
            <a:extLst>
              <a:ext uri="{FF2B5EF4-FFF2-40B4-BE49-F238E27FC236}">
                <a16:creationId xmlns="" xmlns:a16="http://schemas.microsoft.com/office/drawing/2014/main" id="{5C9A133C-3454-4245-8BAF-1CE56C23BCC7}"/>
              </a:ext>
            </a:extLst>
          </p:cNvPr>
          <p:cNvGrpSpPr/>
          <p:nvPr/>
        </p:nvGrpSpPr>
        <p:grpSpPr>
          <a:xfrm>
            <a:off x="7822178" y="4310160"/>
            <a:ext cx="142875" cy="285750"/>
            <a:chOff x="7085013" y="5922963"/>
            <a:chExt cx="142875" cy="285750"/>
          </a:xfrm>
          <a:solidFill>
            <a:schemeClr val="accent5">
              <a:lumMod val="75000"/>
            </a:schemeClr>
          </a:solidFill>
        </p:grpSpPr>
        <p:sp>
          <p:nvSpPr>
            <p:cNvPr id="77"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276">
            <a:extLst>
              <a:ext uri="{FF2B5EF4-FFF2-40B4-BE49-F238E27FC236}">
                <a16:creationId xmlns="" xmlns:a16="http://schemas.microsoft.com/office/drawing/2014/main" id="{721BA385-E492-469A-A72F-9F9E0F2FBC19}"/>
              </a:ext>
            </a:extLst>
          </p:cNvPr>
          <p:cNvGrpSpPr/>
          <p:nvPr/>
        </p:nvGrpSpPr>
        <p:grpSpPr>
          <a:xfrm>
            <a:off x="8075565" y="4310160"/>
            <a:ext cx="142875" cy="285750"/>
            <a:chOff x="7085013" y="5922963"/>
            <a:chExt cx="142875" cy="285750"/>
          </a:xfrm>
          <a:solidFill>
            <a:schemeClr val="accent5">
              <a:lumMod val="75000"/>
            </a:schemeClr>
          </a:solidFill>
        </p:grpSpPr>
        <p:sp>
          <p:nvSpPr>
            <p:cNvPr id="80"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279">
            <a:extLst>
              <a:ext uri="{FF2B5EF4-FFF2-40B4-BE49-F238E27FC236}">
                <a16:creationId xmlns="" xmlns:a16="http://schemas.microsoft.com/office/drawing/2014/main" id="{F5B526D7-4A56-4ACB-A92C-8C5513AA293B}"/>
              </a:ext>
            </a:extLst>
          </p:cNvPr>
          <p:cNvGrpSpPr/>
          <p:nvPr/>
        </p:nvGrpSpPr>
        <p:grpSpPr>
          <a:xfrm>
            <a:off x="8328952" y="4310160"/>
            <a:ext cx="142875" cy="285750"/>
            <a:chOff x="7085013" y="5922963"/>
            <a:chExt cx="142875" cy="285750"/>
          </a:xfrm>
          <a:solidFill>
            <a:schemeClr val="accent5">
              <a:lumMod val="75000"/>
            </a:schemeClr>
          </a:solidFill>
        </p:grpSpPr>
        <p:sp>
          <p:nvSpPr>
            <p:cNvPr id="83"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282">
            <a:extLst>
              <a:ext uri="{FF2B5EF4-FFF2-40B4-BE49-F238E27FC236}">
                <a16:creationId xmlns="" xmlns:a16="http://schemas.microsoft.com/office/drawing/2014/main" id="{71A2B207-9A89-4AE6-8259-E9E04D204159}"/>
              </a:ext>
            </a:extLst>
          </p:cNvPr>
          <p:cNvGrpSpPr/>
          <p:nvPr/>
        </p:nvGrpSpPr>
        <p:grpSpPr>
          <a:xfrm>
            <a:off x="8582339" y="4310160"/>
            <a:ext cx="142875" cy="285750"/>
            <a:chOff x="7085013" y="5922963"/>
            <a:chExt cx="142875" cy="285750"/>
          </a:xfrm>
          <a:solidFill>
            <a:schemeClr val="accent5">
              <a:lumMod val="75000"/>
            </a:schemeClr>
          </a:solidFill>
        </p:grpSpPr>
        <p:sp>
          <p:nvSpPr>
            <p:cNvPr id="86"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285">
            <a:extLst>
              <a:ext uri="{FF2B5EF4-FFF2-40B4-BE49-F238E27FC236}">
                <a16:creationId xmlns="" xmlns:a16="http://schemas.microsoft.com/office/drawing/2014/main" id="{311CD589-2756-4F31-9492-AE19A73F00E6}"/>
              </a:ext>
            </a:extLst>
          </p:cNvPr>
          <p:cNvGrpSpPr/>
          <p:nvPr/>
        </p:nvGrpSpPr>
        <p:grpSpPr>
          <a:xfrm>
            <a:off x="8835726" y="4310160"/>
            <a:ext cx="142875" cy="285750"/>
            <a:chOff x="7085013" y="5922963"/>
            <a:chExt cx="142875" cy="285750"/>
          </a:xfrm>
          <a:solidFill>
            <a:schemeClr val="accent5">
              <a:lumMod val="75000"/>
            </a:schemeClr>
          </a:solidFill>
        </p:grpSpPr>
        <p:sp>
          <p:nvSpPr>
            <p:cNvPr id="89"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288">
            <a:extLst>
              <a:ext uri="{FF2B5EF4-FFF2-40B4-BE49-F238E27FC236}">
                <a16:creationId xmlns="" xmlns:a16="http://schemas.microsoft.com/office/drawing/2014/main" id="{B23D31AF-959B-4B6F-A9AC-47C7509BBF93}"/>
              </a:ext>
            </a:extLst>
          </p:cNvPr>
          <p:cNvGrpSpPr/>
          <p:nvPr/>
        </p:nvGrpSpPr>
        <p:grpSpPr>
          <a:xfrm>
            <a:off x="9089113" y="4310160"/>
            <a:ext cx="142875" cy="285750"/>
            <a:chOff x="7085013" y="5922963"/>
            <a:chExt cx="142875" cy="285750"/>
          </a:xfrm>
          <a:solidFill>
            <a:schemeClr val="accent5">
              <a:lumMod val="75000"/>
            </a:schemeClr>
          </a:solidFill>
        </p:grpSpPr>
        <p:sp>
          <p:nvSpPr>
            <p:cNvPr id="92"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279">
            <a:extLst>
              <a:ext uri="{FF2B5EF4-FFF2-40B4-BE49-F238E27FC236}">
                <a16:creationId xmlns="" xmlns:a16="http://schemas.microsoft.com/office/drawing/2014/main" id="{F5B526D7-4A56-4ACB-A92C-8C5513AA293B}"/>
              </a:ext>
            </a:extLst>
          </p:cNvPr>
          <p:cNvGrpSpPr/>
          <p:nvPr/>
        </p:nvGrpSpPr>
        <p:grpSpPr>
          <a:xfrm>
            <a:off x="9089113" y="4305604"/>
            <a:ext cx="142875" cy="285750"/>
            <a:chOff x="7085013" y="5922963"/>
            <a:chExt cx="142875" cy="285750"/>
          </a:xfrm>
          <a:solidFill>
            <a:schemeClr val="accent1"/>
          </a:solidFill>
        </p:grpSpPr>
        <p:sp>
          <p:nvSpPr>
            <p:cNvPr id="95"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282">
            <a:extLst>
              <a:ext uri="{FF2B5EF4-FFF2-40B4-BE49-F238E27FC236}">
                <a16:creationId xmlns="" xmlns:a16="http://schemas.microsoft.com/office/drawing/2014/main" id="{71A2B207-9A89-4AE6-8259-E9E04D204159}"/>
              </a:ext>
            </a:extLst>
          </p:cNvPr>
          <p:cNvGrpSpPr/>
          <p:nvPr/>
        </p:nvGrpSpPr>
        <p:grpSpPr>
          <a:xfrm>
            <a:off x="9342500" y="4305604"/>
            <a:ext cx="142875" cy="285750"/>
            <a:chOff x="7085013" y="5922963"/>
            <a:chExt cx="142875" cy="285750"/>
          </a:xfrm>
          <a:solidFill>
            <a:schemeClr val="accent1"/>
          </a:solidFill>
        </p:grpSpPr>
        <p:sp>
          <p:nvSpPr>
            <p:cNvPr id="98"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85">
            <a:extLst>
              <a:ext uri="{FF2B5EF4-FFF2-40B4-BE49-F238E27FC236}">
                <a16:creationId xmlns="" xmlns:a16="http://schemas.microsoft.com/office/drawing/2014/main" id="{311CD589-2756-4F31-9492-AE19A73F00E6}"/>
              </a:ext>
            </a:extLst>
          </p:cNvPr>
          <p:cNvGrpSpPr/>
          <p:nvPr/>
        </p:nvGrpSpPr>
        <p:grpSpPr>
          <a:xfrm>
            <a:off x="9595887" y="4305604"/>
            <a:ext cx="142875" cy="285750"/>
            <a:chOff x="7085013" y="5922963"/>
            <a:chExt cx="142875" cy="285750"/>
          </a:xfrm>
          <a:solidFill>
            <a:schemeClr val="accent1"/>
          </a:solidFill>
        </p:grpSpPr>
        <p:sp>
          <p:nvSpPr>
            <p:cNvPr id="101"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91774" y="5972434"/>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80066" y="2147393"/>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910990" y="303726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912178" y="4313138"/>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82748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14</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3838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學區對</a:t>
            </a:r>
            <a:r>
              <a:rPr lang="zh-TW" altLang="en-US" sz="4400" b="1" dirty="0">
                <a:solidFill>
                  <a:prstClr val="black"/>
                </a:solidFill>
              </a:rPr>
              <a:t>應</a:t>
            </a:r>
            <a:endParaRPr lang="en-US" sz="4400" b="1" dirty="0">
              <a:solidFill>
                <a:prstClr val="black"/>
              </a:solidFill>
            </a:endParaRPr>
          </a:p>
        </p:txBody>
      </p:sp>
      <p:sp>
        <p:nvSpPr>
          <p:cNvPr id="2" name="矩形 1"/>
          <p:cNvSpPr/>
          <p:nvPr/>
        </p:nvSpPr>
        <p:spPr>
          <a:xfrm>
            <a:off x="2255101" y="1090620"/>
            <a:ext cx="7931486" cy="2923877"/>
          </a:xfrm>
          <a:prstGeom prst="rect">
            <a:avLst/>
          </a:prstGeom>
        </p:spPr>
        <p:txBody>
          <a:bodyPr wrap="square">
            <a:spAutoFit/>
          </a:bodyPr>
          <a:lstStyle/>
          <a:p>
            <a:pPr>
              <a:defRPr/>
            </a:pPr>
            <a:r>
              <a:rPr lang="zh-TW" altLang="en-US" sz="2000" dirty="0">
                <a:latin typeface="+mn-ea"/>
              </a:rPr>
              <a:t>優先免試入學</a:t>
            </a:r>
            <a:r>
              <a:rPr lang="en-US" altLang="zh-TW" sz="2000" dirty="0">
                <a:latin typeface="+mn-ea"/>
              </a:rPr>
              <a:t>(</a:t>
            </a:r>
            <a:r>
              <a:rPr lang="zh-TW" altLang="en-US" sz="2000" dirty="0">
                <a:latin typeface="+mn-ea"/>
              </a:rPr>
              <a:t>高中：小區、高職：大區</a:t>
            </a:r>
            <a:r>
              <a:rPr lang="en-US" altLang="zh-TW" sz="2000" dirty="0">
                <a:latin typeface="+mn-ea"/>
              </a:rPr>
              <a:t>)</a:t>
            </a:r>
            <a:endParaRPr lang="zh-TW" altLang="en-US" sz="2000" dirty="0">
              <a:latin typeface="+mn-ea"/>
            </a:endParaRPr>
          </a:p>
          <a:p>
            <a:pPr>
              <a:defRPr/>
            </a:pPr>
            <a:r>
              <a:rPr lang="zh-TW" altLang="en-US" sz="2000" b="1" dirty="0" smtClean="0">
                <a:latin typeface="+mn-ea"/>
              </a:rPr>
              <a:t>   以</a:t>
            </a:r>
            <a:r>
              <a:rPr lang="zh-TW" altLang="en-US" sz="2000" b="1" dirty="0">
                <a:latin typeface="+mn-ea"/>
              </a:rPr>
              <a:t>泰山高中為</a:t>
            </a:r>
            <a:r>
              <a:rPr lang="zh-TW" altLang="en-US" sz="2000" b="1" dirty="0" smtClean="0">
                <a:latin typeface="+mn-ea"/>
              </a:rPr>
              <a:t>例</a:t>
            </a:r>
            <a:endParaRPr lang="en-US" altLang="zh-TW" sz="2000" b="1" dirty="0" smtClean="0">
              <a:latin typeface="+mn-ea"/>
            </a:endParaRPr>
          </a:p>
          <a:p>
            <a:pPr>
              <a:defRPr/>
            </a:pPr>
            <a:r>
              <a:rPr lang="zh-TW" altLang="en-US" dirty="0" smtClean="0">
                <a:latin typeface="+mn-ea"/>
              </a:rPr>
              <a:t>        ■普通科</a:t>
            </a:r>
            <a:r>
              <a:rPr lang="en-US" altLang="zh-TW" dirty="0" smtClean="0">
                <a:latin typeface="+mn-ea"/>
              </a:rPr>
              <a:t>(</a:t>
            </a:r>
            <a:r>
              <a:rPr lang="zh-TW" altLang="en-US" dirty="0" smtClean="0">
                <a:latin typeface="+mn-ea"/>
              </a:rPr>
              <a:t>小區</a:t>
            </a:r>
            <a:r>
              <a:rPr lang="en-US" altLang="zh-TW" dirty="0" smtClean="0">
                <a:latin typeface="+mn-ea"/>
              </a:rPr>
              <a:t>)</a:t>
            </a:r>
            <a:r>
              <a:rPr lang="zh-TW" altLang="en-US" dirty="0" smtClean="0">
                <a:latin typeface="+mn-ea"/>
              </a:rPr>
              <a:t>：</a:t>
            </a:r>
          </a:p>
          <a:p>
            <a:pPr lvl="1">
              <a:defRPr/>
            </a:pPr>
            <a:endParaRPr lang="zh-TW" altLang="en-US" dirty="0">
              <a:latin typeface="+mn-ea"/>
            </a:endParaRPr>
          </a:p>
          <a:p>
            <a:pPr lvl="1">
              <a:defRPr/>
            </a:pPr>
            <a:endParaRPr lang="en-US" altLang="zh-TW" dirty="0" smtClean="0">
              <a:latin typeface="+mn-ea"/>
            </a:endParaRPr>
          </a:p>
          <a:p>
            <a:pPr lvl="1">
              <a:defRPr/>
            </a:pPr>
            <a:endParaRPr lang="en-US" altLang="zh-TW" dirty="0">
              <a:latin typeface="+mn-ea"/>
            </a:endParaRPr>
          </a:p>
          <a:p>
            <a:pPr lvl="1">
              <a:defRPr/>
            </a:pPr>
            <a:endParaRPr lang="en-US" altLang="zh-TW" dirty="0" smtClean="0">
              <a:latin typeface="+mn-ea"/>
            </a:endParaRPr>
          </a:p>
          <a:p>
            <a:pPr lvl="1">
              <a:defRPr/>
            </a:pPr>
            <a:endParaRPr lang="en-US" altLang="zh-TW" dirty="0">
              <a:latin typeface="+mn-ea"/>
            </a:endParaRPr>
          </a:p>
          <a:p>
            <a:pPr lvl="1">
              <a:defRPr/>
            </a:pPr>
            <a:endParaRPr lang="en-US" altLang="zh-TW" dirty="0" smtClean="0">
              <a:latin typeface="+mn-ea"/>
            </a:endParaRPr>
          </a:p>
          <a:p>
            <a:pPr lvl="1">
              <a:defRPr/>
            </a:pPr>
            <a:r>
              <a:rPr lang="zh-TW" altLang="en-US" dirty="0" smtClean="0">
                <a:latin typeface="+mn-ea"/>
              </a:rPr>
              <a:t> ■職業科</a:t>
            </a:r>
            <a:r>
              <a:rPr lang="en-US" altLang="zh-TW" dirty="0" smtClean="0">
                <a:latin typeface="+mn-ea"/>
              </a:rPr>
              <a:t>(</a:t>
            </a:r>
            <a:r>
              <a:rPr lang="zh-TW" altLang="en-US" dirty="0" smtClean="0">
                <a:latin typeface="+mn-ea"/>
              </a:rPr>
              <a:t>大區</a:t>
            </a:r>
            <a:r>
              <a:rPr lang="en-US" altLang="zh-TW" dirty="0" smtClean="0">
                <a:latin typeface="+mn-ea"/>
              </a:rPr>
              <a:t>)</a:t>
            </a:r>
            <a:r>
              <a:rPr lang="zh-TW" altLang="en-US" dirty="0" smtClean="0">
                <a:latin typeface="+mn-ea"/>
              </a:rPr>
              <a:t>：</a:t>
            </a:r>
            <a:endParaRPr lang="zh-TW" altLang="en-US" dirty="0">
              <a:latin typeface="+mn-ea"/>
            </a:endParaRPr>
          </a:p>
        </p:txBody>
      </p:sp>
      <p:graphicFrame>
        <p:nvGraphicFramePr>
          <p:cNvPr id="103" name="表格 102"/>
          <p:cNvGraphicFramePr>
            <a:graphicFrameLocks noGrp="1"/>
          </p:cNvGraphicFramePr>
          <p:nvPr>
            <p:extLst>
              <p:ext uri="{D42A27DB-BD31-4B8C-83A1-F6EECF244321}">
                <p14:modId xmlns:p14="http://schemas.microsoft.com/office/powerpoint/2010/main" val="48668908"/>
              </p:ext>
            </p:extLst>
          </p:nvPr>
        </p:nvGraphicFramePr>
        <p:xfrm>
          <a:off x="4056007" y="2119797"/>
          <a:ext cx="7200900" cy="1447800"/>
        </p:xfrm>
        <a:graphic>
          <a:graphicData uri="http://schemas.openxmlformats.org/drawingml/2006/table">
            <a:tbl>
              <a:tblPr/>
              <a:tblGrid>
                <a:gridCol w="1303253">
                  <a:extLst>
                    <a:ext uri="{9D8B030D-6E8A-4147-A177-3AD203B41FA5}">
                      <a16:colId xmlns="" xmlns:a16="http://schemas.microsoft.com/office/drawing/2014/main" val="20000"/>
                    </a:ext>
                  </a:extLst>
                </a:gridCol>
                <a:gridCol w="5897647">
                  <a:extLst>
                    <a:ext uri="{9D8B030D-6E8A-4147-A177-3AD203B41FA5}">
                      <a16:colId xmlns="" xmlns:a16="http://schemas.microsoft.com/office/drawing/2014/main" val="20001"/>
                    </a:ext>
                  </a:extLst>
                </a:gridCol>
              </a:tblGrid>
              <a:tr h="0">
                <a:tc>
                  <a:txBody>
                    <a:body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zh-TW"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泰山高中</a:t>
                      </a:r>
                      <a:endParaRPr kumimoji="0" lang="zh-TW" alt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96938" marR="0" lvl="0" indent="-896938"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【新莊區】丹鳳高中</a:t>
                      </a:r>
                      <a:r>
                        <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、福營國中、新莊國中、新泰國中、中平國中、頭前國中、恆毅高中</a:t>
                      </a:r>
                      <a:r>
                        <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【林口區】林口國中、崇林國中、佳林國中</a:t>
                      </a:r>
                      <a:endParaRPr kumimoji="0" lang="zh-TW" alt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【泰山區】義學國中、泰山國中</a:t>
                      </a:r>
                      <a:endParaRPr kumimoji="0" lang="zh-TW" alt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【五股區】五股國中</a:t>
                      </a:r>
                      <a:endParaRPr kumimoji="0" lang="zh-TW" alt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【八里區】聖心女中</a:t>
                      </a:r>
                      <a:r>
                        <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104" name="表格 103"/>
          <p:cNvGraphicFramePr>
            <a:graphicFrameLocks noGrp="1"/>
          </p:cNvGraphicFramePr>
          <p:nvPr>
            <p:extLst>
              <p:ext uri="{D42A27DB-BD31-4B8C-83A1-F6EECF244321}">
                <p14:modId xmlns:p14="http://schemas.microsoft.com/office/powerpoint/2010/main" val="2299567221"/>
              </p:ext>
            </p:extLst>
          </p:nvPr>
        </p:nvGraphicFramePr>
        <p:xfrm>
          <a:off x="4110735" y="4085123"/>
          <a:ext cx="7200900" cy="2087563"/>
        </p:xfrm>
        <a:graphic>
          <a:graphicData uri="http://schemas.openxmlformats.org/drawingml/2006/table">
            <a:tbl>
              <a:tblPr firstRow="1" firstCol="1" bandRow="1"/>
              <a:tblGrid>
                <a:gridCol w="1222057">
                  <a:extLst>
                    <a:ext uri="{9D8B030D-6E8A-4147-A177-3AD203B41FA5}">
                      <a16:colId xmlns="" xmlns:a16="http://schemas.microsoft.com/office/drawing/2014/main" val="20000"/>
                    </a:ext>
                  </a:extLst>
                </a:gridCol>
                <a:gridCol w="5978843">
                  <a:extLst>
                    <a:ext uri="{9D8B030D-6E8A-4147-A177-3AD203B41FA5}">
                      <a16:colId xmlns="" xmlns:a16="http://schemas.microsoft.com/office/drawing/2014/main" val="20001"/>
                    </a:ext>
                  </a:extLst>
                </a:gridCol>
              </a:tblGrid>
              <a:tr h="2087563">
                <a:tc>
                  <a:txBody>
                    <a:bodyPr/>
                    <a:lstStyle/>
                    <a:p>
                      <a:pPr algn="r">
                        <a:lnSpc>
                          <a:spcPts val="1600"/>
                        </a:lnSpc>
                        <a:spcAft>
                          <a:spcPts val="0"/>
                        </a:spcAft>
                      </a:pPr>
                      <a:r>
                        <a:rPr lang="zh-TW" sz="1600" kern="0" dirty="0" smtClean="0">
                          <a:solidFill>
                            <a:srgbClr val="000000"/>
                          </a:solidFill>
                          <a:effectLst/>
                          <a:latin typeface="標楷體" panose="03000509000000000000" pitchFamily="65" charset="-120"/>
                          <a:ea typeface="標楷體" panose="03000509000000000000" pitchFamily="65" charset="-120"/>
                          <a:cs typeface="DFKaiShu-SB-Estd-BF"/>
                        </a:rPr>
                        <a:t>泰山高中</a:t>
                      </a:r>
                      <a:endParaRPr lang="en-US" altLang="zh-TW" sz="1600" kern="0" dirty="0" smtClean="0">
                        <a:solidFill>
                          <a:srgbClr val="000000"/>
                        </a:solidFill>
                        <a:effectLst/>
                        <a:latin typeface="標楷體" panose="03000509000000000000" pitchFamily="65" charset="-120"/>
                        <a:ea typeface="標楷體" panose="03000509000000000000" pitchFamily="65" charset="-120"/>
                        <a:cs typeface="DFKaiShu-SB-Estd-BF"/>
                      </a:endParaRPr>
                    </a:p>
                    <a:p>
                      <a:pPr algn="r">
                        <a:lnSpc>
                          <a:spcPts val="1600"/>
                        </a:lnSpc>
                        <a:spcAft>
                          <a:spcPts val="0"/>
                        </a:spcAft>
                      </a:pPr>
                      <a:r>
                        <a:rPr lang="en-US" sz="1600" b="1" kern="0" dirty="0" smtClean="0">
                          <a:solidFill>
                            <a:srgbClr val="FF0000"/>
                          </a:solidFill>
                          <a:effectLst/>
                          <a:latin typeface="標楷體" panose="03000509000000000000" pitchFamily="65" charset="-120"/>
                          <a:ea typeface="標楷體" panose="03000509000000000000" pitchFamily="65" charset="-120"/>
                          <a:cs typeface="DFKaiShu-SB-Estd-BF"/>
                        </a:rPr>
                        <a:t>(</a:t>
                      </a:r>
                      <a:r>
                        <a:rPr lang="zh-TW" sz="1600" b="1" kern="0" dirty="0" smtClean="0">
                          <a:solidFill>
                            <a:srgbClr val="FF0000"/>
                          </a:solidFill>
                          <a:effectLst/>
                          <a:latin typeface="標楷體" panose="03000509000000000000" pitchFamily="65" charset="-120"/>
                          <a:ea typeface="標楷體" panose="03000509000000000000" pitchFamily="65" charset="-120"/>
                          <a:cs typeface="DFKaiShu-SB-Estd-BF"/>
                        </a:rPr>
                        <a:t>職業類科</a:t>
                      </a:r>
                      <a:r>
                        <a:rPr lang="en-US" sz="1600" b="1" kern="0" dirty="0" smtClean="0">
                          <a:solidFill>
                            <a:srgbClr val="FF0000"/>
                          </a:solidFill>
                          <a:effectLst/>
                          <a:latin typeface="標楷體" panose="03000509000000000000" pitchFamily="65" charset="-120"/>
                          <a:ea typeface="標楷體" panose="03000509000000000000" pitchFamily="65" charset="-120"/>
                          <a:cs typeface="DFKaiShu-SB-Estd-BF"/>
                        </a:rPr>
                        <a:t>)</a:t>
                      </a:r>
                      <a:endParaRPr lang="zh-TW" sz="16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0" indent="-762000" algn="just">
                        <a:lnSpc>
                          <a:spcPts val="1900"/>
                        </a:lnSpc>
                        <a:spcAft>
                          <a:spcPts val="0"/>
                        </a:spcAft>
                      </a:pPr>
                      <a:r>
                        <a:rPr lang="zh-TW" sz="1400" b="1" kern="100" dirty="0">
                          <a:solidFill>
                            <a:srgbClr val="FF0000"/>
                          </a:solidFill>
                          <a:effectLst/>
                          <a:latin typeface="標楷體" panose="03000509000000000000" pitchFamily="65" charset="-120"/>
                          <a:ea typeface="標楷體" panose="03000509000000000000" pitchFamily="65" charset="-120"/>
                          <a:cs typeface="Times New Roman"/>
                        </a:rPr>
                        <a:t>【蘆洲區】</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鷺江國中、蘆洲國中、三民高中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、徐匯中學</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b="1" kern="100" dirty="0">
                        <a:solidFill>
                          <a:srgbClr val="FF0000"/>
                        </a:solidFill>
                        <a:effectLst/>
                        <a:latin typeface="標楷體" panose="03000509000000000000" pitchFamily="65" charset="-120"/>
                        <a:ea typeface="標楷體" panose="03000509000000000000" pitchFamily="65" charset="-120"/>
                        <a:cs typeface="Times New Roman"/>
                      </a:endParaRPr>
                    </a:p>
                    <a:p>
                      <a:pPr marL="896938" indent="-896938" algn="just">
                        <a:lnSpc>
                          <a:spcPts val="1900"/>
                        </a:lnSpc>
                        <a:spcAft>
                          <a:spcPts val="0"/>
                        </a:spcAft>
                      </a:pPr>
                      <a:r>
                        <a:rPr lang="zh-TW" sz="1400" b="1" kern="100" dirty="0">
                          <a:solidFill>
                            <a:srgbClr val="FF0000"/>
                          </a:solidFill>
                          <a:effectLst/>
                          <a:latin typeface="標楷體" panose="03000509000000000000" pitchFamily="65" charset="-120"/>
                          <a:ea typeface="標楷體" panose="03000509000000000000" pitchFamily="65" charset="-120"/>
                          <a:cs typeface="Times New Roman"/>
                        </a:rPr>
                        <a:t>【三重區】</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三重高中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、二重國中、明志國中、光榮國中、碧華國中、三和國中、格致高中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、金陵女中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200" kern="100" dirty="0">
                        <a:solidFill>
                          <a:srgbClr val="000000"/>
                        </a:solidFill>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【泰山區】義學國中、泰山國中</a:t>
                      </a:r>
                      <a:endParaRPr lang="zh-TW" sz="1400" kern="100" dirty="0">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【五股區】五股國中</a:t>
                      </a:r>
                      <a:endParaRPr lang="zh-TW" sz="1400" kern="100" dirty="0">
                        <a:effectLst/>
                        <a:latin typeface="標楷體" panose="03000509000000000000" pitchFamily="65" charset="-120"/>
                        <a:ea typeface="標楷體" panose="03000509000000000000" pitchFamily="65" charset="-120"/>
                        <a:cs typeface="Times New Roman"/>
                      </a:endParaRPr>
                    </a:p>
                    <a:p>
                      <a:pPr marL="896938" indent="-896938"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【新莊區】丹鳳高中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、福營國中、新莊國中、新泰國中、中平國中、頭前國中、恆毅高中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kern="100" dirty="0">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【林口區】林口國中、崇林國中、佳林國中、醒吾高中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smtClean="0">
                          <a:solidFill>
                            <a:srgbClr val="000000"/>
                          </a:solidFill>
                          <a:effectLst/>
                          <a:latin typeface="標楷體" panose="03000509000000000000" pitchFamily="65" charset="-120"/>
                          <a:ea typeface="標楷體" panose="03000509000000000000" pitchFamily="65" charset="-120"/>
                          <a:cs typeface="Times New Roman"/>
                        </a:rPr>
                        <a:t>國中</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458726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15</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3838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招生資訊</a:t>
            </a:r>
            <a:endParaRPr lang="en-US" sz="4400" b="1" dirty="0">
              <a:solidFill>
                <a:prstClr val="black"/>
              </a:solidFill>
            </a:endParaRPr>
          </a:p>
        </p:txBody>
      </p:sp>
      <p:sp>
        <p:nvSpPr>
          <p:cNvPr id="7" name="矩形 6"/>
          <p:cNvSpPr/>
          <p:nvPr/>
        </p:nvSpPr>
        <p:spPr>
          <a:xfrm>
            <a:off x="2499258" y="1482858"/>
            <a:ext cx="8214905" cy="4832092"/>
          </a:xfrm>
          <a:prstGeom prst="rect">
            <a:avLst/>
          </a:prstGeom>
        </p:spPr>
        <p:txBody>
          <a:bodyPr wrap="square">
            <a:spAutoFit/>
          </a:bodyPr>
          <a:lstStyle/>
          <a:p>
            <a:pPr>
              <a:defRPr/>
            </a:pPr>
            <a:r>
              <a:rPr lang="zh-TW" altLang="en-US" sz="2400" dirty="0" smtClean="0">
                <a:latin typeface="+mn-ea"/>
              </a:rPr>
              <a:t>招生對象</a:t>
            </a:r>
            <a:r>
              <a:rPr lang="zh-TW" altLang="en-US" sz="2400" dirty="0">
                <a:latin typeface="+mn-ea"/>
              </a:rPr>
              <a:t>：新北市國中應屆</a:t>
            </a:r>
            <a:r>
              <a:rPr lang="zh-TW" altLang="en-US" sz="2400" dirty="0" smtClean="0">
                <a:latin typeface="+mn-ea"/>
              </a:rPr>
              <a:t>畢業生</a:t>
            </a:r>
            <a:endParaRPr lang="en-US" altLang="zh-TW" sz="2400" dirty="0">
              <a:latin typeface="+mn-ea"/>
            </a:endParaRPr>
          </a:p>
          <a:p>
            <a:pPr>
              <a:defRPr/>
            </a:pPr>
            <a:r>
              <a:rPr lang="zh-TW" altLang="en-US" sz="2400" dirty="0" smtClean="0">
                <a:latin typeface="+mn-ea"/>
              </a:rPr>
              <a:t>招生</a:t>
            </a:r>
            <a:r>
              <a:rPr lang="zh-TW" altLang="en-US" sz="2400" dirty="0">
                <a:latin typeface="+mn-ea"/>
              </a:rPr>
              <a:t>學校：新</a:t>
            </a:r>
            <a:r>
              <a:rPr lang="zh-TW" altLang="en-US" sz="2400" dirty="0" smtClean="0">
                <a:latin typeface="+mn-ea"/>
              </a:rPr>
              <a:t>北市</a:t>
            </a:r>
            <a:r>
              <a:rPr lang="zh-TW" altLang="en-US" sz="2400" dirty="0">
                <a:solidFill>
                  <a:schemeClr val="accent1"/>
                </a:solidFill>
                <a:latin typeface="+mn-ea"/>
              </a:rPr>
              <a:t>私</a:t>
            </a:r>
            <a:r>
              <a:rPr lang="zh-TW" altLang="en-US" sz="2400" dirty="0" smtClean="0">
                <a:solidFill>
                  <a:schemeClr val="accent1"/>
                </a:solidFill>
                <a:latin typeface="+mn-ea"/>
              </a:rPr>
              <a:t>立</a:t>
            </a:r>
            <a:r>
              <a:rPr lang="zh-TW" altLang="en-US" sz="2400" dirty="0">
                <a:latin typeface="+mn-ea"/>
              </a:rPr>
              <a:t>高級中等</a:t>
            </a:r>
            <a:r>
              <a:rPr lang="zh-TW" altLang="en-US" sz="2400" dirty="0" smtClean="0">
                <a:latin typeface="+mn-ea"/>
              </a:rPr>
              <a:t>學校   </a:t>
            </a:r>
            <a:r>
              <a:rPr lang="en-US" altLang="zh-TW" sz="2400" b="1" dirty="0" smtClean="0">
                <a:solidFill>
                  <a:srgbClr val="FF0000"/>
                </a:solidFill>
                <a:latin typeface="+mn-ea"/>
              </a:rPr>
              <a:t>(</a:t>
            </a:r>
            <a:r>
              <a:rPr lang="zh-TW" altLang="en-US" sz="2400" b="1" dirty="0" smtClean="0">
                <a:solidFill>
                  <a:srgbClr val="FF0000"/>
                </a:solidFill>
                <a:latin typeface="+mn-ea"/>
              </a:rPr>
              <a:t>私立優免</a:t>
            </a:r>
            <a:r>
              <a:rPr lang="en-US" altLang="zh-TW" sz="2400" b="1" dirty="0" smtClean="0">
                <a:solidFill>
                  <a:srgbClr val="FF0000"/>
                </a:solidFill>
                <a:latin typeface="+mn-ea"/>
              </a:rPr>
              <a:t>)</a:t>
            </a:r>
            <a:endParaRPr lang="en-US" altLang="zh-TW" sz="2400" b="1" dirty="0">
              <a:solidFill>
                <a:srgbClr val="FF0000"/>
              </a:solidFill>
              <a:latin typeface="+mn-ea"/>
            </a:endParaRPr>
          </a:p>
          <a:p>
            <a:pPr>
              <a:spcBef>
                <a:spcPct val="0"/>
              </a:spcBef>
              <a:buFont typeface="Arial" panose="020B0604020202020204" pitchFamily="34" charset="0"/>
              <a:buNone/>
            </a:pPr>
            <a:r>
              <a:rPr lang="zh-TW" altLang="en-US" sz="2400" dirty="0" smtClean="0">
                <a:latin typeface="+mn-ea"/>
              </a:rPr>
              <a:t>招生</a:t>
            </a:r>
            <a:r>
              <a:rPr lang="zh-TW" altLang="en-US" sz="2400" dirty="0">
                <a:latin typeface="+mn-ea"/>
              </a:rPr>
              <a:t>名額</a:t>
            </a:r>
            <a:r>
              <a:rPr lang="zh-TW" altLang="en-US" sz="2400" dirty="0" smtClean="0">
                <a:latin typeface="+mn-ea"/>
              </a:rPr>
              <a:t>：</a:t>
            </a:r>
            <a:r>
              <a:rPr lang="zh-TW" altLang="en-US" sz="2400" dirty="0">
                <a:latin typeface="+mn-ea"/>
              </a:rPr>
              <a:t>依各校免試入學核定總</a:t>
            </a:r>
            <a:r>
              <a:rPr lang="zh-TW" altLang="en-US" sz="2400" dirty="0" smtClean="0">
                <a:latin typeface="+mn-ea"/>
              </a:rPr>
              <a:t>名額</a:t>
            </a:r>
            <a:r>
              <a:rPr lang="en-US" altLang="zh-TW" sz="2400" dirty="0" smtClean="0">
                <a:solidFill>
                  <a:schemeClr val="accent1"/>
                </a:solidFill>
                <a:latin typeface="+mn-ea"/>
              </a:rPr>
              <a:t>40%</a:t>
            </a:r>
            <a:r>
              <a:rPr lang="zh-TW" altLang="en-US" sz="2400" dirty="0">
                <a:latin typeface="+mn-ea"/>
              </a:rPr>
              <a:t>提列，總計</a:t>
            </a:r>
            <a:r>
              <a:rPr lang="en-US" altLang="zh-TW" sz="2400" dirty="0">
                <a:solidFill>
                  <a:schemeClr val="accent1"/>
                </a:solidFill>
                <a:latin typeface="+mn-ea"/>
              </a:rPr>
              <a:t>○○</a:t>
            </a:r>
            <a:r>
              <a:rPr lang="zh-TW" altLang="en-US" sz="2400" dirty="0">
                <a:latin typeface="+mn-ea"/>
              </a:rPr>
              <a:t>名</a:t>
            </a:r>
            <a:endParaRPr lang="en-US" altLang="zh-TW" sz="2400" dirty="0">
              <a:latin typeface="+mn-ea"/>
            </a:endParaRPr>
          </a:p>
          <a:p>
            <a:pPr>
              <a:spcBef>
                <a:spcPct val="0"/>
              </a:spcBef>
              <a:buFont typeface="Arial" panose="020B0604020202020204" pitchFamily="34" charset="0"/>
              <a:buNone/>
            </a:pPr>
            <a:r>
              <a:rPr lang="zh-TW" altLang="en-US" sz="2400" dirty="0" smtClean="0">
                <a:latin typeface="+mn-ea"/>
              </a:rPr>
              <a:t>報名</a:t>
            </a:r>
            <a:r>
              <a:rPr lang="zh-TW" altLang="en-US" sz="2400" dirty="0">
                <a:latin typeface="+mn-ea"/>
              </a:rPr>
              <a:t>：</a:t>
            </a:r>
            <a:r>
              <a:rPr lang="en-US" altLang="zh-TW" sz="2400" dirty="0" smtClean="0">
                <a:latin typeface="+mn-ea"/>
              </a:rPr>
              <a:t>109</a:t>
            </a:r>
            <a:r>
              <a:rPr lang="zh-TW" altLang="zh-TW" sz="2400" dirty="0" smtClean="0">
                <a:latin typeface="+mn-ea"/>
              </a:rPr>
              <a:t>年</a:t>
            </a:r>
            <a:r>
              <a:rPr lang="en-US" altLang="zh-TW" sz="2400" dirty="0">
                <a:latin typeface="+mn-ea"/>
              </a:rPr>
              <a:t>5</a:t>
            </a:r>
            <a:r>
              <a:rPr lang="zh-TW" altLang="zh-TW" sz="2400" dirty="0" smtClean="0">
                <a:latin typeface="+mn-ea"/>
              </a:rPr>
              <a:t>月</a:t>
            </a:r>
            <a:r>
              <a:rPr lang="en-US" altLang="zh-TW" sz="2400" dirty="0" smtClean="0">
                <a:latin typeface="+mn-ea"/>
              </a:rPr>
              <a:t>18</a:t>
            </a:r>
            <a:r>
              <a:rPr lang="zh-TW" altLang="zh-TW" sz="2400" dirty="0" smtClean="0">
                <a:latin typeface="+mn-ea"/>
              </a:rPr>
              <a:t>日</a:t>
            </a:r>
            <a:r>
              <a:rPr lang="en-US" altLang="zh-TW" sz="2400" dirty="0">
                <a:latin typeface="+mn-ea"/>
              </a:rPr>
              <a:t>(</a:t>
            </a:r>
            <a:r>
              <a:rPr lang="zh-TW" altLang="en-US" sz="2400" dirty="0">
                <a:latin typeface="+mn-ea"/>
              </a:rPr>
              <a:t>一</a:t>
            </a:r>
            <a:r>
              <a:rPr lang="en-US" altLang="zh-TW" sz="2400" dirty="0">
                <a:latin typeface="+mn-ea"/>
              </a:rPr>
              <a:t>)</a:t>
            </a:r>
            <a:r>
              <a:rPr lang="zh-TW" altLang="en-US" sz="2400" dirty="0">
                <a:latin typeface="+mn-ea"/>
              </a:rPr>
              <a:t>至</a:t>
            </a:r>
            <a:r>
              <a:rPr lang="en-US" altLang="zh-TW" sz="2400" dirty="0">
                <a:latin typeface="+mn-ea"/>
              </a:rPr>
              <a:t>5</a:t>
            </a:r>
            <a:r>
              <a:rPr lang="zh-TW" altLang="en-US" sz="2400" dirty="0" smtClean="0">
                <a:latin typeface="+mn-ea"/>
              </a:rPr>
              <a:t>月</a:t>
            </a:r>
            <a:r>
              <a:rPr lang="en-US" altLang="zh-TW" sz="2400" dirty="0" smtClean="0">
                <a:latin typeface="+mn-ea"/>
              </a:rPr>
              <a:t>20</a:t>
            </a:r>
            <a:r>
              <a:rPr lang="zh-TW" altLang="en-US" sz="2400" dirty="0" smtClean="0">
                <a:latin typeface="+mn-ea"/>
              </a:rPr>
              <a:t>日</a:t>
            </a:r>
            <a:r>
              <a:rPr lang="en-US" altLang="zh-TW" sz="2400" dirty="0">
                <a:latin typeface="+mn-ea"/>
              </a:rPr>
              <a:t>(</a:t>
            </a:r>
            <a:r>
              <a:rPr lang="zh-TW" altLang="en-US" sz="2400" dirty="0">
                <a:latin typeface="+mn-ea"/>
              </a:rPr>
              <a:t>三</a:t>
            </a:r>
            <a:r>
              <a:rPr lang="en-US" altLang="zh-TW" sz="2400" dirty="0">
                <a:latin typeface="+mn-ea"/>
              </a:rPr>
              <a:t>) </a:t>
            </a:r>
          </a:p>
          <a:p>
            <a:pPr>
              <a:spcBef>
                <a:spcPct val="0"/>
              </a:spcBef>
              <a:buFont typeface="Arial" panose="020B0604020202020204" pitchFamily="34" charset="0"/>
              <a:buNone/>
            </a:pPr>
            <a:r>
              <a:rPr lang="zh-TW" altLang="en-US" sz="2400" dirty="0" smtClean="0">
                <a:latin typeface="+mn-ea"/>
              </a:rPr>
              <a:t>放</a:t>
            </a:r>
            <a:r>
              <a:rPr lang="zh-TW" altLang="en-US" sz="2400" dirty="0">
                <a:latin typeface="+mn-ea"/>
              </a:rPr>
              <a:t>榜：</a:t>
            </a:r>
            <a:r>
              <a:rPr lang="en-US" altLang="zh-TW" sz="2400" dirty="0" smtClean="0">
                <a:latin typeface="+mn-ea"/>
              </a:rPr>
              <a:t>109</a:t>
            </a:r>
            <a:r>
              <a:rPr lang="zh-TW" altLang="en-US" sz="2400" dirty="0" smtClean="0">
                <a:latin typeface="+mn-ea"/>
              </a:rPr>
              <a:t>年</a:t>
            </a:r>
            <a:r>
              <a:rPr lang="en-US" altLang="zh-TW" sz="2400" dirty="0">
                <a:latin typeface="+mn-ea"/>
              </a:rPr>
              <a:t>5</a:t>
            </a:r>
            <a:r>
              <a:rPr lang="zh-TW" altLang="en-US" sz="2400" dirty="0" smtClean="0">
                <a:latin typeface="+mn-ea"/>
              </a:rPr>
              <a:t>月</a:t>
            </a:r>
            <a:r>
              <a:rPr lang="en-US" altLang="zh-TW" sz="2400" dirty="0" smtClean="0">
                <a:latin typeface="+mn-ea"/>
              </a:rPr>
              <a:t>27</a:t>
            </a:r>
            <a:r>
              <a:rPr lang="zh-TW" altLang="en-US" sz="2400" dirty="0" smtClean="0">
                <a:latin typeface="+mn-ea"/>
              </a:rPr>
              <a:t>日</a:t>
            </a:r>
            <a:r>
              <a:rPr lang="en-US" altLang="zh-TW" sz="2400" dirty="0">
                <a:latin typeface="+mn-ea"/>
              </a:rPr>
              <a:t>(</a:t>
            </a:r>
            <a:r>
              <a:rPr lang="zh-TW" altLang="en-US" sz="2400" dirty="0">
                <a:latin typeface="+mn-ea"/>
              </a:rPr>
              <a:t>三</a:t>
            </a:r>
            <a:r>
              <a:rPr lang="en-US" altLang="zh-TW" sz="2400" dirty="0">
                <a:latin typeface="+mn-ea"/>
              </a:rPr>
              <a:t>)</a:t>
            </a:r>
          </a:p>
          <a:p>
            <a:pPr>
              <a:spcBef>
                <a:spcPct val="0"/>
              </a:spcBef>
              <a:buFont typeface="Arial" panose="020B0604020202020204" pitchFamily="34" charset="0"/>
              <a:buNone/>
            </a:pPr>
            <a:r>
              <a:rPr lang="zh-TW" altLang="en-US" sz="2400" dirty="0" smtClean="0">
                <a:latin typeface="+mn-ea"/>
              </a:rPr>
              <a:t>報到</a:t>
            </a:r>
            <a:r>
              <a:rPr lang="zh-TW" altLang="en-US" sz="2400" dirty="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5</a:t>
            </a:r>
            <a:r>
              <a:rPr lang="zh-TW" altLang="en-US" sz="2400" dirty="0" smtClean="0">
                <a:latin typeface="+mn-ea"/>
              </a:rPr>
              <a:t>月</a:t>
            </a:r>
            <a:r>
              <a:rPr lang="en-US" altLang="zh-TW" sz="2400" dirty="0" smtClean="0">
                <a:latin typeface="+mn-ea"/>
              </a:rPr>
              <a:t>27</a:t>
            </a:r>
            <a:r>
              <a:rPr lang="zh-TW" altLang="en-US" sz="2400" dirty="0" smtClean="0">
                <a:latin typeface="+mn-ea"/>
              </a:rPr>
              <a:t>日</a:t>
            </a:r>
            <a:r>
              <a:rPr lang="en-US" altLang="zh-TW" sz="2400" dirty="0">
                <a:latin typeface="+mn-ea"/>
              </a:rPr>
              <a:t>(</a:t>
            </a:r>
            <a:r>
              <a:rPr lang="zh-TW" altLang="en-US" sz="2400" dirty="0">
                <a:latin typeface="+mn-ea"/>
              </a:rPr>
              <a:t>正取生</a:t>
            </a:r>
            <a:r>
              <a:rPr lang="en-US" altLang="zh-TW" sz="2400" dirty="0">
                <a:latin typeface="+mn-ea"/>
              </a:rPr>
              <a:t>)</a:t>
            </a:r>
            <a:r>
              <a:rPr lang="zh-TW" altLang="en-US" sz="2400" dirty="0">
                <a:latin typeface="+mn-ea"/>
              </a:rPr>
              <a:t>、</a:t>
            </a:r>
            <a:r>
              <a:rPr lang="en-US" altLang="zh-TW" sz="2400" dirty="0">
                <a:latin typeface="+mn-ea"/>
              </a:rPr>
              <a:t>5</a:t>
            </a:r>
            <a:r>
              <a:rPr lang="zh-TW" altLang="en-US" sz="2400" dirty="0" smtClean="0">
                <a:latin typeface="+mn-ea"/>
              </a:rPr>
              <a:t>月</a:t>
            </a:r>
            <a:r>
              <a:rPr lang="en-US" altLang="zh-TW" sz="2400" dirty="0" smtClean="0">
                <a:latin typeface="+mn-ea"/>
              </a:rPr>
              <a:t>28</a:t>
            </a:r>
            <a:r>
              <a:rPr lang="zh-TW" altLang="en-US" sz="2400" dirty="0" smtClean="0">
                <a:latin typeface="+mn-ea"/>
              </a:rPr>
              <a:t>日</a:t>
            </a:r>
            <a:r>
              <a:rPr lang="en-US" altLang="zh-TW" sz="2400" dirty="0">
                <a:latin typeface="+mn-ea"/>
              </a:rPr>
              <a:t>(</a:t>
            </a:r>
            <a:r>
              <a:rPr lang="zh-TW" altLang="en-US" sz="2400" dirty="0">
                <a:latin typeface="+mn-ea"/>
              </a:rPr>
              <a:t>備取生</a:t>
            </a:r>
            <a:r>
              <a:rPr lang="en-US" altLang="zh-TW" sz="2400" dirty="0">
                <a:latin typeface="+mn-ea"/>
              </a:rPr>
              <a:t>)</a:t>
            </a:r>
          </a:p>
          <a:p>
            <a:pPr>
              <a:spcBef>
                <a:spcPct val="0"/>
              </a:spcBef>
              <a:buFont typeface="Arial" panose="020B0604020202020204" pitchFamily="34" charset="0"/>
              <a:buNone/>
            </a:pPr>
            <a:r>
              <a:rPr lang="zh-TW" altLang="en-US" sz="2400" dirty="0" smtClean="0">
                <a:latin typeface="+mn-ea"/>
              </a:rPr>
              <a:t>附註</a:t>
            </a:r>
            <a:r>
              <a:rPr lang="zh-TW" altLang="en-US" sz="2400" dirty="0">
                <a:latin typeface="+mn-ea"/>
              </a:rPr>
              <a:t>：</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1.</a:t>
            </a:r>
            <a:r>
              <a:rPr lang="zh-TW" altLang="en-US" sz="2400" dirty="0">
                <a:latin typeface="+mn-ea"/>
              </a:rPr>
              <a:t>各招生學校應提供經濟弱勢學生</a:t>
            </a:r>
            <a:r>
              <a:rPr lang="en-US" altLang="zh-TW" sz="2400" dirty="0">
                <a:latin typeface="+mn-ea"/>
              </a:rPr>
              <a:t>(</a:t>
            </a:r>
            <a:r>
              <a:rPr lang="zh-TW" altLang="en-US" sz="2400" dirty="0">
                <a:latin typeface="+mn-ea"/>
              </a:rPr>
              <a:t>至少</a:t>
            </a:r>
            <a:r>
              <a:rPr lang="en-US" altLang="zh-TW" sz="2400" dirty="0">
                <a:solidFill>
                  <a:schemeClr val="accent1"/>
                </a:solidFill>
                <a:latin typeface="+mn-ea"/>
              </a:rPr>
              <a:t>1</a:t>
            </a:r>
            <a:r>
              <a:rPr lang="en-US" altLang="zh-TW" sz="2400" dirty="0" smtClean="0">
                <a:solidFill>
                  <a:schemeClr val="accent1"/>
                </a:solidFill>
                <a:latin typeface="+mn-ea"/>
              </a:rPr>
              <a:t>%</a:t>
            </a:r>
            <a:r>
              <a:rPr lang="en-US" altLang="zh-TW" sz="2400" dirty="0" smtClean="0">
                <a:latin typeface="+mn-ea"/>
              </a:rPr>
              <a:t>)</a:t>
            </a:r>
            <a:r>
              <a:rPr lang="zh-TW" altLang="en-US" sz="2400" dirty="0">
                <a:latin typeface="+mn-ea"/>
              </a:rPr>
              <a:t>名額。</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2.</a:t>
            </a:r>
            <a:r>
              <a:rPr lang="zh-TW" altLang="en-US" sz="2400" dirty="0">
                <a:latin typeface="+mn-ea"/>
              </a:rPr>
              <a:t>由各校招生委員會得列備取名額。</a:t>
            </a:r>
            <a:r>
              <a:rPr lang="en-US" altLang="zh-TW" sz="2400" dirty="0">
                <a:latin typeface="+mn-ea"/>
              </a:rPr>
              <a:t>(</a:t>
            </a:r>
            <a:r>
              <a:rPr lang="zh-TW" altLang="en-US" sz="2400" dirty="0">
                <a:latin typeface="+mn-ea"/>
              </a:rPr>
              <a:t>招生名額</a:t>
            </a:r>
            <a:r>
              <a:rPr lang="en-US" altLang="zh-TW" sz="2400" dirty="0">
                <a:latin typeface="+mn-ea"/>
              </a:rPr>
              <a:t>1</a:t>
            </a:r>
            <a:r>
              <a:rPr lang="zh-TW" altLang="en-US" sz="2400" dirty="0">
                <a:latin typeface="+mn-ea"/>
              </a:rPr>
              <a:t>倍</a:t>
            </a:r>
            <a:r>
              <a:rPr lang="en-US" altLang="zh-TW" sz="2400" dirty="0">
                <a:latin typeface="+mn-ea"/>
              </a:rPr>
              <a:t>)</a:t>
            </a:r>
          </a:p>
          <a:p>
            <a:pPr>
              <a:spcBef>
                <a:spcPct val="0"/>
              </a:spcBef>
              <a:buFont typeface="Arial" panose="020B0604020202020204" pitchFamily="34" charset="0"/>
              <a:buNone/>
            </a:pPr>
            <a:r>
              <a:rPr lang="en-US" altLang="zh-TW" sz="2400" dirty="0">
                <a:latin typeface="+mn-ea"/>
              </a:rPr>
              <a:t>    3.</a:t>
            </a:r>
            <a:r>
              <a:rPr lang="zh-TW" altLang="en-US" sz="2400" dirty="0">
                <a:latin typeface="+mn-ea"/>
              </a:rPr>
              <a:t>其他外加名額</a:t>
            </a:r>
            <a:r>
              <a:rPr lang="en-US" altLang="zh-TW" sz="2400" dirty="0">
                <a:latin typeface="+mn-ea"/>
              </a:rPr>
              <a:t>(</a:t>
            </a:r>
            <a:r>
              <a:rPr lang="en-US" altLang="zh-TW" sz="2400" dirty="0">
                <a:solidFill>
                  <a:schemeClr val="accent1"/>
                </a:solidFill>
                <a:latin typeface="+mn-ea"/>
              </a:rPr>
              <a:t>2%</a:t>
            </a:r>
            <a:r>
              <a:rPr lang="en-US" altLang="zh-TW" sz="2400" dirty="0">
                <a:latin typeface="+mn-ea"/>
              </a:rPr>
              <a:t>)</a:t>
            </a:r>
            <a:r>
              <a:rPr lang="zh-TW" altLang="en-US" sz="2400" dirty="0">
                <a:latin typeface="+mn-ea"/>
              </a:rPr>
              <a:t>依升學相關優待辦法辦理。</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4.</a:t>
            </a:r>
            <a:r>
              <a:rPr lang="zh-TW" altLang="en-US" sz="2400" dirty="0">
                <a:latin typeface="+mn-ea"/>
              </a:rPr>
              <a:t>私立高中附設國中部畢業生</a:t>
            </a:r>
            <a:r>
              <a:rPr lang="zh-TW" altLang="en-US" sz="2400" dirty="0">
                <a:solidFill>
                  <a:schemeClr val="accent1"/>
                </a:solidFill>
                <a:latin typeface="+mn-ea"/>
              </a:rPr>
              <a:t>不得</a:t>
            </a:r>
            <a:r>
              <a:rPr lang="zh-TW" altLang="en-US" sz="2400" dirty="0">
                <a:latin typeface="+mn-ea"/>
              </a:rPr>
              <a:t>報名該校優先免試入學。</a:t>
            </a:r>
            <a:endParaRPr lang="en-US" altLang="zh-TW" sz="2400" dirty="0">
              <a:latin typeface="+mn-ea"/>
            </a:endParaRPr>
          </a:p>
          <a:p>
            <a:pPr>
              <a:buFont typeface="Arial" pitchFamily="34" charset="0"/>
              <a:buNone/>
              <a:defRPr/>
            </a:pPr>
            <a:endParaRPr lang="en-US" altLang="zh-TW" sz="2200" dirty="0">
              <a:latin typeface="+mn-ea"/>
            </a:endParaRPr>
          </a:p>
          <a:p>
            <a:pPr>
              <a:buFont typeface="Arial" pitchFamily="34" charset="0"/>
              <a:buNone/>
              <a:defRPr/>
            </a:pPr>
            <a:r>
              <a:rPr lang="zh-TW" altLang="en-US" sz="2200" dirty="0">
                <a:latin typeface="+mn-ea"/>
              </a:rPr>
              <a:t>    </a:t>
            </a:r>
            <a:endParaRPr lang="en-US" altLang="zh-TW" sz="2200" dirty="0">
              <a:latin typeface="+mn-ea"/>
            </a:endParaRPr>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60986" y="1582330"/>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5663" y="193531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5663" y="2301710"/>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5102" y="266619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5102" y="304069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5101" y="341519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5101" y="3768184"/>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00028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16</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3838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辦理方</a:t>
            </a:r>
            <a:r>
              <a:rPr lang="zh-TW" altLang="en-US" sz="4400" b="1" dirty="0">
                <a:solidFill>
                  <a:prstClr val="black"/>
                </a:solidFill>
              </a:rPr>
              <a:t>式</a:t>
            </a:r>
            <a:endParaRPr lang="en-US" sz="4400" b="1" dirty="0">
              <a:solidFill>
                <a:prstClr val="black"/>
              </a:solidFill>
            </a:endParaRPr>
          </a:p>
        </p:txBody>
      </p:sp>
      <p:sp>
        <p:nvSpPr>
          <p:cNvPr id="7" name="矩形 6"/>
          <p:cNvSpPr/>
          <p:nvPr/>
        </p:nvSpPr>
        <p:spPr>
          <a:xfrm>
            <a:off x="2640477" y="1216597"/>
            <a:ext cx="8074371" cy="5262979"/>
          </a:xfrm>
          <a:prstGeom prst="rect">
            <a:avLst/>
          </a:prstGeom>
        </p:spPr>
        <p:txBody>
          <a:bodyPr wrap="square">
            <a:spAutoFit/>
          </a:bodyPr>
          <a:lstStyle/>
          <a:p>
            <a:pPr>
              <a:spcBef>
                <a:spcPct val="0"/>
              </a:spcBef>
              <a:buFont typeface="Arial" panose="020B0604020202020204" pitchFamily="34" charset="0"/>
              <a:buNone/>
            </a:pPr>
            <a:r>
              <a:rPr lang="zh-TW" altLang="en-US" sz="2800" dirty="0" smtClean="0">
                <a:latin typeface="+mn-ea"/>
              </a:rPr>
              <a:t>報名原則</a:t>
            </a:r>
            <a:r>
              <a:rPr lang="zh-TW" altLang="en-US" sz="2800" dirty="0">
                <a:latin typeface="+mn-ea"/>
              </a:rPr>
              <a:t>：新北市國中應屆畢業生擇一校報名。</a:t>
            </a:r>
            <a:endParaRPr lang="en-US" altLang="zh-TW" sz="2800" dirty="0">
              <a:latin typeface="+mn-ea"/>
            </a:endParaRPr>
          </a:p>
          <a:p>
            <a:pPr>
              <a:spcBef>
                <a:spcPct val="0"/>
              </a:spcBef>
              <a:buFont typeface="Arial" panose="020B0604020202020204" pitchFamily="34" charset="0"/>
              <a:buNone/>
            </a:pPr>
            <a:r>
              <a:rPr lang="zh-TW" altLang="en-US" sz="2800" dirty="0">
                <a:latin typeface="+mn-ea"/>
              </a:rPr>
              <a:t>             </a:t>
            </a:r>
            <a:r>
              <a:rPr lang="en-US" altLang="zh-TW" sz="2800" dirty="0">
                <a:latin typeface="+mn-ea"/>
              </a:rPr>
              <a:t>(</a:t>
            </a:r>
            <a:r>
              <a:rPr lang="zh-TW" altLang="en-US" sz="2800" dirty="0">
                <a:latin typeface="+mn-ea"/>
              </a:rPr>
              <a:t>若招生學校為一校多科，則需明列志願序</a:t>
            </a:r>
            <a:r>
              <a:rPr lang="en-US" altLang="zh-TW" sz="2800" dirty="0" smtClean="0">
                <a:latin typeface="+mn-ea"/>
              </a:rPr>
              <a:t>)</a:t>
            </a:r>
            <a:endParaRPr lang="zh-TW" altLang="en-US" sz="2800" dirty="0">
              <a:latin typeface="+mn-ea"/>
            </a:endParaRPr>
          </a:p>
          <a:p>
            <a:pPr>
              <a:buFont typeface="Arial" pitchFamily="34" charset="0"/>
              <a:buNone/>
              <a:defRPr/>
            </a:pPr>
            <a:r>
              <a:rPr lang="zh-TW" altLang="en-US" sz="2800" dirty="0" smtClean="0">
                <a:latin typeface="+mn-ea"/>
              </a:rPr>
              <a:t>錄取</a:t>
            </a:r>
            <a:r>
              <a:rPr lang="zh-TW" altLang="en-US" sz="2800" dirty="0">
                <a:latin typeface="+mn-ea"/>
              </a:rPr>
              <a:t>規準</a:t>
            </a:r>
            <a:r>
              <a:rPr lang="zh-TW" altLang="en-US" sz="2800" dirty="0" smtClean="0">
                <a:latin typeface="+mn-ea"/>
              </a:rPr>
              <a:t>：</a:t>
            </a:r>
            <a:endParaRPr lang="en-US" altLang="zh-TW" sz="2800" dirty="0" smtClean="0">
              <a:latin typeface="+mn-ea"/>
            </a:endParaRPr>
          </a:p>
          <a:p>
            <a:pPr>
              <a:buFont typeface="Arial" pitchFamily="34" charset="0"/>
              <a:buNone/>
              <a:defRPr/>
            </a:pPr>
            <a:endParaRPr lang="en-US" altLang="zh-TW" sz="2800" dirty="0" smtClean="0">
              <a:latin typeface="+mn-ea"/>
            </a:endParaRPr>
          </a:p>
          <a:p>
            <a:pPr>
              <a:buFont typeface="Arial" pitchFamily="34" charset="0"/>
              <a:buNone/>
              <a:defRPr/>
            </a:pPr>
            <a:r>
              <a:rPr lang="zh-TW" altLang="en-US" sz="2800" dirty="0" smtClean="0">
                <a:latin typeface="+mn-ea"/>
              </a:rPr>
              <a:t>       報名</a:t>
            </a:r>
            <a:r>
              <a:rPr lang="zh-TW" altLang="en-US" sz="2800" dirty="0">
                <a:latin typeface="+mn-ea"/>
              </a:rPr>
              <a:t>未超過招生</a:t>
            </a:r>
            <a:r>
              <a:rPr lang="zh-TW" altLang="en-US" sz="2800" dirty="0" smtClean="0">
                <a:latin typeface="+mn-ea"/>
              </a:rPr>
              <a:t>名額</a:t>
            </a:r>
            <a:endParaRPr lang="en-US" altLang="zh-TW" sz="2800" dirty="0">
              <a:latin typeface="+mn-ea"/>
            </a:endParaRPr>
          </a:p>
          <a:p>
            <a:pPr>
              <a:buFont typeface="Arial" pitchFamily="34" charset="0"/>
              <a:buNone/>
              <a:defRPr/>
            </a:pPr>
            <a:r>
              <a:rPr lang="zh-TW" altLang="en-US" sz="2800" b="1" dirty="0" smtClean="0">
                <a:latin typeface="+mn-ea"/>
              </a:rPr>
              <a:t>       全部錄取</a:t>
            </a:r>
            <a:endParaRPr lang="en-US" altLang="zh-TW" sz="2800" b="1" dirty="0" smtClean="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a:t>
            </a:r>
            <a:r>
              <a:rPr lang="zh-TW" altLang="en-US" sz="2800" dirty="0" smtClean="0">
                <a:latin typeface="+mn-ea"/>
              </a:rPr>
              <a:t>  報名</a:t>
            </a:r>
            <a:r>
              <a:rPr lang="zh-TW" altLang="en-US" sz="2800" dirty="0">
                <a:latin typeface="+mn-ea"/>
              </a:rPr>
              <a:t>超過招生</a:t>
            </a:r>
            <a:r>
              <a:rPr lang="zh-TW" altLang="en-US" sz="2800" dirty="0" smtClean="0">
                <a:latin typeface="+mn-ea"/>
              </a:rPr>
              <a:t>名額</a:t>
            </a:r>
            <a:endParaRPr lang="en-US" altLang="zh-TW" sz="2800" dirty="0" smtClean="0">
              <a:latin typeface="+mn-ea"/>
            </a:endParaRPr>
          </a:p>
          <a:p>
            <a:pPr>
              <a:buFont typeface="Arial" pitchFamily="34" charset="0"/>
              <a:buNone/>
              <a:defRPr/>
            </a:pPr>
            <a:r>
              <a:rPr lang="zh-TW" altLang="en-US" sz="2800" dirty="0">
                <a:latin typeface="+mn-ea"/>
              </a:rPr>
              <a:t> </a:t>
            </a:r>
            <a:r>
              <a:rPr lang="zh-TW" altLang="en-US" sz="2800" dirty="0" smtClean="0">
                <a:latin typeface="+mn-ea"/>
              </a:rPr>
              <a:t>      依</a:t>
            </a:r>
            <a:r>
              <a:rPr lang="zh-TW" altLang="en-US" sz="2800" dirty="0">
                <a:latin typeface="+mn-ea"/>
              </a:rPr>
              <a:t>「</a:t>
            </a:r>
            <a:r>
              <a:rPr lang="zh-TW" altLang="en-US" sz="2800" b="1" dirty="0">
                <a:latin typeface="+mn-ea"/>
              </a:rPr>
              <a:t>超額比序順序項目及順次表</a:t>
            </a:r>
            <a:r>
              <a:rPr lang="zh-TW" altLang="en-US" sz="2800" dirty="0">
                <a:latin typeface="+mn-ea"/>
              </a:rPr>
              <a:t>」</a:t>
            </a:r>
            <a:r>
              <a:rPr lang="zh-TW" altLang="en-US" sz="2800" dirty="0" smtClean="0">
                <a:latin typeface="+mn-ea"/>
              </a:rPr>
              <a:t>辦理</a:t>
            </a:r>
            <a:endParaRPr lang="en-US" altLang="zh-TW" sz="2800" dirty="0" smtClean="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smtClean="0">
                <a:latin typeface="+mn-ea"/>
              </a:rPr>
              <a:t>唯一志願故超額比序不採計志願序</a:t>
            </a:r>
            <a:endParaRPr lang="en-US" altLang="zh-TW" sz="2800" dirty="0" smtClean="0">
              <a:latin typeface="+mn-ea"/>
            </a:endParaRPr>
          </a:p>
          <a:p>
            <a:pPr>
              <a:buFont typeface="Arial" pitchFamily="34" charset="0"/>
              <a:buNone/>
              <a:defRPr/>
            </a:pPr>
            <a:r>
              <a:rPr lang="zh-TW" altLang="en-US" sz="2800" dirty="0">
                <a:latin typeface="+mn-ea"/>
              </a:rPr>
              <a:t>會考</a:t>
            </a:r>
            <a:r>
              <a:rPr lang="zh-TW" altLang="en-US" sz="2800" dirty="0">
                <a:solidFill>
                  <a:schemeClr val="accent1"/>
                </a:solidFill>
                <a:latin typeface="+mn-ea"/>
              </a:rPr>
              <a:t>後</a:t>
            </a:r>
            <a:r>
              <a:rPr lang="zh-TW" altLang="en-US" sz="2800" dirty="0">
                <a:latin typeface="+mn-ea"/>
              </a:rPr>
              <a:t>報名，</a:t>
            </a:r>
            <a:r>
              <a:rPr lang="zh-TW" altLang="en-US" sz="2800" dirty="0">
                <a:solidFill>
                  <a:schemeClr val="accent1"/>
                </a:solidFill>
                <a:latin typeface="+mn-ea"/>
              </a:rPr>
              <a:t>會考積分不列入</a:t>
            </a:r>
            <a:endParaRPr lang="en-US" altLang="zh-TW" sz="2800" dirty="0">
              <a:solidFill>
                <a:schemeClr val="accent1"/>
              </a:solidFill>
              <a:latin typeface="+mn-ea"/>
            </a:endParaRPr>
          </a:p>
        </p:txBody>
      </p:sp>
      <p:sp>
        <p:nvSpPr>
          <p:cNvPr id="2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87542" y="1281817"/>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3" name="Group 181">
            <a:extLst>
              <a:ext uri="{FF2B5EF4-FFF2-40B4-BE49-F238E27FC236}">
                <a16:creationId xmlns="" xmlns:a16="http://schemas.microsoft.com/office/drawing/2014/main" id="{E52DCB02-263C-4353-B7EF-CF671ECEBF08}"/>
              </a:ext>
            </a:extLst>
          </p:cNvPr>
          <p:cNvGrpSpPr/>
          <p:nvPr/>
        </p:nvGrpSpPr>
        <p:grpSpPr>
          <a:xfrm>
            <a:off x="6916106" y="3043452"/>
            <a:ext cx="142875" cy="285750"/>
            <a:chOff x="7085013" y="5922963"/>
            <a:chExt cx="142875" cy="285750"/>
          </a:xfrm>
          <a:solidFill>
            <a:schemeClr val="accent5">
              <a:lumMod val="75000"/>
            </a:schemeClr>
          </a:solidFill>
        </p:grpSpPr>
        <p:sp>
          <p:nvSpPr>
            <p:cNvPr id="26"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196">
            <a:extLst>
              <a:ext uri="{FF2B5EF4-FFF2-40B4-BE49-F238E27FC236}">
                <a16:creationId xmlns="" xmlns:a16="http://schemas.microsoft.com/office/drawing/2014/main" id="{262B0F37-8AFA-4FDC-83E0-59701E2712A4}"/>
              </a:ext>
            </a:extLst>
          </p:cNvPr>
          <p:cNvGrpSpPr/>
          <p:nvPr/>
        </p:nvGrpSpPr>
        <p:grpSpPr>
          <a:xfrm>
            <a:off x="7169493" y="3043452"/>
            <a:ext cx="142875" cy="285750"/>
            <a:chOff x="7085013" y="5922963"/>
            <a:chExt cx="142875" cy="285750"/>
          </a:xfrm>
          <a:solidFill>
            <a:schemeClr val="accent5">
              <a:lumMod val="75000"/>
            </a:schemeClr>
          </a:solidFill>
        </p:grpSpPr>
        <p:sp>
          <p:nvSpPr>
            <p:cNvPr id="35"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1">
            <a:extLst>
              <a:ext uri="{FF2B5EF4-FFF2-40B4-BE49-F238E27FC236}">
                <a16:creationId xmlns="" xmlns:a16="http://schemas.microsoft.com/office/drawing/2014/main" id="{2180B60E-86B1-4CE7-8BED-1CAE6E8C72A7}"/>
              </a:ext>
            </a:extLst>
          </p:cNvPr>
          <p:cNvGrpSpPr/>
          <p:nvPr/>
        </p:nvGrpSpPr>
        <p:grpSpPr>
          <a:xfrm>
            <a:off x="7422880" y="3043452"/>
            <a:ext cx="142875" cy="285750"/>
            <a:chOff x="7085013" y="5922963"/>
            <a:chExt cx="142875" cy="285750"/>
          </a:xfrm>
          <a:solidFill>
            <a:schemeClr val="accent5">
              <a:lumMod val="75000"/>
            </a:schemeClr>
          </a:solidFill>
        </p:grpSpPr>
        <p:sp>
          <p:nvSpPr>
            <p:cNvPr id="39"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58">
            <a:extLst>
              <a:ext uri="{FF2B5EF4-FFF2-40B4-BE49-F238E27FC236}">
                <a16:creationId xmlns="" xmlns:a16="http://schemas.microsoft.com/office/drawing/2014/main" id="{6D8EDC4B-A996-470E-A468-C062E47C902D}"/>
              </a:ext>
            </a:extLst>
          </p:cNvPr>
          <p:cNvGrpSpPr/>
          <p:nvPr/>
        </p:nvGrpSpPr>
        <p:grpSpPr>
          <a:xfrm>
            <a:off x="7676267" y="3043452"/>
            <a:ext cx="142875" cy="285750"/>
            <a:chOff x="7085013" y="5922963"/>
            <a:chExt cx="142875" cy="285750"/>
          </a:xfrm>
          <a:solidFill>
            <a:schemeClr val="accent5">
              <a:lumMod val="75000"/>
            </a:schemeClr>
          </a:solidFill>
        </p:grpSpPr>
        <p:sp>
          <p:nvSpPr>
            <p:cNvPr id="42"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73">
            <a:extLst>
              <a:ext uri="{FF2B5EF4-FFF2-40B4-BE49-F238E27FC236}">
                <a16:creationId xmlns="" xmlns:a16="http://schemas.microsoft.com/office/drawing/2014/main" id="{5C9A133C-3454-4245-8BAF-1CE56C23BCC7}"/>
              </a:ext>
            </a:extLst>
          </p:cNvPr>
          <p:cNvGrpSpPr/>
          <p:nvPr/>
        </p:nvGrpSpPr>
        <p:grpSpPr>
          <a:xfrm>
            <a:off x="7929654" y="3043452"/>
            <a:ext cx="142875" cy="285750"/>
            <a:chOff x="7085013" y="5922963"/>
            <a:chExt cx="142875" cy="285750"/>
          </a:xfrm>
          <a:solidFill>
            <a:schemeClr val="accent5">
              <a:lumMod val="75000"/>
            </a:schemeClr>
          </a:solidFill>
        </p:grpSpPr>
        <p:sp>
          <p:nvSpPr>
            <p:cNvPr id="45"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6">
            <a:extLst>
              <a:ext uri="{FF2B5EF4-FFF2-40B4-BE49-F238E27FC236}">
                <a16:creationId xmlns="" xmlns:a16="http://schemas.microsoft.com/office/drawing/2014/main" id="{721BA385-E492-469A-A72F-9F9E0F2FBC19}"/>
              </a:ext>
            </a:extLst>
          </p:cNvPr>
          <p:cNvGrpSpPr/>
          <p:nvPr/>
        </p:nvGrpSpPr>
        <p:grpSpPr>
          <a:xfrm>
            <a:off x="8183041" y="3043452"/>
            <a:ext cx="142875" cy="285750"/>
            <a:chOff x="7085013" y="5922963"/>
            <a:chExt cx="142875" cy="285750"/>
          </a:xfrm>
          <a:solidFill>
            <a:schemeClr val="accent5">
              <a:lumMod val="75000"/>
            </a:schemeClr>
          </a:solidFill>
        </p:grpSpPr>
        <p:sp>
          <p:nvSpPr>
            <p:cNvPr id="48"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9">
            <a:extLst>
              <a:ext uri="{FF2B5EF4-FFF2-40B4-BE49-F238E27FC236}">
                <a16:creationId xmlns="" xmlns:a16="http://schemas.microsoft.com/office/drawing/2014/main" id="{F5B526D7-4A56-4ACB-A92C-8C5513AA293B}"/>
              </a:ext>
            </a:extLst>
          </p:cNvPr>
          <p:cNvGrpSpPr/>
          <p:nvPr/>
        </p:nvGrpSpPr>
        <p:grpSpPr>
          <a:xfrm>
            <a:off x="8436428" y="3043452"/>
            <a:ext cx="142875" cy="285750"/>
            <a:chOff x="7085013" y="5922963"/>
            <a:chExt cx="142875" cy="285750"/>
          </a:xfrm>
          <a:solidFill>
            <a:schemeClr val="accent5">
              <a:lumMod val="75000"/>
            </a:schemeClr>
          </a:solidFill>
        </p:grpSpPr>
        <p:sp>
          <p:nvSpPr>
            <p:cNvPr id="51"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82">
            <a:extLst>
              <a:ext uri="{FF2B5EF4-FFF2-40B4-BE49-F238E27FC236}">
                <a16:creationId xmlns="" xmlns:a16="http://schemas.microsoft.com/office/drawing/2014/main" id="{71A2B207-9A89-4AE6-8259-E9E04D204159}"/>
              </a:ext>
            </a:extLst>
          </p:cNvPr>
          <p:cNvGrpSpPr/>
          <p:nvPr/>
        </p:nvGrpSpPr>
        <p:grpSpPr>
          <a:xfrm>
            <a:off x="8689815" y="3043452"/>
            <a:ext cx="142875" cy="285750"/>
            <a:chOff x="7085013" y="5922963"/>
            <a:chExt cx="142875" cy="285750"/>
          </a:xfrm>
          <a:solidFill>
            <a:schemeClr val="accent5">
              <a:lumMod val="75000"/>
            </a:schemeClr>
          </a:solidFill>
        </p:grpSpPr>
        <p:sp>
          <p:nvSpPr>
            <p:cNvPr id="54"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5">
            <a:extLst>
              <a:ext uri="{FF2B5EF4-FFF2-40B4-BE49-F238E27FC236}">
                <a16:creationId xmlns="" xmlns:a16="http://schemas.microsoft.com/office/drawing/2014/main" id="{311CD589-2756-4F31-9492-AE19A73F00E6}"/>
              </a:ext>
            </a:extLst>
          </p:cNvPr>
          <p:cNvGrpSpPr/>
          <p:nvPr/>
        </p:nvGrpSpPr>
        <p:grpSpPr>
          <a:xfrm>
            <a:off x="8943202" y="3043452"/>
            <a:ext cx="142875" cy="285750"/>
            <a:chOff x="7085013" y="5922963"/>
            <a:chExt cx="142875" cy="285750"/>
          </a:xfrm>
          <a:solidFill>
            <a:schemeClr val="accent5">
              <a:lumMod val="75000"/>
            </a:schemeClr>
          </a:solidFill>
        </p:grpSpPr>
        <p:sp>
          <p:nvSpPr>
            <p:cNvPr id="57"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8">
            <a:extLst>
              <a:ext uri="{FF2B5EF4-FFF2-40B4-BE49-F238E27FC236}">
                <a16:creationId xmlns="" xmlns:a16="http://schemas.microsoft.com/office/drawing/2014/main" id="{B23D31AF-959B-4B6F-A9AC-47C7509BBF93}"/>
              </a:ext>
            </a:extLst>
          </p:cNvPr>
          <p:cNvGrpSpPr/>
          <p:nvPr/>
        </p:nvGrpSpPr>
        <p:grpSpPr>
          <a:xfrm>
            <a:off x="9196589" y="3043452"/>
            <a:ext cx="142875" cy="285750"/>
            <a:chOff x="7085013" y="5922963"/>
            <a:chExt cx="142875" cy="285750"/>
          </a:xfrm>
          <a:solidFill>
            <a:schemeClr val="accent5">
              <a:lumMod val="75000"/>
            </a:schemeClr>
          </a:solidFill>
        </p:grpSpPr>
        <p:sp>
          <p:nvSpPr>
            <p:cNvPr id="60"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 name="直線單箭頭接點 61"/>
          <p:cNvCxnSpPr/>
          <p:nvPr/>
        </p:nvCxnSpPr>
        <p:spPr>
          <a:xfrm>
            <a:off x="2974001" y="3604150"/>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2974001" y="4885133"/>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181">
            <a:extLst>
              <a:ext uri="{FF2B5EF4-FFF2-40B4-BE49-F238E27FC236}">
                <a16:creationId xmlns="" xmlns:a16="http://schemas.microsoft.com/office/drawing/2014/main" id="{E52DCB02-263C-4353-B7EF-CF671ECEBF08}"/>
              </a:ext>
            </a:extLst>
          </p:cNvPr>
          <p:cNvGrpSpPr/>
          <p:nvPr/>
        </p:nvGrpSpPr>
        <p:grpSpPr>
          <a:xfrm>
            <a:off x="6916106" y="4319438"/>
            <a:ext cx="142875" cy="285750"/>
            <a:chOff x="7085013" y="5922963"/>
            <a:chExt cx="142875" cy="285750"/>
          </a:xfrm>
          <a:solidFill>
            <a:schemeClr val="accent5">
              <a:lumMod val="75000"/>
            </a:schemeClr>
          </a:solidFill>
        </p:grpSpPr>
        <p:sp>
          <p:nvSpPr>
            <p:cNvPr id="65"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196">
            <a:extLst>
              <a:ext uri="{FF2B5EF4-FFF2-40B4-BE49-F238E27FC236}">
                <a16:creationId xmlns="" xmlns:a16="http://schemas.microsoft.com/office/drawing/2014/main" id="{262B0F37-8AFA-4FDC-83E0-59701E2712A4}"/>
              </a:ext>
            </a:extLst>
          </p:cNvPr>
          <p:cNvGrpSpPr/>
          <p:nvPr/>
        </p:nvGrpSpPr>
        <p:grpSpPr>
          <a:xfrm>
            <a:off x="7169493" y="4319438"/>
            <a:ext cx="142875" cy="285750"/>
            <a:chOff x="7085013" y="5922963"/>
            <a:chExt cx="142875" cy="285750"/>
          </a:xfrm>
          <a:solidFill>
            <a:schemeClr val="accent5">
              <a:lumMod val="75000"/>
            </a:schemeClr>
          </a:solidFill>
        </p:grpSpPr>
        <p:sp>
          <p:nvSpPr>
            <p:cNvPr id="68"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211">
            <a:extLst>
              <a:ext uri="{FF2B5EF4-FFF2-40B4-BE49-F238E27FC236}">
                <a16:creationId xmlns="" xmlns:a16="http://schemas.microsoft.com/office/drawing/2014/main" id="{2180B60E-86B1-4CE7-8BED-1CAE6E8C72A7}"/>
              </a:ext>
            </a:extLst>
          </p:cNvPr>
          <p:cNvGrpSpPr/>
          <p:nvPr/>
        </p:nvGrpSpPr>
        <p:grpSpPr>
          <a:xfrm>
            <a:off x="7422880" y="4319438"/>
            <a:ext cx="142875" cy="285750"/>
            <a:chOff x="7085013" y="5922963"/>
            <a:chExt cx="142875" cy="285750"/>
          </a:xfrm>
          <a:solidFill>
            <a:schemeClr val="accent5">
              <a:lumMod val="75000"/>
            </a:schemeClr>
          </a:solidFill>
        </p:grpSpPr>
        <p:sp>
          <p:nvSpPr>
            <p:cNvPr id="71"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258">
            <a:extLst>
              <a:ext uri="{FF2B5EF4-FFF2-40B4-BE49-F238E27FC236}">
                <a16:creationId xmlns="" xmlns:a16="http://schemas.microsoft.com/office/drawing/2014/main" id="{6D8EDC4B-A996-470E-A468-C062E47C902D}"/>
              </a:ext>
            </a:extLst>
          </p:cNvPr>
          <p:cNvGrpSpPr/>
          <p:nvPr/>
        </p:nvGrpSpPr>
        <p:grpSpPr>
          <a:xfrm>
            <a:off x="7676267" y="4319438"/>
            <a:ext cx="142875" cy="285750"/>
            <a:chOff x="7085013" y="5922963"/>
            <a:chExt cx="142875" cy="285750"/>
          </a:xfrm>
          <a:solidFill>
            <a:schemeClr val="accent5">
              <a:lumMod val="75000"/>
            </a:schemeClr>
          </a:solidFill>
        </p:grpSpPr>
        <p:sp>
          <p:nvSpPr>
            <p:cNvPr id="74"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273">
            <a:extLst>
              <a:ext uri="{FF2B5EF4-FFF2-40B4-BE49-F238E27FC236}">
                <a16:creationId xmlns="" xmlns:a16="http://schemas.microsoft.com/office/drawing/2014/main" id="{5C9A133C-3454-4245-8BAF-1CE56C23BCC7}"/>
              </a:ext>
            </a:extLst>
          </p:cNvPr>
          <p:cNvGrpSpPr/>
          <p:nvPr/>
        </p:nvGrpSpPr>
        <p:grpSpPr>
          <a:xfrm>
            <a:off x="7929654" y="4319438"/>
            <a:ext cx="142875" cy="285750"/>
            <a:chOff x="7085013" y="5922963"/>
            <a:chExt cx="142875" cy="285750"/>
          </a:xfrm>
          <a:solidFill>
            <a:schemeClr val="accent5">
              <a:lumMod val="75000"/>
            </a:schemeClr>
          </a:solidFill>
        </p:grpSpPr>
        <p:sp>
          <p:nvSpPr>
            <p:cNvPr id="77"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276">
            <a:extLst>
              <a:ext uri="{FF2B5EF4-FFF2-40B4-BE49-F238E27FC236}">
                <a16:creationId xmlns="" xmlns:a16="http://schemas.microsoft.com/office/drawing/2014/main" id="{721BA385-E492-469A-A72F-9F9E0F2FBC19}"/>
              </a:ext>
            </a:extLst>
          </p:cNvPr>
          <p:cNvGrpSpPr/>
          <p:nvPr/>
        </p:nvGrpSpPr>
        <p:grpSpPr>
          <a:xfrm>
            <a:off x="8183041" y="4319438"/>
            <a:ext cx="142875" cy="285750"/>
            <a:chOff x="7085013" y="5922963"/>
            <a:chExt cx="142875" cy="285750"/>
          </a:xfrm>
          <a:solidFill>
            <a:schemeClr val="accent5">
              <a:lumMod val="75000"/>
            </a:schemeClr>
          </a:solidFill>
        </p:grpSpPr>
        <p:sp>
          <p:nvSpPr>
            <p:cNvPr id="80"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279">
            <a:extLst>
              <a:ext uri="{FF2B5EF4-FFF2-40B4-BE49-F238E27FC236}">
                <a16:creationId xmlns="" xmlns:a16="http://schemas.microsoft.com/office/drawing/2014/main" id="{F5B526D7-4A56-4ACB-A92C-8C5513AA293B}"/>
              </a:ext>
            </a:extLst>
          </p:cNvPr>
          <p:cNvGrpSpPr/>
          <p:nvPr/>
        </p:nvGrpSpPr>
        <p:grpSpPr>
          <a:xfrm>
            <a:off x="8436428" y="4319438"/>
            <a:ext cx="142875" cy="285750"/>
            <a:chOff x="7085013" y="5922963"/>
            <a:chExt cx="142875" cy="285750"/>
          </a:xfrm>
          <a:solidFill>
            <a:schemeClr val="accent5">
              <a:lumMod val="75000"/>
            </a:schemeClr>
          </a:solidFill>
        </p:grpSpPr>
        <p:sp>
          <p:nvSpPr>
            <p:cNvPr id="83"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282">
            <a:extLst>
              <a:ext uri="{FF2B5EF4-FFF2-40B4-BE49-F238E27FC236}">
                <a16:creationId xmlns="" xmlns:a16="http://schemas.microsoft.com/office/drawing/2014/main" id="{71A2B207-9A89-4AE6-8259-E9E04D204159}"/>
              </a:ext>
            </a:extLst>
          </p:cNvPr>
          <p:cNvGrpSpPr/>
          <p:nvPr/>
        </p:nvGrpSpPr>
        <p:grpSpPr>
          <a:xfrm>
            <a:off x="8689815" y="4319438"/>
            <a:ext cx="142875" cy="285750"/>
            <a:chOff x="7085013" y="5922963"/>
            <a:chExt cx="142875" cy="285750"/>
          </a:xfrm>
          <a:solidFill>
            <a:schemeClr val="accent5">
              <a:lumMod val="75000"/>
            </a:schemeClr>
          </a:solidFill>
        </p:grpSpPr>
        <p:sp>
          <p:nvSpPr>
            <p:cNvPr id="86"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285">
            <a:extLst>
              <a:ext uri="{FF2B5EF4-FFF2-40B4-BE49-F238E27FC236}">
                <a16:creationId xmlns="" xmlns:a16="http://schemas.microsoft.com/office/drawing/2014/main" id="{311CD589-2756-4F31-9492-AE19A73F00E6}"/>
              </a:ext>
            </a:extLst>
          </p:cNvPr>
          <p:cNvGrpSpPr/>
          <p:nvPr/>
        </p:nvGrpSpPr>
        <p:grpSpPr>
          <a:xfrm>
            <a:off x="8943202" y="4319438"/>
            <a:ext cx="142875" cy="285750"/>
            <a:chOff x="7085013" y="5922963"/>
            <a:chExt cx="142875" cy="285750"/>
          </a:xfrm>
          <a:solidFill>
            <a:schemeClr val="accent5">
              <a:lumMod val="75000"/>
            </a:schemeClr>
          </a:solidFill>
        </p:grpSpPr>
        <p:sp>
          <p:nvSpPr>
            <p:cNvPr id="89"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288">
            <a:extLst>
              <a:ext uri="{FF2B5EF4-FFF2-40B4-BE49-F238E27FC236}">
                <a16:creationId xmlns="" xmlns:a16="http://schemas.microsoft.com/office/drawing/2014/main" id="{B23D31AF-959B-4B6F-A9AC-47C7509BBF93}"/>
              </a:ext>
            </a:extLst>
          </p:cNvPr>
          <p:cNvGrpSpPr/>
          <p:nvPr/>
        </p:nvGrpSpPr>
        <p:grpSpPr>
          <a:xfrm>
            <a:off x="9196589" y="4319438"/>
            <a:ext cx="142875" cy="285750"/>
            <a:chOff x="7085013" y="5922963"/>
            <a:chExt cx="142875" cy="285750"/>
          </a:xfrm>
          <a:solidFill>
            <a:schemeClr val="accent5">
              <a:lumMod val="75000"/>
            </a:schemeClr>
          </a:solidFill>
        </p:grpSpPr>
        <p:sp>
          <p:nvSpPr>
            <p:cNvPr id="92"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279">
            <a:extLst>
              <a:ext uri="{FF2B5EF4-FFF2-40B4-BE49-F238E27FC236}">
                <a16:creationId xmlns="" xmlns:a16="http://schemas.microsoft.com/office/drawing/2014/main" id="{F5B526D7-4A56-4ACB-A92C-8C5513AA293B}"/>
              </a:ext>
            </a:extLst>
          </p:cNvPr>
          <p:cNvGrpSpPr/>
          <p:nvPr/>
        </p:nvGrpSpPr>
        <p:grpSpPr>
          <a:xfrm>
            <a:off x="9196589" y="4314882"/>
            <a:ext cx="142875" cy="285750"/>
            <a:chOff x="7085013" y="5922963"/>
            <a:chExt cx="142875" cy="285750"/>
          </a:xfrm>
          <a:solidFill>
            <a:schemeClr val="accent1"/>
          </a:solidFill>
        </p:grpSpPr>
        <p:sp>
          <p:nvSpPr>
            <p:cNvPr id="95"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282">
            <a:extLst>
              <a:ext uri="{FF2B5EF4-FFF2-40B4-BE49-F238E27FC236}">
                <a16:creationId xmlns="" xmlns:a16="http://schemas.microsoft.com/office/drawing/2014/main" id="{71A2B207-9A89-4AE6-8259-E9E04D204159}"/>
              </a:ext>
            </a:extLst>
          </p:cNvPr>
          <p:cNvGrpSpPr/>
          <p:nvPr/>
        </p:nvGrpSpPr>
        <p:grpSpPr>
          <a:xfrm>
            <a:off x="9449976" y="4314882"/>
            <a:ext cx="142875" cy="285750"/>
            <a:chOff x="7085013" y="5922963"/>
            <a:chExt cx="142875" cy="285750"/>
          </a:xfrm>
          <a:solidFill>
            <a:schemeClr val="accent1"/>
          </a:solidFill>
        </p:grpSpPr>
        <p:sp>
          <p:nvSpPr>
            <p:cNvPr id="98"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85">
            <a:extLst>
              <a:ext uri="{FF2B5EF4-FFF2-40B4-BE49-F238E27FC236}">
                <a16:creationId xmlns="" xmlns:a16="http://schemas.microsoft.com/office/drawing/2014/main" id="{311CD589-2756-4F31-9492-AE19A73F00E6}"/>
              </a:ext>
            </a:extLst>
          </p:cNvPr>
          <p:cNvGrpSpPr/>
          <p:nvPr/>
        </p:nvGrpSpPr>
        <p:grpSpPr>
          <a:xfrm>
            <a:off x="9703363" y="4314882"/>
            <a:ext cx="142875" cy="285750"/>
            <a:chOff x="7085013" y="5922963"/>
            <a:chExt cx="142875" cy="285750"/>
          </a:xfrm>
          <a:solidFill>
            <a:schemeClr val="accent1"/>
          </a:solidFill>
        </p:grpSpPr>
        <p:sp>
          <p:nvSpPr>
            <p:cNvPr id="101"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99250" y="5551245"/>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87542" y="2156671"/>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3018466" y="3046539"/>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3019654" y="432241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0318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17</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3838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b="1" dirty="0"/>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招生資訊</a:t>
            </a:r>
            <a:endParaRPr lang="en-US" sz="4400" b="1" dirty="0">
              <a:solidFill>
                <a:prstClr val="black"/>
              </a:solidFill>
            </a:endParaRPr>
          </a:p>
        </p:txBody>
      </p:sp>
      <p:sp>
        <p:nvSpPr>
          <p:cNvPr id="2" name="矩形 1"/>
          <p:cNvSpPr/>
          <p:nvPr/>
        </p:nvSpPr>
        <p:spPr>
          <a:xfrm>
            <a:off x="2569172" y="1445569"/>
            <a:ext cx="8205021" cy="4524315"/>
          </a:xfrm>
          <a:prstGeom prst="rect">
            <a:avLst/>
          </a:prstGeom>
        </p:spPr>
        <p:txBody>
          <a:bodyPr wrap="square">
            <a:spAutoFit/>
          </a:bodyPr>
          <a:lstStyle/>
          <a:p>
            <a:pPr>
              <a:defRPr/>
            </a:pPr>
            <a:r>
              <a:rPr lang="zh-TW" altLang="en-US" sz="2400" dirty="0" smtClean="0">
                <a:latin typeface="+mn-ea"/>
              </a:rPr>
              <a:t>招生</a:t>
            </a:r>
            <a:r>
              <a:rPr lang="zh-TW" altLang="en-US" sz="2400" dirty="0">
                <a:latin typeface="+mn-ea"/>
              </a:rPr>
              <a:t>對象：新北市轄內私立高中附設國中之應屆</a:t>
            </a:r>
            <a:r>
              <a:rPr lang="zh-TW" altLang="en-US" sz="2400" dirty="0" smtClean="0">
                <a:latin typeface="+mn-ea"/>
              </a:rPr>
              <a:t>畢業生</a:t>
            </a:r>
            <a:endParaRPr lang="en-US" altLang="zh-TW" sz="2400" dirty="0">
              <a:latin typeface="+mn-ea"/>
            </a:endParaRPr>
          </a:p>
          <a:p>
            <a:pPr>
              <a:defRPr/>
            </a:pPr>
            <a:r>
              <a:rPr lang="zh-TW" altLang="en-US" sz="2400" dirty="0" smtClean="0">
                <a:latin typeface="+mn-ea"/>
              </a:rPr>
              <a:t>招生</a:t>
            </a:r>
            <a:r>
              <a:rPr lang="zh-TW" altLang="en-US" sz="2400" dirty="0">
                <a:latin typeface="+mn-ea"/>
              </a:rPr>
              <a:t>學校：私立高中職有附設國中部</a:t>
            </a:r>
            <a:r>
              <a:rPr lang="zh-TW" altLang="en-US" sz="2400" dirty="0" smtClean="0">
                <a:latin typeface="+mn-ea"/>
              </a:rPr>
              <a:t>者</a:t>
            </a:r>
            <a:endParaRPr lang="en-US" altLang="zh-TW" sz="2400" dirty="0">
              <a:latin typeface="+mn-ea"/>
            </a:endParaRPr>
          </a:p>
          <a:p>
            <a:pPr>
              <a:buFont typeface="Arial" pitchFamily="34" charset="0"/>
              <a:buNone/>
              <a:defRPr/>
            </a:pPr>
            <a:r>
              <a:rPr lang="zh-TW" altLang="en-US" sz="2400" dirty="0" smtClean="0">
                <a:latin typeface="+mn-ea"/>
              </a:rPr>
              <a:t>招生</a:t>
            </a:r>
            <a:r>
              <a:rPr lang="zh-TW" altLang="en-US" sz="2400" dirty="0">
                <a:latin typeface="+mn-ea"/>
              </a:rPr>
              <a:t>名額</a:t>
            </a:r>
            <a:r>
              <a:rPr lang="zh-TW" altLang="en-US" sz="2400" dirty="0" smtClean="0">
                <a:latin typeface="+mn-ea"/>
              </a:rPr>
              <a:t>：總</a:t>
            </a:r>
            <a:r>
              <a:rPr lang="zh-TW" altLang="en-US" sz="2400" dirty="0">
                <a:latin typeface="+mn-ea"/>
              </a:rPr>
              <a:t>名額至多</a:t>
            </a:r>
            <a:r>
              <a:rPr lang="en-US" altLang="zh-TW" sz="2400" dirty="0">
                <a:solidFill>
                  <a:schemeClr val="accent1"/>
                </a:solidFill>
                <a:latin typeface="+mn-ea"/>
              </a:rPr>
              <a:t>60</a:t>
            </a:r>
            <a:r>
              <a:rPr lang="en-US" altLang="zh-TW" sz="2400" dirty="0" smtClean="0">
                <a:solidFill>
                  <a:schemeClr val="accent1"/>
                </a:solidFill>
                <a:latin typeface="+mn-ea"/>
              </a:rPr>
              <a:t>%</a:t>
            </a:r>
            <a:endParaRPr lang="en-US" altLang="zh-TW" sz="2400" dirty="0" smtClean="0">
              <a:latin typeface="+mn-ea"/>
            </a:endParaRPr>
          </a:p>
          <a:p>
            <a:pPr>
              <a:buFont typeface="Arial" pitchFamily="34" charset="0"/>
              <a:buNone/>
              <a:defRPr/>
            </a:pPr>
            <a:r>
              <a:rPr lang="zh-TW" altLang="en-US" sz="2400" dirty="0" smtClean="0">
                <a:latin typeface="+mn-ea"/>
              </a:rPr>
              <a:t>報名原則：</a:t>
            </a:r>
            <a:r>
              <a:rPr lang="zh-TW" altLang="en-US" sz="2400" dirty="0" smtClean="0">
                <a:solidFill>
                  <a:schemeClr val="accent1"/>
                </a:solidFill>
                <a:latin typeface="+mn-ea"/>
              </a:rPr>
              <a:t>該校附設國中</a:t>
            </a:r>
            <a:r>
              <a:rPr lang="zh-TW" altLang="en-US" sz="2400" dirty="0" smtClean="0">
                <a:latin typeface="+mn-ea"/>
              </a:rPr>
              <a:t>畢業生報名</a:t>
            </a:r>
          </a:p>
          <a:p>
            <a:pPr>
              <a:buFont typeface="Arial" pitchFamily="34" charset="0"/>
              <a:buNone/>
              <a:defRPr/>
            </a:pPr>
            <a:r>
              <a:rPr lang="zh-TW" altLang="en-US" sz="2400" dirty="0" smtClean="0">
                <a:latin typeface="+mn-ea"/>
              </a:rPr>
              <a:t>報名：</a:t>
            </a:r>
            <a:r>
              <a:rPr lang="en-US" altLang="zh-TW" sz="2400" dirty="0" smtClean="0">
                <a:latin typeface="+mn-ea"/>
              </a:rPr>
              <a:t>109</a:t>
            </a:r>
            <a:r>
              <a:rPr lang="zh-TW" altLang="en-US" sz="2400" dirty="0" smtClean="0">
                <a:latin typeface="+mn-ea"/>
              </a:rPr>
              <a:t>年</a:t>
            </a:r>
            <a:r>
              <a:rPr lang="en-US" altLang="zh-TW" sz="2400" dirty="0" smtClean="0">
                <a:latin typeface="+mn-ea"/>
              </a:rPr>
              <a:t>6</a:t>
            </a:r>
            <a:r>
              <a:rPr lang="zh-TW" altLang="en-US" sz="2400" dirty="0" smtClean="0">
                <a:latin typeface="+mn-ea"/>
              </a:rPr>
              <a:t>月</a:t>
            </a:r>
            <a:r>
              <a:rPr lang="en-US" altLang="zh-TW" sz="2400" dirty="0">
                <a:latin typeface="+mn-ea"/>
              </a:rPr>
              <a:t>1</a:t>
            </a:r>
            <a:r>
              <a:rPr lang="zh-TW" altLang="en-US" sz="2400" dirty="0" smtClean="0">
                <a:latin typeface="+mn-ea"/>
              </a:rPr>
              <a:t>日</a:t>
            </a:r>
            <a:r>
              <a:rPr lang="en-US" altLang="zh-TW" sz="2400" dirty="0" smtClean="0">
                <a:latin typeface="+mn-ea"/>
              </a:rPr>
              <a:t>(</a:t>
            </a:r>
            <a:r>
              <a:rPr lang="zh-TW" altLang="en-US" sz="2400" dirty="0" smtClean="0">
                <a:latin typeface="+mn-ea"/>
              </a:rPr>
              <a:t>一</a:t>
            </a:r>
            <a:r>
              <a:rPr lang="en-US" altLang="zh-TW" sz="2400" dirty="0" smtClean="0">
                <a:latin typeface="+mn-ea"/>
              </a:rPr>
              <a:t>)</a:t>
            </a:r>
            <a:r>
              <a:rPr lang="zh-TW" altLang="en-US" sz="2400" dirty="0" smtClean="0">
                <a:latin typeface="+mn-ea"/>
              </a:rPr>
              <a:t>至</a:t>
            </a:r>
            <a:r>
              <a:rPr lang="en-US" altLang="zh-TW" sz="2400" dirty="0" smtClean="0">
                <a:latin typeface="+mn-ea"/>
              </a:rPr>
              <a:t>6</a:t>
            </a:r>
            <a:r>
              <a:rPr lang="zh-TW" altLang="en-US" sz="2400" dirty="0" smtClean="0">
                <a:latin typeface="+mn-ea"/>
              </a:rPr>
              <a:t>月</a:t>
            </a:r>
            <a:r>
              <a:rPr lang="en-US" altLang="zh-TW" sz="2400" dirty="0" smtClean="0">
                <a:latin typeface="+mn-ea"/>
              </a:rPr>
              <a:t>5</a:t>
            </a:r>
            <a:r>
              <a:rPr lang="zh-TW" altLang="en-US" sz="2400" dirty="0" smtClean="0">
                <a:latin typeface="+mn-ea"/>
              </a:rPr>
              <a:t>日</a:t>
            </a:r>
            <a:r>
              <a:rPr lang="en-US" altLang="zh-TW" sz="2400" dirty="0" smtClean="0">
                <a:latin typeface="+mn-ea"/>
              </a:rPr>
              <a:t>(</a:t>
            </a:r>
            <a:r>
              <a:rPr lang="zh-TW" altLang="en-US" sz="2400" dirty="0" smtClean="0">
                <a:latin typeface="+mn-ea"/>
              </a:rPr>
              <a:t>一</a:t>
            </a:r>
            <a:r>
              <a:rPr lang="en-US" altLang="zh-TW" sz="2400" dirty="0" smtClean="0">
                <a:latin typeface="+mn-ea"/>
              </a:rPr>
              <a:t>)</a:t>
            </a:r>
          </a:p>
          <a:p>
            <a:pPr>
              <a:defRPr/>
            </a:pPr>
            <a:r>
              <a:rPr lang="zh-TW" altLang="en-US" sz="2400" dirty="0" smtClean="0">
                <a:latin typeface="+mn-ea"/>
              </a:rPr>
              <a:t>放</a:t>
            </a:r>
            <a:r>
              <a:rPr lang="zh-TW" altLang="en-US" sz="2400" dirty="0">
                <a:latin typeface="+mn-ea"/>
              </a:rPr>
              <a:t>榜：</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8</a:t>
            </a:r>
            <a:r>
              <a:rPr lang="zh-TW" altLang="en-US" sz="2400" dirty="0" smtClean="0">
                <a:latin typeface="+mn-ea"/>
              </a:rPr>
              <a:t>日</a:t>
            </a:r>
            <a:r>
              <a:rPr lang="en-US" altLang="zh-TW" sz="2400" dirty="0" smtClean="0">
                <a:latin typeface="+mn-ea"/>
              </a:rPr>
              <a:t>(</a:t>
            </a:r>
            <a:r>
              <a:rPr lang="zh-TW" altLang="en-US" sz="2400" dirty="0" smtClean="0">
                <a:latin typeface="+mn-ea"/>
              </a:rPr>
              <a:t>一</a:t>
            </a:r>
            <a:r>
              <a:rPr lang="en-US" altLang="zh-TW" sz="2400" dirty="0" smtClean="0">
                <a:latin typeface="+mn-ea"/>
              </a:rPr>
              <a:t>)</a:t>
            </a:r>
            <a:endParaRPr lang="en-US" altLang="zh-TW" sz="2400" dirty="0">
              <a:latin typeface="+mn-ea"/>
            </a:endParaRPr>
          </a:p>
          <a:p>
            <a:pPr>
              <a:defRPr/>
            </a:pPr>
            <a:r>
              <a:rPr lang="zh-TW" altLang="en-US" sz="2400" dirty="0" smtClean="0">
                <a:latin typeface="+mn-ea"/>
              </a:rPr>
              <a:t>報到</a:t>
            </a:r>
            <a:r>
              <a:rPr lang="zh-TW" altLang="en-US" sz="2400" dirty="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9</a:t>
            </a:r>
            <a:r>
              <a:rPr lang="zh-TW" altLang="en-US" sz="2400" dirty="0" smtClean="0">
                <a:latin typeface="+mn-ea"/>
              </a:rPr>
              <a:t>日</a:t>
            </a:r>
            <a:r>
              <a:rPr lang="en-US" altLang="zh-TW" sz="2400" dirty="0" smtClean="0">
                <a:latin typeface="+mn-ea"/>
              </a:rPr>
              <a:t>(</a:t>
            </a:r>
            <a:r>
              <a:rPr lang="zh-TW" altLang="en-US" sz="2400" dirty="0" smtClean="0">
                <a:latin typeface="+mn-ea"/>
              </a:rPr>
              <a:t>二</a:t>
            </a:r>
            <a:r>
              <a:rPr lang="en-US" altLang="zh-TW" sz="2400" dirty="0" smtClean="0">
                <a:latin typeface="+mn-ea"/>
              </a:rPr>
              <a:t>)</a:t>
            </a:r>
            <a:endParaRPr lang="en-US" altLang="zh-TW" sz="2400" dirty="0">
              <a:latin typeface="+mn-ea"/>
            </a:endParaRPr>
          </a:p>
          <a:p>
            <a:pPr>
              <a:defRPr/>
            </a:pPr>
            <a:r>
              <a:rPr lang="zh-TW" altLang="en-US" sz="2400" dirty="0" smtClean="0">
                <a:latin typeface="+mn-ea"/>
              </a:rPr>
              <a:t>附註</a:t>
            </a:r>
            <a:r>
              <a:rPr lang="zh-TW" altLang="en-US" sz="2400" dirty="0">
                <a:latin typeface="+mn-ea"/>
              </a:rPr>
              <a:t>：</a:t>
            </a:r>
          </a:p>
          <a:p>
            <a:pPr>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各招生學校應提供經濟弱勢學生</a:t>
            </a:r>
            <a:r>
              <a:rPr lang="en-US" altLang="zh-TW" sz="2400" dirty="0">
                <a:latin typeface="+mn-ea"/>
              </a:rPr>
              <a:t>(</a:t>
            </a:r>
            <a:r>
              <a:rPr lang="zh-TW" altLang="en-US" sz="2400" dirty="0">
                <a:latin typeface="+mn-ea"/>
              </a:rPr>
              <a:t>至少</a:t>
            </a:r>
            <a:r>
              <a:rPr lang="en-US" altLang="zh-TW" sz="2400" dirty="0">
                <a:solidFill>
                  <a:schemeClr val="accent1"/>
                </a:solidFill>
                <a:latin typeface="+mn-ea"/>
              </a:rPr>
              <a:t>1</a:t>
            </a:r>
            <a:r>
              <a:rPr lang="en-US" altLang="zh-TW" sz="2400" dirty="0" smtClean="0">
                <a:solidFill>
                  <a:schemeClr val="accent1"/>
                </a:solidFill>
                <a:latin typeface="+mn-ea"/>
              </a:rPr>
              <a:t>%</a:t>
            </a:r>
            <a:r>
              <a:rPr lang="en-US" altLang="zh-TW" sz="2400" dirty="0" smtClean="0">
                <a:latin typeface="+mn-ea"/>
              </a:rPr>
              <a:t>)</a:t>
            </a:r>
            <a:r>
              <a:rPr lang="zh-TW" altLang="en-US" sz="2400" dirty="0" smtClean="0">
                <a:latin typeface="+mn-ea"/>
              </a:rPr>
              <a:t>名額</a:t>
            </a:r>
            <a:endParaRPr lang="zh-TW" altLang="en-US" sz="2400" dirty="0">
              <a:latin typeface="+mn-ea"/>
            </a:endParaRPr>
          </a:p>
          <a:p>
            <a:pPr>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由各校招生委員會得列備取</a:t>
            </a:r>
            <a:r>
              <a:rPr lang="zh-TW" altLang="en-US" sz="2400" dirty="0" smtClean="0">
                <a:latin typeface="+mn-ea"/>
              </a:rPr>
              <a:t>名額</a:t>
            </a:r>
            <a:r>
              <a:rPr lang="en-US" altLang="zh-TW" sz="2400" dirty="0" smtClean="0">
                <a:latin typeface="+mn-ea"/>
              </a:rPr>
              <a:t>(</a:t>
            </a:r>
            <a:r>
              <a:rPr lang="zh-TW" altLang="en-US" sz="2400" dirty="0">
                <a:latin typeface="+mn-ea"/>
              </a:rPr>
              <a:t>和招生名額相同</a:t>
            </a:r>
            <a:r>
              <a:rPr lang="en-US" altLang="zh-TW" sz="2400" dirty="0">
                <a:latin typeface="+mn-ea"/>
              </a:rPr>
              <a:t>)</a:t>
            </a:r>
          </a:p>
          <a:p>
            <a:pPr>
              <a:buFont typeface="Arial" pitchFamily="34" charset="0"/>
              <a:buNone/>
              <a:defRPr/>
            </a:pPr>
            <a:r>
              <a:rPr lang="en-US" altLang="zh-TW" sz="2400" dirty="0">
                <a:latin typeface="+mn-ea"/>
              </a:rPr>
              <a:t>    3</a:t>
            </a:r>
            <a:r>
              <a:rPr lang="en-US" altLang="zh-TW" sz="2400" dirty="0" smtClean="0">
                <a:latin typeface="+mn-ea"/>
              </a:rPr>
              <a:t>.</a:t>
            </a:r>
            <a:r>
              <a:rPr lang="zh-TW" altLang="en-US" sz="2400" dirty="0" smtClean="0">
                <a:latin typeface="+mn-ea"/>
              </a:rPr>
              <a:t>其</a:t>
            </a:r>
            <a:r>
              <a:rPr lang="zh-TW" altLang="en-US" sz="2400" dirty="0">
                <a:latin typeface="+mn-ea"/>
              </a:rPr>
              <a:t>他</a:t>
            </a:r>
            <a:r>
              <a:rPr lang="zh-TW" altLang="en-US" sz="2400" dirty="0" smtClean="0">
                <a:latin typeface="+mn-ea"/>
              </a:rPr>
              <a:t>外加</a:t>
            </a:r>
            <a:r>
              <a:rPr lang="zh-TW" altLang="en-US" sz="2400" dirty="0">
                <a:latin typeface="+mn-ea"/>
              </a:rPr>
              <a:t>名額</a:t>
            </a:r>
            <a:r>
              <a:rPr lang="en-US" altLang="zh-TW" sz="2400" dirty="0">
                <a:latin typeface="+mn-ea"/>
              </a:rPr>
              <a:t>(</a:t>
            </a:r>
            <a:r>
              <a:rPr lang="en-US" altLang="zh-TW" sz="2400" dirty="0">
                <a:solidFill>
                  <a:schemeClr val="accent1"/>
                </a:solidFill>
                <a:latin typeface="+mn-ea"/>
              </a:rPr>
              <a:t>2%</a:t>
            </a:r>
            <a:r>
              <a:rPr lang="en-US" altLang="zh-TW" sz="2400" dirty="0">
                <a:latin typeface="+mn-ea"/>
              </a:rPr>
              <a:t>)</a:t>
            </a:r>
            <a:r>
              <a:rPr lang="zh-TW" altLang="en-US" sz="2400" dirty="0">
                <a:latin typeface="+mn-ea"/>
              </a:rPr>
              <a:t>依升學相關優待辦法</a:t>
            </a:r>
            <a:r>
              <a:rPr lang="zh-TW" altLang="en-US" sz="2400" dirty="0" smtClean="0">
                <a:latin typeface="+mn-ea"/>
              </a:rPr>
              <a:t>辦理</a:t>
            </a:r>
            <a:endParaRPr lang="en-US" altLang="zh-TW" sz="2400" dirty="0" smtClean="0">
              <a:latin typeface="+mn-ea"/>
            </a:endParaRPr>
          </a:p>
          <a:p>
            <a:pPr>
              <a:buFont typeface="Arial" pitchFamily="34" charset="0"/>
              <a:buNone/>
              <a:defRPr/>
            </a:pPr>
            <a:r>
              <a:rPr lang="en-US" altLang="zh-TW" sz="2400" dirty="0">
                <a:latin typeface="+mn-ea"/>
              </a:rPr>
              <a:t> </a:t>
            </a:r>
            <a:r>
              <a:rPr lang="en-US" altLang="zh-TW" sz="2400" dirty="0" smtClean="0">
                <a:latin typeface="+mn-ea"/>
              </a:rPr>
              <a:t>   4</a:t>
            </a:r>
            <a:r>
              <a:rPr lang="en-US" altLang="zh-TW" sz="2400" dirty="0">
                <a:latin typeface="+mn-ea"/>
              </a:rPr>
              <a:t>.</a:t>
            </a:r>
            <a:r>
              <a:rPr lang="zh-TW" altLang="en-US" sz="2400" dirty="0">
                <a:latin typeface="+mn-ea"/>
              </a:rPr>
              <a:t>若超額時，一律採外加名額、增額</a:t>
            </a:r>
            <a:r>
              <a:rPr lang="zh-TW" altLang="en-US" sz="2400" dirty="0" smtClean="0">
                <a:latin typeface="+mn-ea"/>
              </a:rPr>
              <a:t>錄取</a:t>
            </a:r>
            <a:endParaRPr lang="en-US" altLang="zh-TW" sz="2400" dirty="0">
              <a:latin typeface="+mn-ea"/>
            </a:endParaRPr>
          </a:p>
        </p:txBody>
      </p:sp>
      <p:sp>
        <p:nvSpPr>
          <p:cNvPr id="2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2979" y="1541855"/>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2979" y="1896738"/>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2979" y="2266362"/>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2979" y="2631943"/>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2979" y="3012250"/>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2979" y="3374803"/>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2979" y="3745206"/>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2978" y="4115609"/>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76736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18</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3838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b="1" dirty="0"/>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辦理方</a:t>
            </a:r>
            <a:r>
              <a:rPr lang="zh-TW" altLang="en-US" sz="4400" b="1" dirty="0">
                <a:solidFill>
                  <a:prstClr val="black"/>
                </a:solidFill>
              </a:rPr>
              <a:t>式</a:t>
            </a:r>
            <a:endParaRPr lang="en-US" sz="4400" b="1" dirty="0">
              <a:solidFill>
                <a:prstClr val="black"/>
              </a:solidFill>
            </a:endParaRPr>
          </a:p>
        </p:txBody>
      </p:sp>
      <p:sp>
        <p:nvSpPr>
          <p:cNvPr id="22" name="矩形 21"/>
          <p:cNvSpPr/>
          <p:nvPr/>
        </p:nvSpPr>
        <p:spPr>
          <a:xfrm>
            <a:off x="2640477" y="1216597"/>
            <a:ext cx="8074371" cy="5262979"/>
          </a:xfrm>
          <a:prstGeom prst="rect">
            <a:avLst/>
          </a:prstGeom>
        </p:spPr>
        <p:txBody>
          <a:bodyPr wrap="square">
            <a:spAutoFit/>
          </a:bodyPr>
          <a:lstStyle/>
          <a:p>
            <a:pPr>
              <a:defRPr/>
            </a:pPr>
            <a:r>
              <a:rPr lang="zh-TW" altLang="en-US" sz="2800" dirty="0" smtClean="0">
                <a:latin typeface="+mn-ea"/>
              </a:rPr>
              <a:t>報名原則</a:t>
            </a:r>
            <a:r>
              <a:rPr lang="zh-TW" altLang="en-US" sz="2800" dirty="0">
                <a:latin typeface="+mn-ea"/>
              </a:rPr>
              <a:t>：該校附設國中畢業生</a:t>
            </a:r>
            <a:r>
              <a:rPr lang="zh-TW" altLang="en-US" sz="2800" dirty="0" smtClean="0">
                <a:latin typeface="+mn-ea"/>
              </a:rPr>
              <a:t>報名</a:t>
            </a:r>
            <a:endParaRPr lang="en-US" altLang="zh-TW" sz="2800" dirty="0" smtClean="0">
              <a:latin typeface="+mn-ea"/>
            </a:endParaRPr>
          </a:p>
          <a:p>
            <a:pPr>
              <a:buFont typeface="Arial" pitchFamily="34" charset="0"/>
              <a:buNone/>
              <a:defRPr/>
            </a:pPr>
            <a:endParaRPr lang="zh-TW" altLang="en-US" sz="2800" dirty="0">
              <a:latin typeface="+mn-ea"/>
            </a:endParaRPr>
          </a:p>
          <a:p>
            <a:pPr>
              <a:buFont typeface="Arial" pitchFamily="34" charset="0"/>
              <a:buNone/>
              <a:defRPr/>
            </a:pPr>
            <a:r>
              <a:rPr lang="zh-TW" altLang="en-US" sz="2800" dirty="0" smtClean="0">
                <a:latin typeface="+mn-ea"/>
              </a:rPr>
              <a:t>錄取</a:t>
            </a:r>
            <a:r>
              <a:rPr lang="zh-TW" altLang="en-US" sz="2800" dirty="0">
                <a:latin typeface="+mn-ea"/>
              </a:rPr>
              <a:t>規準</a:t>
            </a:r>
            <a:r>
              <a:rPr lang="zh-TW" altLang="en-US" sz="2800" dirty="0" smtClean="0">
                <a:latin typeface="+mn-ea"/>
              </a:rPr>
              <a:t>：</a:t>
            </a:r>
            <a:endParaRPr lang="en-US" altLang="zh-TW" sz="2800" dirty="0" smtClean="0">
              <a:latin typeface="+mn-ea"/>
            </a:endParaRPr>
          </a:p>
          <a:p>
            <a:pPr>
              <a:buFont typeface="Arial" pitchFamily="34" charset="0"/>
              <a:buNone/>
              <a:defRPr/>
            </a:pPr>
            <a:endParaRPr lang="en-US" altLang="zh-TW" sz="2800" dirty="0" smtClean="0">
              <a:latin typeface="+mn-ea"/>
            </a:endParaRPr>
          </a:p>
          <a:p>
            <a:pPr>
              <a:buFont typeface="Arial" pitchFamily="34" charset="0"/>
              <a:buNone/>
              <a:defRPr/>
            </a:pPr>
            <a:r>
              <a:rPr lang="zh-TW" altLang="en-US" sz="2800" dirty="0" smtClean="0">
                <a:latin typeface="+mn-ea"/>
              </a:rPr>
              <a:t>       報名</a:t>
            </a:r>
            <a:r>
              <a:rPr lang="zh-TW" altLang="en-US" sz="2800" dirty="0">
                <a:latin typeface="+mn-ea"/>
              </a:rPr>
              <a:t>未超過招生</a:t>
            </a:r>
            <a:r>
              <a:rPr lang="zh-TW" altLang="en-US" sz="2800" dirty="0" smtClean="0">
                <a:latin typeface="+mn-ea"/>
              </a:rPr>
              <a:t>名額</a:t>
            </a:r>
            <a:endParaRPr lang="en-US" altLang="zh-TW" sz="2800" dirty="0">
              <a:latin typeface="+mn-ea"/>
            </a:endParaRPr>
          </a:p>
          <a:p>
            <a:pPr>
              <a:buFont typeface="Arial" pitchFamily="34" charset="0"/>
              <a:buNone/>
              <a:defRPr/>
            </a:pPr>
            <a:r>
              <a:rPr lang="zh-TW" altLang="en-US" sz="2800" b="1" dirty="0" smtClean="0">
                <a:latin typeface="+mn-ea"/>
              </a:rPr>
              <a:t>       全部錄取</a:t>
            </a:r>
            <a:endParaRPr lang="en-US" altLang="zh-TW" sz="2800" b="1" dirty="0" smtClean="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a:t>
            </a:r>
            <a:r>
              <a:rPr lang="zh-TW" altLang="en-US" sz="2800" dirty="0" smtClean="0">
                <a:latin typeface="+mn-ea"/>
              </a:rPr>
              <a:t>  報名</a:t>
            </a:r>
            <a:r>
              <a:rPr lang="zh-TW" altLang="en-US" sz="2800" dirty="0">
                <a:latin typeface="+mn-ea"/>
              </a:rPr>
              <a:t>超過招生</a:t>
            </a:r>
            <a:r>
              <a:rPr lang="zh-TW" altLang="en-US" sz="2800" dirty="0" smtClean="0">
                <a:latin typeface="+mn-ea"/>
              </a:rPr>
              <a:t>名額</a:t>
            </a:r>
            <a:endParaRPr lang="en-US" altLang="zh-TW" sz="2800" dirty="0" smtClean="0">
              <a:latin typeface="+mn-ea"/>
            </a:endParaRPr>
          </a:p>
          <a:p>
            <a:pPr>
              <a:buFont typeface="Arial" pitchFamily="34" charset="0"/>
              <a:buNone/>
              <a:defRPr/>
            </a:pPr>
            <a:r>
              <a:rPr lang="zh-TW" altLang="en-US" sz="2800" dirty="0">
                <a:latin typeface="+mn-ea"/>
              </a:rPr>
              <a:t> </a:t>
            </a:r>
            <a:r>
              <a:rPr lang="zh-TW" altLang="en-US" sz="2800" dirty="0" smtClean="0">
                <a:latin typeface="+mn-ea"/>
              </a:rPr>
              <a:t>      依</a:t>
            </a:r>
            <a:r>
              <a:rPr lang="zh-TW" altLang="en-US" sz="2800" dirty="0">
                <a:latin typeface="+mn-ea"/>
              </a:rPr>
              <a:t>「</a:t>
            </a:r>
            <a:r>
              <a:rPr lang="en-US" altLang="zh-TW" sz="2800" b="1" dirty="0" smtClean="0">
                <a:latin typeface="+mn-ea"/>
              </a:rPr>
              <a:t>109</a:t>
            </a:r>
            <a:r>
              <a:rPr lang="zh-TW" altLang="en-US" sz="2800" b="1" dirty="0" smtClean="0">
                <a:latin typeface="+mn-ea"/>
              </a:rPr>
              <a:t>學年</a:t>
            </a:r>
            <a:r>
              <a:rPr lang="zh-TW" altLang="en-US" sz="2800" b="1" dirty="0">
                <a:latin typeface="+mn-ea"/>
              </a:rPr>
              <a:t>度新北市高級中等學校</a:t>
            </a:r>
            <a:r>
              <a:rPr lang="zh-TW" altLang="en-US" sz="2800" b="1" dirty="0" smtClean="0">
                <a:latin typeface="+mn-ea"/>
              </a:rPr>
              <a:t>優先免試</a:t>
            </a:r>
            <a:endParaRPr lang="en-US" altLang="zh-TW" sz="2800" b="1" dirty="0" smtClean="0">
              <a:latin typeface="+mn-ea"/>
            </a:endParaRPr>
          </a:p>
          <a:p>
            <a:pPr>
              <a:buFont typeface="Arial" pitchFamily="34" charset="0"/>
              <a:buNone/>
              <a:defRPr/>
            </a:pPr>
            <a:r>
              <a:rPr lang="zh-TW" altLang="en-US" sz="2800" b="1" dirty="0">
                <a:latin typeface="+mn-ea"/>
              </a:rPr>
              <a:t> </a:t>
            </a:r>
            <a:r>
              <a:rPr lang="zh-TW" altLang="en-US" sz="2800" b="1" dirty="0" smtClean="0">
                <a:latin typeface="+mn-ea"/>
              </a:rPr>
              <a:t>      暨直</a:t>
            </a:r>
            <a:r>
              <a:rPr lang="zh-TW" altLang="en-US" sz="2800" b="1" dirty="0">
                <a:latin typeface="+mn-ea"/>
              </a:rPr>
              <a:t>升入學超額比序順序項目及順次表</a:t>
            </a:r>
            <a:r>
              <a:rPr lang="zh-TW" altLang="en-US" sz="2800" dirty="0">
                <a:latin typeface="+mn-ea"/>
              </a:rPr>
              <a:t>」</a:t>
            </a:r>
            <a:r>
              <a:rPr lang="zh-TW" altLang="en-US" sz="2800" dirty="0" smtClean="0">
                <a:latin typeface="+mn-ea"/>
              </a:rPr>
              <a:t>辦理</a:t>
            </a:r>
            <a:endParaRPr lang="en-US" altLang="zh-TW" sz="2800" dirty="0" smtClean="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smtClean="0">
                <a:latin typeface="+mn-ea"/>
              </a:rPr>
              <a:t>唯一志願故超額比序不採計志願序</a:t>
            </a:r>
            <a:endParaRPr lang="en-US" altLang="zh-TW" sz="2800" dirty="0">
              <a:latin typeface="+mn-ea"/>
            </a:endParaRPr>
          </a:p>
        </p:txBody>
      </p:sp>
      <p:sp>
        <p:nvSpPr>
          <p:cNvPr id="2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87542" y="1281817"/>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6" name="Group 181">
            <a:extLst>
              <a:ext uri="{FF2B5EF4-FFF2-40B4-BE49-F238E27FC236}">
                <a16:creationId xmlns="" xmlns:a16="http://schemas.microsoft.com/office/drawing/2014/main" id="{E52DCB02-263C-4353-B7EF-CF671ECEBF08}"/>
              </a:ext>
            </a:extLst>
          </p:cNvPr>
          <p:cNvGrpSpPr/>
          <p:nvPr/>
        </p:nvGrpSpPr>
        <p:grpSpPr>
          <a:xfrm>
            <a:off x="6916106" y="3043452"/>
            <a:ext cx="142875" cy="285750"/>
            <a:chOff x="7085013" y="5922963"/>
            <a:chExt cx="142875" cy="285750"/>
          </a:xfrm>
          <a:solidFill>
            <a:schemeClr val="accent5">
              <a:lumMod val="75000"/>
            </a:schemeClr>
          </a:solidFill>
        </p:grpSpPr>
        <p:sp>
          <p:nvSpPr>
            <p:cNvPr id="32"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96">
            <a:extLst>
              <a:ext uri="{FF2B5EF4-FFF2-40B4-BE49-F238E27FC236}">
                <a16:creationId xmlns="" xmlns:a16="http://schemas.microsoft.com/office/drawing/2014/main" id="{262B0F37-8AFA-4FDC-83E0-59701E2712A4}"/>
              </a:ext>
            </a:extLst>
          </p:cNvPr>
          <p:cNvGrpSpPr/>
          <p:nvPr/>
        </p:nvGrpSpPr>
        <p:grpSpPr>
          <a:xfrm>
            <a:off x="7169493" y="3043452"/>
            <a:ext cx="142875" cy="285750"/>
            <a:chOff x="7085013" y="5922963"/>
            <a:chExt cx="142875" cy="285750"/>
          </a:xfrm>
          <a:solidFill>
            <a:schemeClr val="accent5">
              <a:lumMod val="75000"/>
            </a:schemeClr>
          </a:solidFill>
        </p:grpSpPr>
        <p:sp>
          <p:nvSpPr>
            <p:cNvPr id="36"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211">
            <a:extLst>
              <a:ext uri="{FF2B5EF4-FFF2-40B4-BE49-F238E27FC236}">
                <a16:creationId xmlns="" xmlns:a16="http://schemas.microsoft.com/office/drawing/2014/main" id="{2180B60E-86B1-4CE7-8BED-1CAE6E8C72A7}"/>
              </a:ext>
            </a:extLst>
          </p:cNvPr>
          <p:cNvGrpSpPr/>
          <p:nvPr/>
        </p:nvGrpSpPr>
        <p:grpSpPr>
          <a:xfrm>
            <a:off x="7422880" y="3043452"/>
            <a:ext cx="142875" cy="285750"/>
            <a:chOff x="7085013" y="5922963"/>
            <a:chExt cx="142875" cy="285750"/>
          </a:xfrm>
          <a:solidFill>
            <a:schemeClr val="accent5">
              <a:lumMod val="75000"/>
            </a:schemeClr>
          </a:solidFill>
        </p:grpSpPr>
        <p:sp>
          <p:nvSpPr>
            <p:cNvPr id="40"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258">
            <a:extLst>
              <a:ext uri="{FF2B5EF4-FFF2-40B4-BE49-F238E27FC236}">
                <a16:creationId xmlns="" xmlns:a16="http://schemas.microsoft.com/office/drawing/2014/main" id="{6D8EDC4B-A996-470E-A468-C062E47C902D}"/>
              </a:ext>
            </a:extLst>
          </p:cNvPr>
          <p:cNvGrpSpPr/>
          <p:nvPr/>
        </p:nvGrpSpPr>
        <p:grpSpPr>
          <a:xfrm>
            <a:off x="7676267" y="3043452"/>
            <a:ext cx="142875" cy="285750"/>
            <a:chOff x="7085013" y="5922963"/>
            <a:chExt cx="142875" cy="285750"/>
          </a:xfrm>
          <a:solidFill>
            <a:schemeClr val="accent5">
              <a:lumMod val="75000"/>
            </a:schemeClr>
          </a:solidFill>
        </p:grpSpPr>
        <p:sp>
          <p:nvSpPr>
            <p:cNvPr id="43"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273">
            <a:extLst>
              <a:ext uri="{FF2B5EF4-FFF2-40B4-BE49-F238E27FC236}">
                <a16:creationId xmlns="" xmlns:a16="http://schemas.microsoft.com/office/drawing/2014/main" id="{5C9A133C-3454-4245-8BAF-1CE56C23BCC7}"/>
              </a:ext>
            </a:extLst>
          </p:cNvPr>
          <p:cNvGrpSpPr/>
          <p:nvPr/>
        </p:nvGrpSpPr>
        <p:grpSpPr>
          <a:xfrm>
            <a:off x="7929654" y="3043452"/>
            <a:ext cx="142875" cy="285750"/>
            <a:chOff x="7085013" y="5922963"/>
            <a:chExt cx="142875" cy="285750"/>
          </a:xfrm>
          <a:solidFill>
            <a:schemeClr val="accent5">
              <a:lumMod val="75000"/>
            </a:schemeClr>
          </a:solidFill>
        </p:grpSpPr>
        <p:sp>
          <p:nvSpPr>
            <p:cNvPr id="46"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276">
            <a:extLst>
              <a:ext uri="{FF2B5EF4-FFF2-40B4-BE49-F238E27FC236}">
                <a16:creationId xmlns="" xmlns:a16="http://schemas.microsoft.com/office/drawing/2014/main" id="{721BA385-E492-469A-A72F-9F9E0F2FBC19}"/>
              </a:ext>
            </a:extLst>
          </p:cNvPr>
          <p:cNvGrpSpPr/>
          <p:nvPr/>
        </p:nvGrpSpPr>
        <p:grpSpPr>
          <a:xfrm>
            <a:off x="8183041" y="3043452"/>
            <a:ext cx="142875" cy="285750"/>
            <a:chOff x="7085013" y="5922963"/>
            <a:chExt cx="142875" cy="285750"/>
          </a:xfrm>
          <a:solidFill>
            <a:schemeClr val="accent5">
              <a:lumMod val="75000"/>
            </a:schemeClr>
          </a:solidFill>
        </p:grpSpPr>
        <p:sp>
          <p:nvSpPr>
            <p:cNvPr id="49"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Group 279">
            <a:extLst>
              <a:ext uri="{FF2B5EF4-FFF2-40B4-BE49-F238E27FC236}">
                <a16:creationId xmlns="" xmlns:a16="http://schemas.microsoft.com/office/drawing/2014/main" id="{F5B526D7-4A56-4ACB-A92C-8C5513AA293B}"/>
              </a:ext>
            </a:extLst>
          </p:cNvPr>
          <p:cNvGrpSpPr/>
          <p:nvPr/>
        </p:nvGrpSpPr>
        <p:grpSpPr>
          <a:xfrm>
            <a:off x="8436428" y="3043452"/>
            <a:ext cx="142875" cy="285750"/>
            <a:chOff x="7085013" y="5922963"/>
            <a:chExt cx="142875" cy="285750"/>
          </a:xfrm>
          <a:solidFill>
            <a:schemeClr val="accent5">
              <a:lumMod val="75000"/>
            </a:schemeClr>
          </a:solidFill>
        </p:grpSpPr>
        <p:sp>
          <p:nvSpPr>
            <p:cNvPr id="52"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282">
            <a:extLst>
              <a:ext uri="{FF2B5EF4-FFF2-40B4-BE49-F238E27FC236}">
                <a16:creationId xmlns="" xmlns:a16="http://schemas.microsoft.com/office/drawing/2014/main" id="{71A2B207-9A89-4AE6-8259-E9E04D204159}"/>
              </a:ext>
            </a:extLst>
          </p:cNvPr>
          <p:cNvGrpSpPr/>
          <p:nvPr/>
        </p:nvGrpSpPr>
        <p:grpSpPr>
          <a:xfrm>
            <a:off x="8689815" y="3043452"/>
            <a:ext cx="142875" cy="285750"/>
            <a:chOff x="7085013" y="5922963"/>
            <a:chExt cx="142875" cy="285750"/>
          </a:xfrm>
          <a:solidFill>
            <a:schemeClr val="accent5">
              <a:lumMod val="75000"/>
            </a:schemeClr>
          </a:solidFill>
        </p:grpSpPr>
        <p:sp>
          <p:nvSpPr>
            <p:cNvPr id="55"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85">
            <a:extLst>
              <a:ext uri="{FF2B5EF4-FFF2-40B4-BE49-F238E27FC236}">
                <a16:creationId xmlns="" xmlns:a16="http://schemas.microsoft.com/office/drawing/2014/main" id="{311CD589-2756-4F31-9492-AE19A73F00E6}"/>
              </a:ext>
            </a:extLst>
          </p:cNvPr>
          <p:cNvGrpSpPr/>
          <p:nvPr/>
        </p:nvGrpSpPr>
        <p:grpSpPr>
          <a:xfrm>
            <a:off x="8943202" y="3043452"/>
            <a:ext cx="142875" cy="285750"/>
            <a:chOff x="7085013" y="5922963"/>
            <a:chExt cx="142875" cy="285750"/>
          </a:xfrm>
          <a:solidFill>
            <a:schemeClr val="accent5">
              <a:lumMod val="75000"/>
            </a:schemeClr>
          </a:solidFill>
        </p:grpSpPr>
        <p:sp>
          <p:nvSpPr>
            <p:cNvPr id="58"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88">
            <a:extLst>
              <a:ext uri="{FF2B5EF4-FFF2-40B4-BE49-F238E27FC236}">
                <a16:creationId xmlns="" xmlns:a16="http://schemas.microsoft.com/office/drawing/2014/main" id="{B23D31AF-959B-4B6F-A9AC-47C7509BBF93}"/>
              </a:ext>
            </a:extLst>
          </p:cNvPr>
          <p:cNvGrpSpPr/>
          <p:nvPr/>
        </p:nvGrpSpPr>
        <p:grpSpPr>
          <a:xfrm>
            <a:off x="9196589" y="3043452"/>
            <a:ext cx="142875" cy="285750"/>
            <a:chOff x="7085013" y="5922963"/>
            <a:chExt cx="142875" cy="285750"/>
          </a:xfrm>
          <a:solidFill>
            <a:schemeClr val="accent5">
              <a:lumMod val="75000"/>
            </a:schemeClr>
          </a:solidFill>
        </p:grpSpPr>
        <p:sp>
          <p:nvSpPr>
            <p:cNvPr id="61"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3" name="直線單箭頭接點 62"/>
          <p:cNvCxnSpPr/>
          <p:nvPr/>
        </p:nvCxnSpPr>
        <p:spPr>
          <a:xfrm>
            <a:off x="2974001" y="3604150"/>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a:off x="2974001" y="4885133"/>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181">
            <a:extLst>
              <a:ext uri="{FF2B5EF4-FFF2-40B4-BE49-F238E27FC236}">
                <a16:creationId xmlns="" xmlns:a16="http://schemas.microsoft.com/office/drawing/2014/main" id="{E52DCB02-263C-4353-B7EF-CF671ECEBF08}"/>
              </a:ext>
            </a:extLst>
          </p:cNvPr>
          <p:cNvGrpSpPr/>
          <p:nvPr/>
        </p:nvGrpSpPr>
        <p:grpSpPr>
          <a:xfrm>
            <a:off x="6916106" y="4319438"/>
            <a:ext cx="142875" cy="285750"/>
            <a:chOff x="7085013" y="5922963"/>
            <a:chExt cx="142875" cy="285750"/>
          </a:xfrm>
          <a:solidFill>
            <a:schemeClr val="accent5">
              <a:lumMod val="75000"/>
            </a:schemeClr>
          </a:solidFill>
        </p:grpSpPr>
        <p:sp>
          <p:nvSpPr>
            <p:cNvPr id="66"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196">
            <a:extLst>
              <a:ext uri="{FF2B5EF4-FFF2-40B4-BE49-F238E27FC236}">
                <a16:creationId xmlns="" xmlns:a16="http://schemas.microsoft.com/office/drawing/2014/main" id="{262B0F37-8AFA-4FDC-83E0-59701E2712A4}"/>
              </a:ext>
            </a:extLst>
          </p:cNvPr>
          <p:cNvGrpSpPr/>
          <p:nvPr/>
        </p:nvGrpSpPr>
        <p:grpSpPr>
          <a:xfrm>
            <a:off x="7169493" y="4319438"/>
            <a:ext cx="142875" cy="285750"/>
            <a:chOff x="7085013" y="5922963"/>
            <a:chExt cx="142875" cy="285750"/>
          </a:xfrm>
          <a:solidFill>
            <a:schemeClr val="accent5">
              <a:lumMod val="75000"/>
            </a:schemeClr>
          </a:solidFill>
        </p:grpSpPr>
        <p:sp>
          <p:nvSpPr>
            <p:cNvPr id="69"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211">
            <a:extLst>
              <a:ext uri="{FF2B5EF4-FFF2-40B4-BE49-F238E27FC236}">
                <a16:creationId xmlns="" xmlns:a16="http://schemas.microsoft.com/office/drawing/2014/main" id="{2180B60E-86B1-4CE7-8BED-1CAE6E8C72A7}"/>
              </a:ext>
            </a:extLst>
          </p:cNvPr>
          <p:cNvGrpSpPr/>
          <p:nvPr/>
        </p:nvGrpSpPr>
        <p:grpSpPr>
          <a:xfrm>
            <a:off x="7422880" y="4319438"/>
            <a:ext cx="142875" cy="285750"/>
            <a:chOff x="7085013" y="5922963"/>
            <a:chExt cx="142875" cy="285750"/>
          </a:xfrm>
          <a:solidFill>
            <a:schemeClr val="accent5">
              <a:lumMod val="75000"/>
            </a:schemeClr>
          </a:solidFill>
        </p:grpSpPr>
        <p:sp>
          <p:nvSpPr>
            <p:cNvPr id="72"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258">
            <a:extLst>
              <a:ext uri="{FF2B5EF4-FFF2-40B4-BE49-F238E27FC236}">
                <a16:creationId xmlns="" xmlns:a16="http://schemas.microsoft.com/office/drawing/2014/main" id="{6D8EDC4B-A996-470E-A468-C062E47C902D}"/>
              </a:ext>
            </a:extLst>
          </p:cNvPr>
          <p:cNvGrpSpPr/>
          <p:nvPr/>
        </p:nvGrpSpPr>
        <p:grpSpPr>
          <a:xfrm>
            <a:off x="7676267" y="4319438"/>
            <a:ext cx="142875" cy="285750"/>
            <a:chOff x="7085013" y="5922963"/>
            <a:chExt cx="142875" cy="285750"/>
          </a:xfrm>
          <a:solidFill>
            <a:schemeClr val="accent5">
              <a:lumMod val="75000"/>
            </a:schemeClr>
          </a:solidFill>
        </p:grpSpPr>
        <p:sp>
          <p:nvSpPr>
            <p:cNvPr id="75"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 name="Group 273">
            <a:extLst>
              <a:ext uri="{FF2B5EF4-FFF2-40B4-BE49-F238E27FC236}">
                <a16:creationId xmlns="" xmlns:a16="http://schemas.microsoft.com/office/drawing/2014/main" id="{5C9A133C-3454-4245-8BAF-1CE56C23BCC7}"/>
              </a:ext>
            </a:extLst>
          </p:cNvPr>
          <p:cNvGrpSpPr/>
          <p:nvPr/>
        </p:nvGrpSpPr>
        <p:grpSpPr>
          <a:xfrm>
            <a:off x="7929654" y="4319438"/>
            <a:ext cx="142875" cy="285750"/>
            <a:chOff x="7085013" y="5922963"/>
            <a:chExt cx="142875" cy="285750"/>
          </a:xfrm>
          <a:solidFill>
            <a:schemeClr val="accent5">
              <a:lumMod val="75000"/>
            </a:schemeClr>
          </a:solidFill>
        </p:grpSpPr>
        <p:sp>
          <p:nvSpPr>
            <p:cNvPr id="78"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276">
            <a:extLst>
              <a:ext uri="{FF2B5EF4-FFF2-40B4-BE49-F238E27FC236}">
                <a16:creationId xmlns="" xmlns:a16="http://schemas.microsoft.com/office/drawing/2014/main" id="{721BA385-E492-469A-A72F-9F9E0F2FBC19}"/>
              </a:ext>
            </a:extLst>
          </p:cNvPr>
          <p:cNvGrpSpPr/>
          <p:nvPr/>
        </p:nvGrpSpPr>
        <p:grpSpPr>
          <a:xfrm>
            <a:off x="8183041" y="4319438"/>
            <a:ext cx="142875" cy="285750"/>
            <a:chOff x="7085013" y="5922963"/>
            <a:chExt cx="142875" cy="285750"/>
          </a:xfrm>
          <a:solidFill>
            <a:schemeClr val="accent5">
              <a:lumMod val="75000"/>
            </a:schemeClr>
          </a:solidFill>
        </p:grpSpPr>
        <p:sp>
          <p:nvSpPr>
            <p:cNvPr id="81"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79">
            <a:extLst>
              <a:ext uri="{FF2B5EF4-FFF2-40B4-BE49-F238E27FC236}">
                <a16:creationId xmlns="" xmlns:a16="http://schemas.microsoft.com/office/drawing/2014/main" id="{F5B526D7-4A56-4ACB-A92C-8C5513AA293B}"/>
              </a:ext>
            </a:extLst>
          </p:cNvPr>
          <p:cNvGrpSpPr/>
          <p:nvPr/>
        </p:nvGrpSpPr>
        <p:grpSpPr>
          <a:xfrm>
            <a:off x="8436428" y="4319438"/>
            <a:ext cx="142875" cy="285750"/>
            <a:chOff x="7085013" y="5922963"/>
            <a:chExt cx="142875" cy="285750"/>
          </a:xfrm>
          <a:solidFill>
            <a:schemeClr val="accent5">
              <a:lumMod val="75000"/>
            </a:schemeClr>
          </a:solidFill>
        </p:grpSpPr>
        <p:sp>
          <p:nvSpPr>
            <p:cNvPr id="84"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82">
            <a:extLst>
              <a:ext uri="{FF2B5EF4-FFF2-40B4-BE49-F238E27FC236}">
                <a16:creationId xmlns="" xmlns:a16="http://schemas.microsoft.com/office/drawing/2014/main" id="{71A2B207-9A89-4AE6-8259-E9E04D204159}"/>
              </a:ext>
            </a:extLst>
          </p:cNvPr>
          <p:cNvGrpSpPr/>
          <p:nvPr/>
        </p:nvGrpSpPr>
        <p:grpSpPr>
          <a:xfrm>
            <a:off x="8689815" y="4319438"/>
            <a:ext cx="142875" cy="285750"/>
            <a:chOff x="7085013" y="5922963"/>
            <a:chExt cx="142875" cy="285750"/>
          </a:xfrm>
          <a:solidFill>
            <a:schemeClr val="accent5">
              <a:lumMod val="75000"/>
            </a:schemeClr>
          </a:solidFill>
        </p:grpSpPr>
        <p:sp>
          <p:nvSpPr>
            <p:cNvPr id="87"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85">
            <a:extLst>
              <a:ext uri="{FF2B5EF4-FFF2-40B4-BE49-F238E27FC236}">
                <a16:creationId xmlns="" xmlns:a16="http://schemas.microsoft.com/office/drawing/2014/main" id="{311CD589-2756-4F31-9492-AE19A73F00E6}"/>
              </a:ext>
            </a:extLst>
          </p:cNvPr>
          <p:cNvGrpSpPr/>
          <p:nvPr/>
        </p:nvGrpSpPr>
        <p:grpSpPr>
          <a:xfrm>
            <a:off x="8943202" y="4319438"/>
            <a:ext cx="142875" cy="285750"/>
            <a:chOff x="7085013" y="5922963"/>
            <a:chExt cx="142875" cy="285750"/>
          </a:xfrm>
          <a:solidFill>
            <a:schemeClr val="accent5">
              <a:lumMod val="75000"/>
            </a:schemeClr>
          </a:solidFill>
        </p:grpSpPr>
        <p:sp>
          <p:nvSpPr>
            <p:cNvPr id="90"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88">
            <a:extLst>
              <a:ext uri="{FF2B5EF4-FFF2-40B4-BE49-F238E27FC236}">
                <a16:creationId xmlns="" xmlns:a16="http://schemas.microsoft.com/office/drawing/2014/main" id="{B23D31AF-959B-4B6F-A9AC-47C7509BBF93}"/>
              </a:ext>
            </a:extLst>
          </p:cNvPr>
          <p:cNvGrpSpPr/>
          <p:nvPr/>
        </p:nvGrpSpPr>
        <p:grpSpPr>
          <a:xfrm>
            <a:off x="9196589" y="4319438"/>
            <a:ext cx="142875" cy="285750"/>
            <a:chOff x="7085013" y="5922963"/>
            <a:chExt cx="142875" cy="285750"/>
          </a:xfrm>
          <a:solidFill>
            <a:schemeClr val="accent5">
              <a:lumMod val="75000"/>
            </a:schemeClr>
          </a:solidFill>
        </p:grpSpPr>
        <p:sp>
          <p:nvSpPr>
            <p:cNvPr id="93"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 xmlns:a16="http://schemas.microsoft.com/office/drawing/2014/main" id="{F5B526D7-4A56-4ACB-A92C-8C5513AA293B}"/>
              </a:ext>
            </a:extLst>
          </p:cNvPr>
          <p:cNvGrpSpPr/>
          <p:nvPr/>
        </p:nvGrpSpPr>
        <p:grpSpPr>
          <a:xfrm>
            <a:off x="9196589" y="4314882"/>
            <a:ext cx="142875" cy="285750"/>
            <a:chOff x="7085013" y="5922963"/>
            <a:chExt cx="142875" cy="285750"/>
          </a:xfrm>
          <a:solidFill>
            <a:schemeClr val="accent1"/>
          </a:solidFill>
        </p:grpSpPr>
        <p:sp>
          <p:nvSpPr>
            <p:cNvPr id="96"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 xmlns:a16="http://schemas.microsoft.com/office/drawing/2014/main" id="{71A2B207-9A89-4AE6-8259-E9E04D204159}"/>
              </a:ext>
            </a:extLst>
          </p:cNvPr>
          <p:cNvGrpSpPr/>
          <p:nvPr/>
        </p:nvGrpSpPr>
        <p:grpSpPr>
          <a:xfrm>
            <a:off x="9449976" y="4314882"/>
            <a:ext cx="142875" cy="285750"/>
            <a:chOff x="7085013" y="5922963"/>
            <a:chExt cx="142875" cy="285750"/>
          </a:xfrm>
          <a:solidFill>
            <a:schemeClr val="accent1"/>
          </a:solidFill>
        </p:grpSpPr>
        <p:sp>
          <p:nvSpPr>
            <p:cNvPr id="99"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 xmlns:a16="http://schemas.microsoft.com/office/drawing/2014/main" id="{311CD589-2756-4F31-9492-AE19A73F00E6}"/>
              </a:ext>
            </a:extLst>
          </p:cNvPr>
          <p:cNvGrpSpPr/>
          <p:nvPr/>
        </p:nvGrpSpPr>
        <p:grpSpPr>
          <a:xfrm>
            <a:off x="9703363" y="4314882"/>
            <a:ext cx="142875" cy="285750"/>
            <a:chOff x="7085013" y="5922963"/>
            <a:chExt cx="142875" cy="285750"/>
          </a:xfrm>
          <a:solidFill>
            <a:schemeClr val="accent1"/>
          </a:solidFill>
        </p:grpSpPr>
        <p:sp>
          <p:nvSpPr>
            <p:cNvPr id="102"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99250" y="5981712"/>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87542" y="2156671"/>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3018466" y="3046539"/>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3019654" y="432241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4111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arallelogram 24">
            <a:extLst>
              <a:ext uri="{FF2B5EF4-FFF2-40B4-BE49-F238E27FC236}">
                <a16:creationId xmlns="" xmlns:a16="http://schemas.microsoft.com/office/drawing/2014/main" id="{6E0AC06B-A14B-4B16-9748-05FB84B82B26}"/>
              </a:ext>
            </a:extLst>
          </p:cNvPr>
          <p:cNvSpPr/>
          <p:nvPr/>
        </p:nvSpPr>
        <p:spPr>
          <a:xfrm flipV="1">
            <a:off x="2650095" y="2507668"/>
            <a:ext cx="591930" cy="1250351"/>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 name="connsiteX0" fmla="*/ 0 w 736611"/>
              <a:gd name="connsiteY0" fmla="*/ 1027929 h 1876427"/>
              <a:gd name="connsiteX1" fmla="*/ 377559 w 736611"/>
              <a:gd name="connsiteY1" fmla="*/ 0 h 1876427"/>
              <a:gd name="connsiteX2" fmla="*/ 736611 w 736611"/>
              <a:gd name="connsiteY2" fmla="*/ 1199721 h 1876427"/>
              <a:gd name="connsiteX3" fmla="*/ 371114 w 736611"/>
              <a:gd name="connsiteY3" fmla="*/ 1876427 h 1876427"/>
              <a:gd name="connsiteX4" fmla="*/ 0 w 736611"/>
              <a:gd name="connsiteY4" fmla="*/ 1027929 h 1876427"/>
              <a:gd name="connsiteX0" fmla="*/ 0 w 736611"/>
              <a:gd name="connsiteY0" fmla="*/ 1027929 h 1250351"/>
              <a:gd name="connsiteX1" fmla="*/ 377559 w 736611"/>
              <a:gd name="connsiteY1" fmla="*/ 0 h 1250351"/>
              <a:gd name="connsiteX2" fmla="*/ 736611 w 736611"/>
              <a:gd name="connsiteY2" fmla="*/ 1199721 h 1250351"/>
              <a:gd name="connsiteX3" fmla="*/ 371114 w 736611"/>
              <a:gd name="connsiteY3" fmla="*/ 1250351 h 1250351"/>
              <a:gd name="connsiteX4" fmla="*/ 0 w 736611"/>
              <a:gd name="connsiteY4" fmla="*/ 1027929 h 125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11" h="1250351">
                <a:moveTo>
                  <a:pt x="0" y="1027929"/>
                </a:moveTo>
                <a:lnTo>
                  <a:pt x="377559" y="0"/>
                </a:lnTo>
                <a:lnTo>
                  <a:pt x="736611" y="1199721"/>
                </a:lnTo>
                <a:lnTo>
                  <a:pt x="371114" y="1250351"/>
                </a:lnTo>
                <a:lnTo>
                  <a:pt x="0" y="1027929"/>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arallelogram 24">
            <a:extLst>
              <a:ext uri="{FF2B5EF4-FFF2-40B4-BE49-F238E27FC236}">
                <a16:creationId xmlns="" xmlns:a16="http://schemas.microsoft.com/office/drawing/2014/main" id="{6E0AC06B-A14B-4B16-9748-05FB84B82B26}"/>
              </a:ext>
            </a:extLst>
          </p:cNvPr>
          <p:cNvSpPr/>
          <p:nvPr/>
        </p:nvSpPr>
        <p:spPr>
          <a:xfrm flipV="1">
            <a:off x="10108222" y="1888505"/>
            <a:ext cx="1160341" cy="1167973"/>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 name="connsiteX0" fmla="*/ 0 w 1443955"/>
              <a:gd name="connsiteY0" fmla="*/ 1167973 h 1167973"/>
              <a:gd name="connsiteX1" fmla="*/ 961887 w 1443955"/>
              <a:gd name="connsiteY1" fmla="*/ 0 h 1167973"/>
              <a:gd name="connsiteX2" fmla="*/ 1443955 w 1443955"/>
              <a:gd name="connsiteY2" fmla="*/ 491267 h 1167973"/>
              <a:gd name="connsiteX3" fmla="*/ 1078458 w 1443955"/>
              <a:gd name="connsiteY3" fmla="*/ 1167973 h 1167973"/>
              <a:gd name="connsiteX4" fmla="*/ 0 w 1443955"/>
              <a:gd name="connsiteY4" fmla="*/ 1167973 h 1167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5" h="1167973">
                <a:moveTo>
                  <a:pt x="0" y="1167973"/>
                </a:moveTo>
                <a:lnTo>
                  <a:pt x="961887" y="0"/>
                </a:lnTo>
                <a:lnTo>
                  <a:pt x="1443955" y="491267"/>
                </a:lnTo>
                <a:lnTo>
                  <a:pt x="1078458" y="1167973"/>
                </a:lnTo>
                <a:lnTo>
                  <a:pt x="0" y="1167973"/>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arallelogram 24">
            <a:extLst>
              <a:ext uri="{FF2B5EF4-FFF2-40B4-BE49-F238E27FC236}">
                <a16:creationId xmlns="" xmlns:a16="http://schemas.microsoft.com/office/drawing/2014/main" id="{6E0AC06B-A14B-4B16-9748-05FB84B82B26}"/>
              </a:ext>
            </a:extLst>
          </p:cNvPr>
          <p:cNvSpPr/>
          <p:nvPr/>
        </p:nvSpPr>
        <p:spPr>
          <a:xfrm flipV="1">
            <a:off x="8102761" y="1881599"/>
            <a:ext cx="1160341"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5" h="1876427">
                <a:moveTo>
                  <a:pt x="0" y="1876427"/>
                </a:moveTo>
                <a:lnTo>
                  <a:pt x="1084903" y="0"/>
                </a:lnTo>
                <a:lnTo>
                  <a:pt x="1443955" y="1199721"/>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arallelogram 24">
            <a:extLst>
              <a:ext uri="{FF2B5EF4-FFF2-40B4-BE49-F238E27FC236}">
                <a16:creationId xmlns="" xmlns:a16="http://schemas.microsoft.com/office/drawing/2014/main" id="{9CC07652-569C-4857-9906-2D45AEB17165}"/>
              </a:ext>
            </a:extLst>
          </p:cNvPr>
          <p:cNvSpPr/>
          <p:nvPr/>
        </p:nvSpPr>
        <p:spPr>
          <a:xfrm flipV="1">
            <a:off x="6097301" y="1881599"/>
            <a:ext cx="1160340"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4"/>
              <a:gd name="connsiteY0" fmla="*/ 1876427 h 1876427"/>
              <a:gd name="connsiteX1" fmla="*/ 1084903 w 1443954"/>
              <a:gd name="connsiteY1" fmla="*/ 0 h 1876427"/>
              <a:gd name="connsiteX2" fmla="*/ 1443954 w 1443954"/>
              <a:gd name="connsiteY2" fmla="*/ 1240910 h 1876427"/>
              <a:gd name="connsiteX3" fmla="*/ 1078458 w 1443954"/>
              <a:gd name="connsiteY3" fmla="*/ 1876427 h 1876427"/>
              <a:gd name="connsiteX4" fmla="*/ 0 w 1443954"/>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4" h="1876427">
                <a:moveTo>
                  <a:pt x="0" y="1876427"/>
                </a:moveTo>
                <a:lnTo>
                  <a:pt x="1084903" y="0"/>
                </a:lnTo>
                <a:lnTo>
                  <a:pt x="1443954" y="1240910"/>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arallelogram 24">
            <a:extLst>
              <a:ext uri="{FF2B5EF4-FFF2-40B4-BE49-F238E27FC236}">
                <a16:creationId xmlns="" xmlns:a16="http://schemas.microsoft.com/office/drawing/2014/main" id="{5924F72D-E308-46BE-8410-E79B10FBF61F}"/>
              </a:ext>
            </a:extLst>
          </p:cNvPr>
          <p:cNvSpPr/>
          <p:nvPr/>
        </p:nvSpPr>
        <p:spPr>
          <a:xfrm flipV="1">
            <a:off x="4091838" y="1881597"/>
            <a:ext cx="1168579"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54207"/>
              <a:gd name="connsiteY0" fmla="*/ 1876427 h 1876427"/>
              <a:gd name="connsiteX1" fmla="*/ 1084903 w 1454207"/>
              <a:gd name="connsiteY1" fmla="*/ 0 h 1876427"/>
              <a:gd name="connsiteX2" fmla="*/ 1454207 w 1454207"/>
              <a:gd name="connsiteY2" fmla="*/ 1199721 h 1876427"/>
              <a:gd name="connsiteX3" fmla="*/ 1078458 w 1454207"/>
              <a:gd name="connsiteY3" fmla="*/ 1876427 h 1876427"/>
              <a:gd name="connsiteX4" fmla="*/ 0 w 1454207"/>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207" h="1876427">
                <a:moveTo>
                  <a:pt x="0" y="1876427"/>
                </a:moveTo>
                <a:lnTo>
                  <a:pt x="1084903" y="0"/>
                </a:lnTo>
                <a:lnTo>
                  <a:pt x="1454207" y="1199721"/>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19</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招生方式</a:t>
            </a:r>
            <a:endParaRPr lang="en-US" sz="4400" b="1" dirty="0">
              <a:solidFill>
                <a:prstClr val="black"/>
              </a:solidFill>
            </a:endParaRPr>
          </a:p>
        </p:txBody>
      </p:sp>
      <p:sp>
        <p:nvSpPr>
          <p:cNvPr id="112" name="Rectangle 2">
            <a:extLst>
              <a:ext uri="{FF2B5EF4-FFF2-40B4-BE49-F238E27FC236}">
                <a16:creationId xmlns="" xmlns:a16="http://schemas.microsoft.com/office/drawing/2014/main" id="{25E35751-7742-4117-B330-E9E01E4617D1}"/>
              </a:ext>
            </a:extLst>
          </p:cNvPr>
          <p:cNvSpPr/>
          <p:nvPr/>
        </p:nvSpPr>
        <p:spPr>
          <a:xfrm>
            <a:off x="2310799" y="2271284"/>
            <a:ext cx="9304186" cy="10970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arallelogram 86">
            <a:extLst>
              <a:ext uri="{FF2B5EF4-FFF2-40B4-BE49-F238E27FC236}">
                <a16:creationId xmlns="" xmlns:a16="http://schemas.microsoft.com/office/drawing/2014/main" id="{E3CFDCE8-F0CA-4D30-B257-6A38A9C1EA52}"/>
              </a:ext>
            </a:extLst>
          </p:cNvPr>
          <p:cNvSpPr/>
          <p:nvPr/>
        </p:nvSpPr>
        <p:spPr>
          <a:xfrm>
            <a:off x="8968353" y="1881601"/>
            <a:ext cx="2005462" cy="1876425"/>
          </a:xfrm>
          <a:prstGeom prst="parallelogram">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arallelogram 87">
            <a:extLst>
              <a:ext uri="{FF2B5EF4-FFF2-40B4-BE49-F238E27FC236}">
                <a16:creationId xmlns="" xmlns:a16="http://schemas.microsoft.com/office/drawing/2014/main" id="{ED07F553-32AB-429D-8B27-70DA3ACF3F9A}"/>
              </a:ext>
            </a:extLst>
          </p:cNvPr>
          <p:cNvSpPr/>
          <p:nvPr/>
        </p:nvSpPr>
        <p:spPr>
          <a:xfrm>
            <a:off x="6962892" y="1881601"/>
            <a:ext cx="2005462" cy="1876425"/>
          </a:xfrm>
          <a:prstGeom prst="parallelogram">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arallelogram 89">
            <a:extLst>
              <a:ext uri="{FF2B5EF4-FFF2-40B4-BE49-F238E27FC236}">
                <a16:creationId xmlns="" xmlns:a16="http://schemas.microsoft.com/office/drawing/2014/main" id="{AD59E80B-0448-40CB-B25A-B53F9B3CEE99}"/>
              </a:ext>
            </a:extLst>
          </p:cNvPr>
          <p:cNvSpPr/>
          <p:nvPr/>
        </p:nvSpPr>
        <p:spPr>
          <a:xfrm>
            <a:off x="2951968" y="1881598"/>
            <a:ext cx="2005462" cy="1876428"/>
          </a:xfrm>
          <a:prstGeom prst="parallelogram">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arallelogram 90">
            <a:extLst>
              <a:ext uri="{FF2B5EF4-FFF2-40B4-BE49-F238E27FC236}">
                <a16:creationId xmlns="" xmlns:a16="http://schemas.microsoft.com/office/drawing/2014/main" id="{72DD15EE-2961-4783-8393-59934B892426}"/>
              </a:ext>
            </a:extLst>
          </p:cNvPr>
          <p:cNvSpPr/>
          <p:nvPr/>
        </p:nvSpPr>
        <p:spPr>
          <a:xfrm>
            <a:off x="4957430" y="1881598"/>
            <a:ext cx="2005462" cy="1876428"/>
          </a:xfrm>
          <a:prstGeom prst="parallelogram">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b="24213"/>
          <a:stretch/>
        </p:blipFill>
        <p:spPr>
          <a:xfrm>
            <a:off x="3418870" y="2397384"/>
            <a:ext cx="897390" cy="844852"/>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6800" y="2451965"/>
            <a:ext cx="643749" cy="838371"/>
          </a:xfrm>
          <a:prstGeom prst="rect">
            <a:avLst/>
          </a:prstGeom>
        </p:spPr>
      </p:pic>
      <p:sp>
        <p:nvSpPr>
          <p:cNvPr id="8" name="文字方塊 7"/>
          <p:cNvSpPr txBox="1"/>
          <p:nvPr/>
        </p:nvSpPr>
        <p:spPr>
          <a:xfrm>
            <a:off x="5908564" y="2999005"/>
            <a:ext cx="312906" cy="369332"/>
          </a:xfrm>
          <a:prstGeom prst="rect">
            <a:avLst/>
          </a:prstGeom>
          <a:noFill/>
        </p:spPr>
        <p:txBody>
          <a:bodyPr wrap="none" rtlCol="0">
            <a:spAutoFit/>
          </a:bodyPr>
          <a:lstStyle/>
          <a:p>
            <a:r>
              <a:rPr lang="en-US" altLang="zh-TW" b="1" dirty="0" smtClean="0">
                <a:solidFill>
                  <a:schemeClr val="bg1"/>
                </a:solidFill>
                <a:latin typeface="+mn-ea"/>
              </a:rPr>
              <a:t>1</a:t>
            </a:r>
            <a:endParaRPr lang="zh-TW" altLang="en-US" b="1" dirty="0">
              <a:solidFill>
                <a:schemeClr val="bg1"/>
              </a:solidFill>
              <a:latin typeface="+mn-ea"/>
            </a:endParaRPr>
          </a:p>
        </p:txBody>
      </p:sp>
      <p:pic>
        <p:nvPicPr>
          <p:cNvPr id="139" name="圖片 1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357" y="2451965"/>
            <a:ext cx="643749" cy="838371"/>
          </a:xfrm>
          <a:prstGeom prst="rect">
            <a:avLst/>
          </a:prstGeom>
        </p:spPr>
      </p:pic>
      <p:sp>
        <p:nvSpPr>
          <p:cNvPr id="140" name="文字方塊 139"/>
          <p:cNvSpPr txBox="1"/>
          <p:nvPr/>
        </p:nvSpPr>
        <p:spPr>
          <a:xfrm>
            <a:off x="7911121" y="2999005"/>
            <a:ext cx="312906" cy="369332"/>
          </a:xfrm>
          <a:prstGeom prst="rect">
            <a:avLst/>
          </a:prstGeom>
          <a:noFill/>
        </p:spPr>
        <p:txBody>
          <a:bodyPr wrap="none" rtlCol="0">
            <a:spAutoFit/>
          </a:bodyPr>
          <a:lstStyle/>
          <a:p>
            <a:r>
              <a:rPr lang="en-US" altLang="zh-TW" b="1" dirty="0" smtClean="0">
                <a:solidFill>
                  <a:schemeClr val="bg1"/>
                </a:solidFill>
                <a:latin typeface="+mn-ea"/>
              </a:rPr>
              <a:t>2</a:t>
            </a:r>
          </a:p>
        </p:txBody>
      </p:sp>
      <p:pic>
        <p:nvPicPr>
          <p:cNvPr id="141" name="圖片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1834" y="2455540"/>
            <a:ext cx="643749" cy="838371"/>
          </a:xfrm>
          <a:prstGeom prst="rect">
            <a:avLst/>
          </a:prstGeom>
        </p:spPr>
      </p:pic>
      <p:sp>
        <p:nvSpPr>
          <p:cNvPr id="142" name="文字方塊 141"/>
          <p:cNvSpPr txBox="1"/>
          <p:nvPr/>
        </p:nvSpPr>
        <p:spPr>
          <a:xfrm>
            <a:off x="9943598" y="3002580"/>
            <a:ext cx="312906" cy="369332"/>
          </a:xfrm>
          <a:prstGeom prst="rect">
            <a:avLst/>
          </a:prstGeom>
          <a:noFill/>
        </p:spPr>
        <p:txBody>
          <a:bodyPr wrap="none" rtlCol="0">
            <a:spAutoFit/>
          </a:bodyPr>
          <a:lstStyle/>
          <a:p>
            <a:r>
              <a:rPr lang="en-US" altLang="zh-TW" b="1" dirty="0">
                <a:solidFill>
                  <a:schemeClr val="bg1"/>
                </a:solidFill>
                <a:latin typeface="+mn-ea"/>
              </a:rPr>
              <a:t>3</a:t>
            </a:r>
            <a:endParaRPr lang="en-US" altLang="zh-TW" b="1" dirty="0" smtClean="0">
              <a:solidFill>
                <a:schemeClr val="bg1"/>
              </a:solidFill>
              <a:latin typeface="+mn-ea"/>
            </a:endParaRPr>
          </a:p>
        </p:txBody>
      </p:sp>
      <p:sp>
        <p:nvSpPr>
          <p:cNvPr id="10" name="矩形 9"/>
          <p:cNvSpPr/>
          <p:nvPr/>
        </p:nvSpPr>
        <p:spPr>
          <a:xfrm>
            <a:off x="2760448" y="4090244"/>
            <a:ext cx="2031326" cy="461665"/>
          </a:xfrm>
          <a:prstGeom prst="rect">
            <a:avLst/>
          </a:prstGeom>
        </p:spPr>
        <p:txBody>
          <a:bodyPr wrap="none">
            <a:spAutoFit/>
          </a:bodyPr>
          <a:lstStyle/>
          <a:p>
            <a:pPr algn="ctr">
              <a:spcBef>
                <a:spcPct val="0"/>
              </a:spcBef>
            </a:pPr>
            <a:r>
              <a:rPr lang="zh-TW" altLang="en-US" sz="2400" b="1" dirty="0"/>
              <a:t>國中教育會考</a:t>
            </a:r>
          </a:p>
        </p:txBody>
      </p:sp>
      <p:sp>
        <p:nvSpPr>
          <p:cNvPr id="12" name="矩形 11"/>
          <p:cNvSpPr/>
          <p:nvPr/>
        </p:nvSpPr>
        <p:spPr>
          <a:xfrm>
            <a:off x="2914336" y="4574479"/>
            <a:ext cx="1723549" cy="400110"/>
          </a:xfrm>
          <a:prstGeom prst="rect">
            <a:avLst/>
          </a:prstGeom>
        </p:spPr>
        <p:txBody>
          <a:bodyPr wrap="none">
            <a:spAutoFit/>
          </a:bodyPr>
          <a:lstStyle/>
          <a:p>
            <a:r>
              <a:rPr lang="zh-TW" altLang="en-US" sz="2000" dirty="0">
                <a:latin typeface="+mn-ea"/>
              </a:rPr>
              <a:t>取得會考成績</a:t>
            </a:r>
          </a:p>
        </p:txBody>
      </p:sp>
      <p:sp>
        <p:nvSpPr>
          <p:cNvPr id="17" name="矩形 16"/>
          <p:cNvSpPr/>
          <p:nvPr/>
        </p:nvSpPr>
        <p:spPr>
          <a:xfrm>
            <a:off x="2840397" y="5007103"/>
            <a:ext cx="1895071" cy="830997"/>
          </a:xfrm>
          <a:prstGeom prst="rect">
            <a:avLst/>
          </a:prstGeom>
        </p:spPr>
        <p:txBody>
          <a:bodyPr wrap="none">
            <a:spAutoFit/>
          </a:bodyPr>
          <a:lstStyle/>
          <a:p>
            <a:r>
              <a:rPr lang="en-US" altLang="zh-TW" sz="1600" dirty="0" smtClean="0">
                <a:latin typeface="+mn-ea"/>
              </a:rPr>
              <a:t>(</a:t>
            </a:r>
            <a:r>
              <a:rPr lang="zh-TW" altLang="en-US" sz="1600" dirty="0" smtClean="0">
                <a:latin typeface="+mn-ea"/>
              </a:rPr>
              <a:t>除</a:t>
            </a:r>
            <a:r>
              <a:rPr lang="zh-TW" altLang="en-US" sz="1600" b="1" dirty="0">
                <a:latin typeface="+mn-ea"/>
              </a:rPr>
              <a:t>國立學校</a:t>
            </a:r>
            <a:r>
              <a:rPr lang="zh-TW" altLang="en-US" sz="1600" dirty="0">
                <a:latin typeface="+mn-ea"/>
              </a:rPr>
              <a:t>及</a:t>
            </a:r>
            <a:r>
              <a:rPr lang="zh-TW" altLang="en-US" sz="1600" b="1" dirty="0" smtClean="0">
                <a:latin typeface="+mn-ea"/>
              </a:rPr>
              <a:t>護理</a:t>
            </a:r>
            <a:endParaRPr lang="en-US" altLang="zh-TW" sz="1600" b="1" dirty="0" smtClean="0">
              <a:latin typeface="+mn-ea"/>
            </a:endParaRPr>
          </a:p>
          <a:p>
            <a:r>
              <a:rPr lang="zh-TW" altLang="en-US" sz="1600" b="1" dirty="0" smtClean="0">
                <a:latin typeface="+mn-ea"/>
              </a:rPr>
              <a:t> 科</a:t>
            </a:r>
            <a:r>
              <a:rPr lang="zh-TW" altLang="en-US" sz="1600" dirty="0">
                <a:latin typeface="+mn-ea"/>
              </a:rPr>
              <a:t>外，各校</a:t>
            </a:r>
            <a:r>
              <a:rPr lang="zh-TW" altLang="en-US" sz="1600" dirty="0" smtClean="0">
                <a:latin typeface="+mn-ea"/>
              </a:rPr>
              <a:t>自訂是</a:t>
            </a:r>
            <a:endParaRPr lang="en-US" altLang="zh-TW" sz="1600" dirty="0" smtClean="0">
              <a:latin typeface="+mn-ea"/>
            </a:endParaRPr>
          </a:p>
          <a:p>
            <a:r>
              <a:rPr lang="zh-TW" altLang="en-US" sz="1600" dirty="0" smtClean="0">
                <a:latin typeface="+mn-ea"/>
              </a:rPr>
              <a:t> 否</a:t>
            </a:r>
            <a:r>
              <a:rPr lang="zh-TW" altLang="en-US" sz="1600" dirty="0">
                <a:latin typeface="+mn-ea"/>
              </a:rPr>
              <a:t>採計會考</a:t>
            </a:r>
            <a:r>
              <a:rPr lang="zh-TW" altLang="en-US" sz="1600" dirty="0" smtClean="0">
                <a:latin typeface="+mn-ea"/>
              </a:rPr>
              <a:t>成績</a:t>
            </a:r>
            <a:r>
              <a:rPr lang="en-US" altLang="zh-TW" sz="1600" dirty="0" smtClean="0">
                <a:latin typeface="+mn-ea"/>
              </a:rPr>
              <a:t>)</a:t>
            </a:r>
            <a:endParaRPr lang="zh-TW" altLang="en-US" sz="1600" dirty="0">
              <a:latin typeface="+mn-ea"/>
            </a:endParaRPr>
          </a:p>
        </p:txBody>
      </p:sp>
      <p:sp>
        <p:nvSpPr>
          <p:cNvPr id="18" name="矩形 17"/>
          <p:cNvSpPr/>
          <p:nvPr/>
        </p:nvSpPr>
        <p:spPr>
          <a:xfrm>
            <a:off x="4791774" y="4099433"/>
            <a:ext cx="2031325" cy="461665"/>
          </a:xfrm>
          <a:prstGeom prst="rect">
            <a:avLst/>
          </a:prstGeom>
        </p:spPr>
        <p:txBody>
          <a:bodyPr wrap="none">
            <a:spAutoFit/>
          </a:bodyPr>
          <a:lstStyle/>
          <a:p>
            <a:r>
              <a:rPr lang="zh-TW" altLang="en-US" sz="2400" b="1" dirty="0" smtClean="0"/>
              <a:t>優先</a:t>
            </a:r>
            <a:r>
              <a:rPr lang="zh-TW" altLang="en-US" sz="2400" b="1" dirty="0"/>
              <a:t>免試入學</a:t>
            </a:r>
          </a:p>
        </p:txBody>
      </p:sp>
      <p:sp>
        <p:nvSpPr>
          <p:cNvPr id="19" name="矩形 18"/>
          <p:cNvSpPr/>
          <p:nvPr/>
        </p:nvSpPr>
        <p:spPr>
          <a:xfrm>
            <a:off x="6823099" y="4097331"/>
            <a:ext cx="2031326" cy="461665"/>
          </a:xfrm>
          <a:prstGeom prst="rect">
            <a:avLst/>
          </a:prstGeom>
        </p:spPr>
        <p:txBody>
          <a:bodyPr wrap="none">
            <a:spAutoFit/>
          </a:bodyPr>
          <a:lstStyle/>
          <a:p>
            <a:pPr algn="ctr">
              <a:spcBef>
                <a:spcPct val="0"/>
              </a:spcBef>
            </a:pPr>
            <a:r>
              <a:rPr lang="zh-TW" altLang="en-US" sz="2400" b="1" dirty="0">
                <a:latin typeface="+mn-ea"/>
              </a:rPr>
              <a:t>聯合免試入學</a:t>
            </a:r>
          </a:p>
        </p:txBody>
      </p:sp>
      <p:sp>
        <p:nvSpPr>
          <p:cNvPr id="20" name="文字方塊 19"/>
          <p:cNvSpPr txBox="1"/>
          <p:nvPr/>
        </p:nvSpPr>
        <p:spPr>
          <a:xfrm>
            <a:off x="4945661" y="4570287"/>
            <a:ext cx="1723549" cy="707886"/>
          </a:xfrm>
          <a:prstGeom prst="rect">
            <a:avLst/>
          </a:prstGeom>
          <a:noFill/>
        </p:spPr>
        <p:txBody>
          <a:bodyPr wrap="none" rtlCol="0">
            <a:spAutoFit/>
          </a:bodyPr>
          <a:lstStyle/>
          <a:p>
            <a:pPr algn="ctr"/>
            <a:r>
              <a:rPr lang="zh-TW" altLang="en-US" sz="2000" dirty="0" smtClean="0"/>
              <a:t>未錄取者</a:t>
            </a:r>
            <a:endParaRPr lang="en-US" altLang="zh-TW" sz="2000" dirty="0" smtClean="0"/>
          </a:p>
          <a:p>
            <a:pPr algn="ctr"/>
            <a:r>
              <a:rPr lang="zh-TW" altLang="en-US" sz="2000" dirty="0" smtClean="0"/>
              <a:t>參加下一階段</a:t>
            </a:r>
            <a:endParaRPr lang="zh-TW" altLang="en-US" sz="2000" dirty="0"/>
          </a:p>
        </p:txBody>
      </p:sp>
      <p:sp>
        <p:nvSpPr>
          <p:cNvPr id="143" name="文字方塊 142"/>
          <p:cNvSpPr txBox="1"/>
          <p:nvPr/>
        </p:nvSpPr>
        <p:spPr>
          <a:xfrm>
            <a:off x="6970021" y="4571767"/>
            <a:ext cx="1723549" cy="707886"/>
          </a:xfrm>
          <a:prstGeom prst="rect">
            <a:avLst/>
          </a:prstGeom>
          <a:noFill/>
        </p:spPr>
        <p:txBody>
          <a:bodyPr wrap="none" rtlCol="0">
            <a:spAutoFit/>
          </a:bodyPr>
          <a:lstStyle/>
          <a:p>
            <a:pPr algn="ctr"/>
            <a:r>
              <a:rPr lang="zh-TW" altLang="en-US" sz="2000" dirty="0" smtClean="0"/>
              <a:t>未錄取者</a:t>
            </a:r>
            <a:endParaRPr lang="en-US" altLang="zh-TW" sz="2000" dirty="0" smtClean="0"/>
          </a:p>
          <a:p>
            <a:pPr algn="ctr"/>
            <a:r>
              <a:rPr lang="zh-TW" altLang="en-US" sz="2000" dirty="0" smtClean="0"/>
              <a:t>參加下一階段</a:t>
            </a:r>
            <a:endParaRPr lang="zh-TW" altLang="en-US" sz="2000" dirty="0"/>
          </a:p>
        </p:txBody>
      </p:sp>
      <p:sp>
        <p:nvSpPr>
          <p:cNvPr id="144" name="矩形 143"/>
          <p:cNvSpPr/>
          <p:nvPr/>
        </p:nvSpPr>
        <p:spPr>
          <a:xfrm>
            <a:off x="9076034" y="4090243"/>
            <a:ext cx="1415772" cy="461665"/>
          </a:xfrm>
          <a:prstGeom prst="rect">
            <a:avLst/>
          </a:prstGeom>
        </p:spPr>
        <p:txBody>
          <a:bodyPr wrap="none">
            <a:spAutoFit/>
          </a:bodyPr>
          <a:lstStyle/>
          <a:p>
            <a:r>
              <a:rPr lang="zh-TW" altLang="en-US" sz="2400" b="1" dirty="0">
                <a:latin typeface="+mn-ea"/>
              </a:rPr>
              <a:t>免試續招</a:t>
            </a:r>
          </a:p>
        </p:txBody>
      </p:sp>
    </p:spTree>
    <p:extLst>
      <p:ext uri="{BB962C8B-B14F-4D97-AF65-F5344CB8AC3E}">
        <p14:creationId xmlns:p14="http://schemas.microsoft.com/office/powerpoint/2010/main" val="2815844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0" y="636932"/>
            <a:ext cx="5453449" cy="168764"/>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E21BCBC-95AD-472E-B71B-712C78CF5E1C}"/>
              </a:ext>
            </a:extLst>
          </p:cNvPr>
          <p:cNvSpPr/>
          <p:nvPr/>
        </p:nvSpPr>
        <p:spPr>
          <a:xfrm>
            <a:off x="11239500" y="6356350"/>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 xmlns:a16="http://schemas.microsoft.com/office/drawing/2014/main" id="{5A0151CA-4F17-486D-A55B-4FFDBA3708A3}"/>
              </a:ext>
            </a:extLst>
          </p:cNvPr>
          <p:cNvSpPr txBox="1"/>
          <p:nvPr/>
        </p:nvSpPr>
        <p:spPr>
          <a:xfrm>
            <a:off x="4272481" y="388031"/>
            <a:ext cx="3647040" cy="677108"/>
          </a:xfrm>
          <a:prstGeom prst="rect">
            <a:avLst/>
          </a:prstGeom>
          <a:noFill/>
        </p:spPr>
        <p:txBody>
          <a:bodyPr wrap="square" lIns="0" tIns="0" rIns="0" bIns="0" rtlCol="0" anchor="t">
            <a:spAutoFit/>
          </a:bodyPr>
          <a:lstStyle/>
          <a:p>
            <a:pPr algn="ctr"/>
            <a:r>
              <a:rPr lang="zh-TW" altLang="en-US" sz="4400" b="1" dirty="0" smtClean="0"/>
              <a:t>摘要</a:t>
            </a:r>
            <a:endParaRPr lang="en-US" sz="4400" b="1" dirty="0"/>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590638" y="6356350"/>
            <a:ext cx="201312" cy="365125"/>
          </a:xfrm>
        </p:spPr>
        <p:txBody>
          <a:bodyPr/>
          <a:lstStyle/>
          <a:p>
            <a:r>
              <a:rPr lang="en-US" altLang="zh-TW" sz="1600" dirty="0" smtClean="0">
                <a:solidFill>
                  <a:schemeClr val="bg1"/>
                </a:solidFill>
              </a:rPr>
              <a:t>2</a:t>
            </a:r>
            <a:endParaRPr lang="en-US" sz="1600" dirty="0">
              <a:solidFill>
                <a:schemeClr val="bg1"/>
              </a:solidFill>
            </a:endParaRPr>
          </a:p>
        </p:txBody>
      </p:sp>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475" y="2265336"/>
            <a:ext cx="1637480" cy="1369283"/>
          </a:xfrm>
          <a:prstGeom prst="rect">
            <a:avLst/>
          </a:prstGeom>
        </p:spPr>
      </p:pic>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3449" y="1991622"/>
            <a:ext cx="1261587" cy="1642997"/>
          </a:xfrm>
          <a:prstGeom prst="rect">
            <a:avLst/>
          </a:prstGeom>
        </p:spPr>
      </p:pic>
      <p:sp>
        <p:nvSpPr>
          <p:cNvPr id="3" name="矩形 2"/>
          <p:cNvSpPr/>
          <p:nvPr/>
        </p:nvSpPr>
        <p:spPr>
          <a:xfrm>
            <a:off x="586239" y="3860914"/>
            <a:ext cx="3416320" cy="1354217"/>
          </a:xfrm>
          <a:prstGeom prst="rect">
            <a:avLst/>
          </a:prstGeom>
        </p:spPr>
        <p:txBody>
          <a:bodyPr wrap="none">
            <a:spAutoFit/>
          </a:bodyPr>
          <a:lstStyle/>
          <a:p>
            <a:pPr>
              <a:spcBef>
                <a:spcPts val="1200"/>
              </a:spcBef>
              <a:defRPr/>
            </a:pPr>
            <a:r>
              <a:rPr lang="zh-TW" altLang="en-US" sz="3600" b="1" dirty="0">
                <a:latin typeface="+mn-ea"/>
              </a:rPr>
              <a:t>十二年國民</a:t>
            </a:r>
            <a:r>
              <a:rPr lang="zh-TW" altLang="en-US" sz="3600" b="1" dirty="0" smtClean="0">
                <a:latin typeface="+mn-ea"/>
              </a:rPr>
              <a:t>基本</a:t>
            </a:r>
            <a:endParaRPr lang="en-US" altLang="zh-TW" sz="3600" b="1" dirty="0" smtClean="0">
              <a:latin typeface="+mn-ea"/>
            </a:endParaRPr>
          </a:p>
          <a:p>
            <a:pPr algn="ctr">
              <a:spcBef>
                <a:spcPts val="1200"/>
              </a:spcBef>
              <a:defRPr/>
            </a:pPr>
            <a:r>
              <a:rPr lang="zh-TW" altLang="en-US" sz="3600" b="1" dirty="0" smtClean="0">
                <a:latin typeface="+mn-ea"/>
              </a:rPr>
              <a:t>教育</a:t>
            </a:r>
            <a:r>
              <a:rPr lang="zh-TW" altLang="en-US" sz="3600" b="1" dirty="0">
                <a:latin typeface="+mn-ea"/>
              </a:rPr>
              <a:t>概述</a:t>
            </a:r>
          </a:p>
        </p:txBody>
      </p:sp>
      <p:sp>
        <p:nvSpPr>
          <p:cNvPr id="5" name="矩形 4"/>
          <p:cNvSpPr/>
          <p:nvPr/>
        </p:nvSpPr>
        <p:spPr>
          <a:xfrm>
            <a:off x="4353698" y="3783970"/>
            <a:ext cx="4328290" cy="1754326"/>
          </a:xfrm>
          <a:prstGeom prst="rect">
            <a:avLst/>
          </a:prstGeom>
        </p:spPr>
        <p:txBody>
          <a:bodyPr wrap="square">
            <a:spAutoFit/>
          </a:bodyPr>
          <a:lstStyle/>
          <a:p>
            <a:pPr>
              <a:defRPr/>
            </a:pPr>
            <a:r>
              <a:rPr lang="en-US" altLang="zh-TW" sz="3600" b="1" dirty="0" smtClean="0">
                <a:latin typeface="+mn-ea"/>
              </a:rPr>
              <a:t>109</a:t>
            </a:r>
            <a:r>
              <a:rPr lang="zh-TW" altLang="en-US" sz="3600" b="1" dirty="0" smtClean="0">
                <a:latin typeface="+mn-ea"/>
              </a:rPr>
              <a:t>學年</a:t>
            </a:r>
            <a:r>
              <a:rPr lang="zh-TW" altLang="en-US" sz="3600" b="1" dirty="0">
                <a:latin typeface="+mn-ea"/>
              </a:rPr>
              <a:t>度基</a:t>
            </a:r>
            <a:r>
              <a:rPr lang="zh-TW" altLang="en-US" sz="3600" b="1" dirty="0" smtClean="0">
                <a:latin typeface="+mn-ea"/>
              </a:rPr>
              <a:t>北區</a:t>
            </a:r>
            <a:endParaRPr lang="en-US" altLang="zh-TW" sz="3600" b="1" dirty="0" smtClean="0">
              <a:latin typeface="+mn-ea"/>
            </a:endParaRPr>
          </a:p>
          <a:p>
            <a:pPr>
              <a:defRPr/>
            </a:pPr>
            <a:r>
              <a:rPr lang="zh-TW" altLang="en-US" sz="3600" b="1" dirty="0" smtClean="0">
                <a:latin typeface="+mn-ea"/>
              </a:rPr>
              <a:t>高級中等</a:t>
            </a:r>
            <a:r>
              <a:rPr lang="zh-TW" altLang="en-US" sz="3600" b="1" dirty="0">
                <a:latin typeface="+mn-ea"/>
              </a:rPr>
              <a:t>學校及五專免試入學</a:t>
            </a:r>
            <a:r>
              <a:rPr lang="zh-TW" altLang="en-US" sz="3600" b="1" dirty="0" smtClean="0">
                <a:latin typeface="+mn-ea"/>
              </a:rPr>
              <a:t>規劃</a:t>
            </a:r>
            <a:endParaRPr lang="en-US" altLang="zh-TW" sz="3600" b="1" dirty="0" smtClean="0">
              <a:latin typeface="+mn-ea"/>
            </a:endParaRPr>
          </a:p>
        </p:txBody>
      </p:sp>
      <p:sp>
        <p:nvSpPr>
          <p:cNvPr id="10" name="矩形 9"/>
          <p:cNvSpPr/>
          <p:nvPr/>
        </p:nvSpPr>
        <p:spPr>
          <a:xfrm>
            <a:off x="9939307" y="3860914"/>
            <a:ext cx="1364476" cy="646331"/>
          </a:xfrm>
          <a:prstGeom prst="rect">
            <a:avLst/>
          </a:prstGeom>
        </p:spPr>
        <p:txBody>
          <a:bodyPr wrap="none">
            <a:spAutoFit/>
          </a:bodyPr>
          <a:lstStyle/>
          <a:p>
            <a:pPr>
              <a:spcBef>
                <a:spcPts val="1200"/>
              </a:spcBef>
              <a:defRPr/>
            </a:pPr>
            <a:r>
              <a:rPr lang="zh-TW" altLang="en-US" sz="3600" b="1" dirty="0" smtClean="0">
                <a:latin typeface="+mn-ea"/>
              </a:rPr>
              <a:t>結  語</a:t>
            </a:r>
            <a:endParaRPr lang="zh-TW" altLang="en-US" sz="3600" b="1" dirty="0">
              <a:latin typeface="+mn-ea"/>
            </a:endParaRPr>
          </a:p>
        </p:txBody>
      </p:sp>
      <p:pic>
        <p:nvPicPr>
          <p:cNvPr id="1027" name="Picture 3" descr="C:\Users\USER\Desktop\結語.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9596" y="2078741"/>
            <a:ext cx="1545745" cy="155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98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3245709"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20</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五專優先免試招生資訊</a:t>
            </a:r>
            <a:endParaRPr lang="en-US" altLang="zh-TW" sz="4400" b="1" dirty="0">
              <a:solidFill>
                <a:prstClr val="black"/>
              </a:solidFill>
            </a:endParaRPr>
          </a:p>
        </p:txBody>
      </p:sp>
      <p:sp>
        <p:nvSpPr>
          <p:cNvPr id="2" name="矩形 1"/>
          <p:cNvSpPr/>
          <p:nvPr/>
        </p:nvSpPr>
        <p:spPr>
          <a:xfrm>
            <a:off x="2457084" y="1761708"/>
            <a:ext cx="8567810" cy="3748719"/>
          </a:xfrm>
          <a:prstGeom prst="rect">
            <a:avLst/>
          </a:prstGeom>
        </p:spPr>
        <p:txBody>
          <a:bodyPr wrap="square">
            <a:spAutoFit/>
          </a:bodyPr>
          <a:lstStyle/>
          <a:p>
            <a:pPr marL="0" lvl="2">
              <a:lnSpc>
                <a:spcPct val="90000"/>
              </a:lnSpc>
              <a:spcBef>
                <a:spcPct val="0"/>
              </a:spcBef>
              <a:defRPr/>
            </a:pPr>
            <a:r>
              <a:rPr lang="zh-TW" altLang="en-US" sz="2400" dirty="0">
                <a:latin typeface="+mn-ea"/>
              </a:rPr>
              <a:t>招生對象：公私立國民中學應屆</a:t>
            </a:r>
            <a:r>
              <a:rPr lang="zh-TW" altLang="en-US" sz="2400" dirty="0" smtClean="0">
                <a:latin typeface="+mn-ea"/>
              </a:rPr>
              <a:t>畢業生</a:t>
            </a:r>
            <a:endParaRPr lang="en-US" altLang="zh-TW" sz="2400" dirty="0" smtClean="0">
              <a:latin typeface="+mn-ea"/>
            </a:endParaRPr>
          </a:p>
          <a:p>
            <a:pPr marL="0" lvl="2">
              <a:lnSpc>
                <a:spcPct val="90000"/>
              </a:lnSpc>
              <a:spcBef>
                <a:spcPct val="0"/>
              </a:spcBef>
              <a:defRPr/>
            </a:pPr>
            <a:r>
              <a:rPr lang="zh-TW" altLang="en-US" sz="2400" dirty="0" smtClean="0">
                <a:latin typeface="+mn-ea"/>
              </a:rPr>
              <a:t>招生名額：五專招生總員額 </a:t>
            </a:r>
            <a:r>
              <a:rPr lang="en-US" altLang="zh-TW" sz="2400" dirty="0" smtClean="0">
                <a:solidFill>
                  <a:schemeClr val="accent1"/>
                </a:solidFill>
                <a:latin typeface="+mn-ea"/>
              </a:rPr>
              <a:t>60%</a:t>
            </a:r>
            <a:r>
              <a:rPr lang="zh-TW" altLang="en-US" sz="2400" dirty="0" smtClean="0">
                <a:latin typeface="+mn-ea"/>
              </a:rPr>
              <a:t>為原則 </a:t>
            </a:r>
            <a:r>
              <a:rPr lang="en-US" altLang="zh-TW" sz="2400" dirty="0" smtClean="0">
                <a:latin typeface="+mn-ea"/>
              </a:rPr>
              <a:t>( </a:t>
            </a:r>
            <a:r>
              <a:rPr lang="en-US" altLang="zh-TW" sz="2400" dirty="0" smtClean="0">
                <a:solidFill>
                  <a:schemeClr val="accent1"/>
                </a:solidFill>
                <a:latin typeface="+mn-ea"/>
              </a:rPr>
              <a:t>10,000</a:t>
            </a:r>
            <a:r>
              <a:rPr lang="zh-TW" altLang="en-US" sz="2400" dirty="0" smtClean="0">
                <a:latin typeface="+mn-ea"/>
              </a:rPr>
              <a:t>名以上</a:t>
            </a:r>
            <a:r>
              <a:rPr lang="en-US" altLang="zh-TW" sz="2400" dirty="0" smtClean="0">
                <a:latin typeface="+mn-ea"/>
              </a:rPr>
              <a:t>) </a:t>
            </a:r>
          </a:p>
          <a:p>
            <a:pPr marL="0" lvl="2">
              <a:lnSpc>
                <a:spcPct val="90000"/>
              </a:lnSpc>
              <a:spcBef>
                <a:spcPct val="0"/>
              </a:spcBef>
              <a:defRPr/>
            </a:pPr>
            <a:r>
              <a:rPr lang="zh-TW" altLang="en-US" sz="2400" dirty="0" smtClean="0">
                <a:latin typeface="+mn-ea"/>
              </a:rPr>
              <a:t>簡章</a:t>
            </a:r>
            <a:r>
              <a:rPr lang="zh-TW" altLang="en-US" sz="2400" dirty="0">
                <a:latin typeface="+mn-ea"/>
              </a:rPr>
              <a:t>發售及公告： </a:t>
            </a:r>
            <a:r>
              <a:rPr lang="en-US" altLang="zh-TW" sz="2400" dirty="0" smtClean="0">
                <a:solidFill>
                  <a:schemeClr val="accent1"/>
                </a:solidFill>
                <a:latin typeface="+mn-ea"/>
              </a:rPr>
              <a:t>109</a:t>
            </a:r>
            <a:r>
              <a:rPr lang="zh-TW" altLang="en-US" sz="2400" dirty="0" smtClean="0">
                <a:solidFill>
                  <a:schemeClr val="accent1"/>
                </a:solidFill>
                <a:latin typeface="+mn-ea"/>
              </a:rPr>
              <a:t>年</a:t>
            </a:r>
            <a:r>
              <a:rPr lang="en-US" altLang="zh-TW" sz="2400" dirty="0">
                <a:solidFill>
                  <a:schemeClr val="accent1"/>
                </a:solidFill>
                <a:latin typeface="+mn-ea"/>
              </a:rPr>
              <a:t>1</a:t>
            </a:r>
            <a:r>
              <a:rPr lang="zh-TW" altLang="en-US" sz="2400" dirty="0">
                <a:solidFill>
                  <a:schemeClr val="accent1"/>
                </a:solidFill>
                <a:latin typeface="+mn-ea"/>
              </a:rPr>
              <a:t>月</a:t>
            </a:r>
            <a:r>
              <a:rPr lang="en-US" altLang="zh-TW" sz="2400" dirty="0">
                <a:solidFill>
                  <a:schemeClr val="accent1"/>
                </a:solidFill>
                <a:latin typeface="+mn-ea"/>
              </a:rPr>
              <a:t>15</a:t>
            </a:r>
            <a:r>
              <a:rPr lang="zh-TW" altLang="en-US" sz="2400" dirty="0">
                <a:solidFill>
                  <a:schemeClr val="accent1"/>
                </a:solidFill>
                <a:latin typeface="+mn-ea"/>
              </a:rPr>
              <a:t>日</a:t>
            </a:r>
            <a:r>
              <a:rPr lang="zh-TW" altLang="en-US" sz="2400" dirty="0">
                <a:latin typeface="+mn-ea"/>
              </a:rPr>
              <a:t>起發售及開放網路</a:t>
            </a:r>
            <a:r>
              <a:rPr lang="zh-TW" altLang="en-US" sz="2400" dirty="0" smtClean="0">
                <a:latin typeface="+mn-ea"/>
              </a:rPr>
              <a:t>下載</a:t>
            </a:r>
            <a:endParaRPr lang="en-US" altLang="zh-TW" sz="2400" dirty="0" smtClean="0">
              <a:latin typeface="+mn-ea"/>
            </a:endParaRPr>
          </a:p>
          <a:p>
            <a:pPr marL="0" lvl="2">
              <a:lnSpc>
                <a:spcPct val="90000"/>
              </a:lnSpc>
              <a:spcBef>
                <a:spcPct val="0"/>
              </a:spcBef>
              <a:defRPr/>
            </a:pPr>
            <a:r>
              <a:rPr lang="zh-TW" altLang="en-US" sz="2400" dirty="0" smtClean="0">
                <a:latin typeface="+mn-ea"/>
              </a:rPr>
              <a:t>報名： </a:t>
            </a:r>
            <a:r>
              <a:rPr lang="en-US" altLang="zh-TW" sz="2400" dirty="0" smtClean="0">
                <a:latin typeface="+mn-ea"/>
              </a:rPr>
              <a:t>109</a:t>
            </a:r>
            <a:r>
              <a:rPr lang="zh-TW" altLang="en-US" sz="2400" dirty="0" smtClean="0">
                <a:latin typeface="+mn-ea"/>
              </a:rPr>
              <a:t>年</a:t>
            </a:r>
            <a:r>
              <a:rPr lang="en-US" altLang="zh-TW" sz="2400" dirty="0" smtClean="0">
                <a:latin typeface="+mn-ea"/>
              </a:rPr>
              <a:t>5</a:t>
            </a:r>
            <a:r>
              <a:rPr lang="zh-TW" altLang="en-US" sz="2400" dirty="0" smtClean="0">
                <a:latin typeface="+mn-ea"/>
              </a:rPr>
              <a:t>月</a:t>
            </a:r>
            <a:r>
              <a:rPr lang="en-US" altLang="zh-TW" sz="2400" dirty="0" smtClean="0">
                <a:latin typeface="+mn-ea"/>
              </a:rPr>
              <a:t>18</a:t>
            </a:r>
            <a:r>
              <a:rPr lang="zh-TW" altLang="en-US" sz="2400" dirty="0" smtClean="0">
                <a:latin typeface="+mn-ea"/>
              </a:rPr>
              <a:t>日</a:t>
            </a:r>
            <a:r>
              <a:rPr lang="en-US" altLang="zh-TW" sz="2400" dirty="0">
                <a:latin typeface="+mn-ea"/>
              </a:rPr>
              <a:t>- </a:t>
            </a:r>
            <a:r>
              <a:rPr lang="en-US" altLang="zh-TW" sz="2400" dirty="0" smtClean="0">
                <a:latin typeface="+mn-ea"/>
              </a:rPr>
              <a:t>109</a:t>
            </a:r>
            <a:r>
              <a:rPr lang="zh-TW" altLang="en-US" sz="2400" dirty="0" smtClean="0">
                <a:latin typeface="+mn-ea"/>
              </a:rPr>
              <a:t>年</a:t>
            </a:r>
            <a:r>
              <a:rPr lang="en-US" altLang="zh-TW" sz="2400" dirty="0" smtClean="0">
                <a:latin typeface="+mn-ea"/>
              </a:rPr>
              <a:t>5</a:t>
            </a:r>
            <a:r>
              <a:rPr lang="zh-TW" altLang="en-US" sz="2400" dirty="0" smtClean="0">
                <a:latin typeface="+mn-ea"/>
              </a:rPr>
              <a:t>月</a:t>
            </a:r>
            <a:r>
              <a:rPr lang="en-US" altLang="zh-TW" sz="2400" dirty="0" smtClean="0">
                <a:latin typeface="+mn-ea"/>
              </a:rPr>
              <a:t>22</a:t>
            </a:r>
            <a:r>
              <a:rPr lang="zh-TW" altLang="en-US" sz="2400" dirty="0" smtClean="0">
                <a:latin typeface="+mn-ea"/>
              </a:rPr>
              <a:t>日</a:t>
            </a:r>
            <a:endParaRPr lang="en-US" altLang="zh-TW" sz="2400" dirty="0" smtClean="0">
              <a:latin typeface="+mn-ea"/>
            </a:endParaRPr>
          </a:p>
          <a:p>
            <a:pPr marL="0" lvl="2">
              <a:lnSpc>
                <a:spcPct val="90000"/>
              </a:lnSpc>
              <a:spcBef>
                <a:spcPct val="0"/>
              </a:spcBef>
              <a:defRPr/>
            </a:pPr>
            <a:r>
              <a:rPr lang="zh-TW" altLang="en-US" sz="2400" dirty="0" smtClean="0">
                <a:latin typeface="+mn-ea"/>
              </a:rPr>
              <a:t>網路選填志願： </a:t>
            </a:r>
            <a:r>
              <a:rPr lang="en-US" altLang="zh-TW" sz="2400" dirty="0" smtClean="0">
                <a:latin typeface="+mn-ea"/>
              </a:rPr>
              <a:t>109</a:t>
            </a:r>
            <a:r>
              <a:rPr lang="zh-TW" altLang="en-US" sz="2400" dirty="0" smtClean="0">
                <a:latin typeface="+mn-ea"/>
              </a:rPr>
              <a:t>年</a:t>
            </a:r>
            <a:r>
              <a:rPr lang="en-US" altLang="zh-TW" sz="2400" dirty="0" smtClean="0">
                <a:latin typeface="+mn-ea"/>
              </a:rPr>
              <a:t>6</a:t>
            </a:r>
            <a:r>
              <a:rPr lang="zh-TW" altLang="en-US" sz="2400" dirty="0" smtClean="0">
                <a:latin typeface="+mn-ea"/>
              </a:rPr>
              <a:t>月</a:t>
            </a:r>
            <a:r>
              <a:rPr lang="en-US" altLang="zh-TW" sz="2400" dirty="0">
                <a:latin typeface="+mn-ea"/>
              </a:rPr>
              <a:t>4</a:t>
            </a:r>
            <a:r>
              <a:rPr lang="zh-TW" altLang="en-US" sz="2400" dirty="0" smtClean="0">
                <a:latin typeface="+mn-ea"/>
              </a:rPr>
              <a:t>日</a:t>
            </a:r>
            <a:r>
              <a:rPr lang="en-US" altLang="zh-TW" sz="2400" dirty="0" smtClean="0">
                <a:latin typeface="+mn-ea"/>
              </a:rPr>
              <a:t>-</a:t>
            </a:r>
            <a:r>
              <a:rPr lang="en-US" altLang="zh-TW" sz="2400" dirty="0">
                <a:latin typeface="+mn-ea"/>
              </a:rPr>
              <a:t> </a:t>
            </a:r>
            <a:r>
              <a:rPr lang="en-US" altLang="zh-TW" sz="2400" dirty="0" smtClean="0">
                <a:latin typeface="+mn-ea"/>
              </a:rPr>
              <a:t>109</a:t>
            </a:r>
            <a:r>
              <a:rPr lang="zh-TW" altLang="en-US" sz="2400" dirty="0" smtClean="0">
                <a:latin typeface="+mn-ea"/>
              </a:rPr>
              <a:t>年</a:t>
            </a:r>
            <a:r>
              <a:rPr lang="en-US" altLang="zh-TW" sz="2400" dirty="0" smtClean="0">
                <a:latin typeface="+mn-ea"/>
              </a:rPr>
              <a:t>6</a:t>
            </a:r>
            <a:r>
              <a:rPr lang="zh-TW" altLang="en-US" sz="2400" dirty="0" smtClean="0">
                <a:latin typeface="+mn-ea"/>
              </a:rPr>
              <a:t>月</a:t>
            </a:r>
            <a:r>
              <a:rPr lang="en-US" altLang="zh-TW" sz="2400" dirty="0" smtClean="0">
                <a:latin typeface="+mn-ea"/>
              </a:rPr>
              <a:t>9</a:t>
            </a:r>
            <a:r>
              <a:rPr lang="zh-TW" altLang="en-US" sz="2400" dirty="0" smtClean="0">
                <a:latin typeface="+mn-ea"/>
              </a:rPr>
              <a:t>日</a:t>
            </a:r>
            <a:endParaRPr lang="en-US" altLang="zh-TW" sz="2400" dirty="0" smtClean="0">
              <a:latin typeface="+mn-ea"/>
            </a:endParaRPr>
          </a:p>
          <a:p>
            <a:pPr marL="0" lvl="2">
              <a:lnSpc>
                <a:spcPct val="90000"/>
              </a:lnSpc>
              <a:spcBef>
                <a:spcPct val="0"/>
              </a:spcBef>
              <a:defRPr/>
            </a:pPr>
            <a:r>
              <a:rPr lang="zh-TW" altLang="en-US" sz="2400" dirty="0" smtClean="0">
                <a:latin typeface="+mn-ea"/>
              </a:rPr>
              <a:t>放榜</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11</a:t>
            </a:r>
            <a:r>
              <a:rPr lang="zh-TW" altLang="en-US" sz="2400" dirty="0" smtClean="0">
                <a:latin typeface="+mn-ea"/>
              </a:rPr>
              <a:t>日</a:t>
            </a:r>
            <a:r>
              <a:rPr lang="zh-TW" altLang="en-US" sz="2400" dirty="0">
                <a:latin typeface="+mn-ea"/>
              </a:rPr>
              <a:t>上午</a:t>
            </a:r>
            <a:r>
              <a:rPr lang="en-US" altLang="zh-TW" sz="2400" dirty="0">
                <a:latin typeface="+mn-ea"/>
              </a:rPr>
              <a:t>10</a:t>
            </a:r>
            <a:r>
              <a:rPr lang="zh-TW" altLang="en-US" sz="2400" dirty="0">
                <a:latin typeface="+mn-ea"/>
              </a:rPr>
              <a:t>：</a:t>
            </a:r>
            <a:r>
              <a:rPr lang="en-US" altLang="zh-TW" sz="2400" dirty="0" smtClean="0">
                <a:latin typeface="+mn-ea"/>
              </a:rPr>
              <a:t>00</a:t>
            </a:r>
            <a:r>
              <a:rPr lang="zh-TW" altLang="en-US" sz="2400" dirty="0" smtClean="0">
                <a:latin typeface="+mn-ea"/>
              </a:rPr>
              <a:t>公告</a:t>
            </a:r>
            <a:r>
              <a:rPr lang="zh-TW" altLang="en-US" sz="2400" dirty="0">
                <a:latin typeface="+mn-ea"/>
              </a:rPr>
              <a:t>錄取</a:t>
            </a:r>
            <a:r>
              <a:rPr lang="zh-TW" altLang="en-US" sz="2400" dirty="0" smtClean="0">
                <a:latin typeface="+mn-ea"/>
              </a:rPr>
              <a:t>名單</a:t>
            </a:r>
            <a:endParaRPr lang="en-US" altLang="zh-TW" sz="2400" dirty="0" smtClean="0">
              <a:latin typeface="+mn-ea"/>
            </a:endParaRPr>
          </a:p>
          <a:p>
            <a:pPr marL="0" lvl="2">
              <a:lnSpc>
                <a:spcPct val="90000"/>
              </a:lnSpc>
              <a:spcBef>
                <a:spcPct val="0"/>
              </a:spcBef>
              <a:defRPr/>
            </a:pPr>
            <a:r>
              <a:rPr lang="zh-TW" altLang="en-US" sz="2400" dirty="0" smtClean="0">
                <a:latin typeface="+mn-ea"/>
              </a:rPr>
              <a:t>報到</a:t>
            </a:r>
            <a:r>
              <a:rPr lang="zh-TW" altLang="en-US" sz="2400" dirty="0">
                <a:latin typeface="+mn-ea"/>
              </a:rPr>
              <a:t>與放棄錄取截止</a:t>
            </a:r>
            <a:r>
              <a:rPr lang="zh-TW" altLang="en-US" sz="2400" dirty="0" smtClean="0">
                <a:latin typeface="+mn-ea"/>
              </a:rPr>
              <a:t>日</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15</a:t>
            </a:r>
            <a:r>
              <a:rPr lang="zh-TW" altLang="en-US" sz="2400" dirty="0" smtClean="0">
                <a:latin typeface="+mn-ea"/>
              </a:rPr>
              <a:t>日</a:t>
            </a:r>
            <a:r>
              <a:rPr lang="zh-TW" altLang="en-US" sz="2400" dirty="0">
                <a:latin typeface="+mn-ea"/>
              </a:rPr>
              <a:t>下午</a:t>
            </a:r>
            <a:r>
              <a:rPr lang="en-US" altLang="zh-TW" sz="2400" dirty="0">
                <a:latin typeface="+mn-ea"/>
              </a:rPr>
              <a:t>5</a:t>
            </a:r>
            <a:r>
              <a:rPr lang="zh-TW" altLang="en-US" sz="2400" dirty="0">
                <a:latin typeface="+mn-ea"/>
              </a:rPr>
              <a:t>：</a:t>
            </a:r>
            <a:r>
              <a:rPr lang="en-US" altLang="zh-TW" sz="2400" dirty="0">
                <a:latin typeface="+mn-ea"/>
              </a:rPr>
              <a:t>00</a:t>
            </a:r>
            <a:r>
              <a:rPr lang="zh-TW" altLang="en-US" sz="2400" dirty="0" smtClean="0">
                <a:latin typeface="+mn-ea"/>
              </a:rPr>
              <a:t>截止</a:t>
            </a:r>
            <a:endParaRPr lang="en-US" altLang="zh-TW" sz="2400" dirty="0" smtClean="0">
              <a:latin typeface="+mn-ea"/>
            </a:endParaRPr>
          </a:p>
          <a:p>
            <a:pPr marL="0" lvl="2">
              <a:lnSpc>
                <a:spcPct val="90000"/>
              </a:lnSpc>
              <a:spcBef>
                <a:spcPct val="0"/>
              </a:spcBef>
              <a:defRPr/>
            </a:pPr>
            <a:r>
              <a:rPr lang="zh-TW" altLang="en-US" sz="2400" dirty="0">
                <a:latin typeface="+mn-ea"/>
              </a:rPr>
              <a:t>附註</a:t>
            </a:r>
            <a:r>
              <a:rPr lang="zh-TW" altLang="en-US" sz="2400" dirty="0" smtClean="0">
                <a:latin typeface="+mn-ea"/>
              </a:rPr>
              <a:t>：</a:t>
            </a:r>
            <a:endParaRPr lang="en-US" altLang="zh-TW" sz="2400" dirty="0">
              <a:latin typeface="+mn-ea"/>
            </a:endParaRPr>
          </a:p>
          <a:p>
            <a:pPr marL="0" lvl="2">
              <a:lnSpc>
                <a:spcPct val="90000"/>
              </a:lnSpc>
              <a:spcBef>
                <a:spcPct val="0"/>
              </a:spcBef>
              <a:defRPr/>
            </a:pPr>
            <a:r>
              <a:rPr lang="zh-TW" altLang="en-US" sz="2400" dirty="0" smtClean="0">
                <a:latin typeface="+mn-ea"/>
              </a:rPr>
              <a:t>    </a:t>
            </a:r>
            <a:r>
              <a:rPr lang="en-US" altLang="zh-TW" sz="2400" dirty="0" smtClean="0">
                <a:latin typeface="+mn-ea"/>
              </a:rPr>
              <a:t>1.</a:t>
            </a:r>
            <a:r>
              <a:rPr lang="zh-TW" altLang="en-US" sz="2400" dirty="0" smtClean="0">
                <a:latin typeface="+mn-ea"/>
              </a:rPr>
              <a:t>免試</a:t>
            </a:r>
            <a:r>
              <a:rPr lang="zh-TW" altLang="en-US" sz="2400" dirty="0">
                <a:latin typeface="+mn-ea"/>
              </a:rPr>
              <a:t>生報名時可選填</a:t>
            </a:r>
            <a:r>
              <a:rPr lang="zh-TW" altLang="en-US" sz="2400" dirty="0" smtClean="0">
                <a:latin typeface="+mn-ea"/>
              </a:rPr>
              <a:t>至多</a:t>
            </a:r>
            <a:r>
              <a:rPr lang="en-US" altLang="zh-TW" sz="2400" dirty="0" smtClean="0">
                <a:solidFill>
                  <a:schemeClr val="accent1"/>
                </a:solidFill>
                <a:latin typeface="+mn-ea"/>
              </a:rPr>
              <a:t>30</a:t>
            </a:r>
            <a:r>
              <a:rPr lang="zh-TW" altLang="en-US" sz="2400" dirty="0" smtClean="0">
                <a:latin typeface="+mn-ea"/>
              </a:rPr>
              <a:t>個科</a:t>
            </a:r>
            <a:r>
              <a:rPr lang="en-US" altLang="zh-TW" sz="2400" dirty="0">
                <a:latin typeface="+mn-ea"/>
              </a:rPr>
              <a:t>(</a:t>
            </a:r>
            <a:r>
              <a:rPr lang="zh-TW" altLang="en-US" sz="2400" dirty="0">
                <a:latin typeface="+mn-ea"/>
              </a:rPr>
              <a:t>組</a:t>
            </a:r>
            <a:r>
              <a:rPr lang="en-US" altLang="zh-TW" sz="2400" dirty="0">
                <a:latin typeface="+mn-ea"/>
              </a:rPr>
              <a:t>)</a:t>
            </a:r>
            <a:r>
              <a:rPr lang="zh-TW" altLang="en-US" sz="2400" dirty="0" smtClean="0">
                <a:latin typeface="+mn-ea"/>
              </a:rPr>
              <a:t>志願</a:t>
            </a:r>
            <a:r>
              <a:rPr lang="en-US" altLang="zh-TW" sz="2400" dirty="0" smtClean="0">
                <a:latin typeface="+mn-ea"/>
              </a:rPr>
              <a:t> </a:t>
            </a:r>
          </a:p>
          <a:p>
            <a:pPr marL="0" lvl="2">
              <a:lnSpc>
                <a:spcPct val="90000"/>
              </a:lnSpc>
              <a:spcBef>
                <a:spcPct val="0"/>
              </a:spcBef>
              <a:defRPr/>
            </a:pPr>
            <a:r>
              <a:rPr lang="zh-TW" altLang="en-US" sz="2400" dirty="0" smtClean="0">
                <a:latin typeface="+mn-ea"/>
              </a:rPr>
              <a:t>    </a:t>
            </a:r>
            <a:r>
              <a:rPr lang="en-US" altLang="zh-TW" sz="2400" dirty="0" smtClean="0">
                <a:latin typeface="+mn-ea"/>
              </a:rPr>
              <a:t>2.</a:t>
            </a:r>
            <a:r>
              <a:rPr lang="zh-TW" altLang="en-US" sz="2400" dirty="0" smtClean="0">
                <a:latin typeface="+mn-ea"/>
              </a:rPr>
              <a:t>採用全國一區依免試生分發順位與志願序由電腦統一分發 </a:t>
            </a:r>
            <a:r>
              <a:rPr lang="en-US" altLang="zh-TW" sz="2400" dirty="0" smtClean="0">
                <a:latin typeface="+mn-ea"/>
              </a:rPr>
              <a:t> </a:t>
            </a:r>
          </a:p>
          <a:p>
            <a:pPr marL="0" lvl="2">
              <a:lnSpc>
                <a:spcPct val="90000"/>
              </a:lnSpc>
              <a:spcBef>
                <a:spcPct val="0"/>
              </a:spcBef>
              <a:defRPr/>
            </a:pPr>
            <a:r>
              <a:rPr lang="zh-TW" altLang="en-US" sz="2400" dirty="0" smtClean="0">
                <a:latin typeface="+mn-ea"/>
              </a:rPr>
              <a:t>    </a:t>
            </a:r>
            <a:r>
              <a:rPr lang="en-US" altLang="zh-TW" sz="2400" dirty="0" smtClean="0">
                <a:latin typeface="+mn-ea"/>
              </a:rPr>
              <a:t>3.109</a:t>
            </a:r>
            <a:r>
              <a:rPr lang="zh-TW" altLang="en-US" sz="2400" dirty="0" smtClean="0">
                <a:latin typeface="+mn-ea"/>
              </a:rPr>
              <a:t>學年度共計</a:t>
            </a:r>
            <a:r>
              <a:rPr lang="en-US" altLang="zh-TW" sz="2400" dirty="0" smtClean="0">
                <a:solidFill>
                  <a:schemeClr val="accent1"/>
                </a:solidFill>
                <a:latin typeface="+mn-ea"/>
              </a:rPr>
              <a:t>46</a:t>
            </a:r>
            <a:r>
              <a:rPr lang="zh-TW" altLang="en-US" sz="2400" dirty="0" smtClean="0">
                <a:latin typeface="+mn-ea"/>
              </a:rPr>
              <a:t>所</a:t>
            </a:r>
            <a:r>
              <a:rPr lang="zh-TW" altLang="en-US" sz="2400" dirty="0">
                <a:latin typeface="+mn-ea"/>
              </a:rPr>
              <a:t>學校參與</a:t>
            </a:r>
            <a:r>
              <a:rPr lang="zh-TW" altLang="en-US" sz="2400" dirty="0" smtClean="0">
                <a:latin typeface="+mn-ea"/>
              </a:rPr>
              <a:t>招生</a:t>
            </a:r>
            <a:r>
              <a:rPr lang="en-US" altLang="zh-TW" sz="2400" dirty="0" smtClean="0">
                <a:latin typeface="+mn-ea"/>
              </a:rPr>
              <a:t>(</a:t>
            </a:r>
            <a:r>
              <a:rPr lang="zh-TW" altLang="en-US" sz="2400" dirty="0" smtClean="0">
                <a:latin typeface="+mn-ea"/>
              </a:rPr>
              <a:t>參見下頁</a:t>
            </a:r>
            <a:r>
              <a:rPr lang="en-US" altLang="zh-TW" sz="2400" dirty="0" smtClean="0">
                <a:latin typeface="+mn-ea"/>
              </a:rPr>
              <a:t>)</a:t>
            </a:r>
            <a:endParaRPr lang="en-US" altLang="zh-TW" sz="2400" dirty="0" smtClean="0">
              <a:latin typeface="+mn-ea"/>
            </a:endParaRPr>
          </a:p>
        </p:txBody>
      </p:sp>
      <p:sp>
        <p:nvSpPr>
          <p:cNvPr id="4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7292" y="181156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7292" y="2144129"/>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7292" y="247669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1118" y="2809253"/>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5150" y="313879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5151" y="346834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8849" y="378984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5150" y="411056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7689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2743201"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21</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r>
              <a:rPr lang="en-US" altLang="zh-TW" sz="4400" b="1" dirty="0" smtClean="0">
                <a:latin typeface="+mn-ea"/>
              </a:rPr>
              <a:t>109</a:t>
            </a:r>
            <a:r>
              <a:rPr lang="zh-TW" altLang="en-US" sz="4400" b="1" dirty="0" smtClean="0">
                <a:latin typeface="+mn-ea"/>
              </a:rPr>
              <a:t>學年</a:t>
            </a:r>
            <a:r>
              <a:rPr lang="zh-TW" altLang="en-US" sz="4400" b="1" dirty="0">
                <a:latin typeface="+mn-ea"/>
              </a:rPr>
              <a:t>度</a:t>
            </a:r>
            <a:r>
              <a:rPr lang="zh-TW" altLang="en-US" sz="4400" b="1" dirty="0" smtClean="0">
                <a:latin typeface="+mn-ea"/>
              </a:rPr>
              <a:t>招生學校</a:t>
            </a:r>
            <a:r>
              <a:rPr lang="zh-TW" altLang="en-US" sz="4400" b="1" dirty="0">
                <a:latin typeface="+mn-ea"/>
              </a:rPr>
              <a:t>一覽表</a:t>
            </a:r>
          </a:p>
        </p:txBody>
      </p:sp>
      <p:graphicFrame>
        <p:nvGraphicFramePr>
          <p:cNvPr id="47" name="內容版面配置區 2"/>
          <p:cNvGraphicFramePr>
            <a:graphicFrameLocks noGrp="1"/>
          </p:cNvGraphicFramePr>
          <p:nvPr>
            <p:ph idx="1"/>
            <p:extLst>
              <p:ext uri="{D42A27DB-BD31-4B8C-83A1-F6EECF244321}">
                <p14:modId xmlns:p14="http://schemas.microsoft.com/office/powerpoint/2010/main" val="3379223973"/>
              </p:ext>
            </p:extLst>
          </p:nvPr>
        </p:nvGraphicFramePr>
        <p:xfrm>
          <a:off x="2406262" y="1328350"/>
          <a:ext cx="8569324" cy="4754568"/>
        </p:xfrm>
        <a:graphic>
          <a:graphicData uri="http://schemas.openxmlformats.org/drawingml/2006/table">
            <a:tbl>
              <a:tblPr bandRow="1">
                <a:tableStyleId>{5C22544A-7EE6-4342-B048-85BDC9FD1C3A}</a:tableStyleId>
              </a:tblPr>
              <a:tblGrid>
                <a:gridCol w="1800278">
                  <a:extLst>
                    <a:ext uri="{9D8B030D-6E8A-4147-A177-3AD203B41FA5}">
                      <a16:colId xmlns="" xmlns:a16="http://schemas.microsoft.com/office/drawing/2014/main" val="20000"/>
                    </a:ext>
                  </a:extLst>
                </a:gridCol>
                <a:gridCol w="1800278">
                  <a:extLst>
                    <a:ext uri="{9D8B030D-6E8A-4147-A177-3AD203B41FA5}">
                      <a16:colId xmlns="" xmlns:a16="http://schemas.microsoft.com/office/drawing/2014/main" val="20001"/>
                    </a:ext>
                  </a:extLst>
                </a:gridCol>
                <a:gridCol w="1433910">
                  <a:extLst>
                    <a:ext uri="{9D8B030D-6E8A-4147-A177-3AD203B41FA5}">
                      <a16:colId xmlns="" xmlns:a16="http://schemas.microsoft.com/office/drawing/2014/main" val="20002"/>
                    </a:ext>
                  </a:extLst>
                </a:gridCol>
                <a:gridCol w="1767429">
                  <a:extLst>
                    <a:ext uri="{9D8B030D-6E8A-4147-A177-3AD203B41FA5}">
                      <a16:colId xmlns="" xmlns:a16="http://schemas.microsoft.com/office/drawing/2014/main" val="20003"/>
                    </a:ext>
                  </a:extLst>
                </a:gridCol>
                <a:gridCol w="1767429">
                  <a:extLst>
                    <a:ext uri="{9D8B030D-6E8A-4147-A177-3AD203B41FA5}">
                      <a16:colId xmlns="" xmlns:a16="http://schemas.microsoft.com/office/drawing/2014/main" val="20004"/>
                    </a:ext>
                  </a:extLst>
                </a:gridCol>
              </a:tblGrid>
              <a:tr h="396214">
                <a:tc gridSpan="2">
                  <a:txBody>
                    <a:bodyPr/>
                    <a:lstStyle/>
                    <a:p>
                      <a:pPr algn="ctr"/>
                      <a:r>
                        <a:rPr lang="zh-TW" altLang="en-US" sz="2000" dirty="0" smtClean="0">
                          <a:latin typeface="+mn-ea"/>
                          <a:ea typeface="+mn-ea"/>
                          <a:cs typeface="Arial Unicode MS" panose="020B0604020202020204" pitchFamily="34" charset="-120"/>
                        </a:rPr>
                        <a:t>北部 </a:t>
                      </a:r>
                      <a:r>
                        <a:rPr lang="en-US" altLang="zh-TW" sz="2000" dirty="0" smtClean="0">
                          <a:solidFill>
                            <a:srgbClr val="FF0000"/>
                          </a:solidFill>
                          <a:latin typeface="+mn-ea"/>
                          <a:ea typeface="+mn-ea"/>
                          <a:cs typeface="Arial Unicode MS" panose="020B0604020202020204" pitchFamily="34" charset="-120"/>
                        </a:rPr>
                        <a:t>22</a:t>
                      </a:r>
                      <a:r>
                        <a:rPr lang="zh-TW" altLang="en-US" sz="2000" dirty="0" smtClean="0">
                          <a:solidFill>
                            <a:schemeClr val="tx1"/>
                          </a:solidFill>
                          <a:latin typeface="+mn-ea"/>
                          <a:ea typeface="+mn-ea"/>
                          <a:cs typeface="Arial Unicode MS" panose="020B0604020202020204" pitchFamily="34" charset="-120"/>
                        </a:rPr>
                        <a:t>所</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latin typeface="+mn-ea"/>
                          <a:ea typeface="+mn-ea"/>
                          <a:cs typeface="Arial Unicode MS" panose="020B0604020202020204" pitchFamily="34" charset="-120"/>
                        </a:rPr>
                        <a:t>中部</a:t>
                      </a:r>
                      <a:endParaRPr lang="zh-TW" altLang="en-US" sz="2000" dirty="0">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TW" altLang="en-US" sz="2000" dirty="0" smtClean="0">
                          <a:solidFill>
                            <a:schemeClr val="tx1"/>
                          </a:solidFill>
                          <a:latin typeface="+mn-ea"/>
                          <a:ea typeface="+mn-ea"/>
                          <a:cs typeface="Arial Unicode MS" panose="020B0604020202020204" pitchFamily="34" charset="-120"/>
                        </a:rPr>
                        <a:t>南部</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96214">
                <a:tc>
                  <a:txBody>
                    <a:bodyPr/>
                    <a:lstStyle/>
                    <a:p>
                      <a:r>
                        <a:rPr lang="zh-TW" altLang="en-US" sz="2000" dirty="0" smtClean="0">
                          <a:solidFill>
                            <a:schemeClr val="tx1"/>
                          </a:solidFill>
                          <a:latin typeface="+mn-ea"/>
                          <a:ea typeface="+mn-ea"/>
                          <a:cs typeface="Arial Unicode MS" panose="020B0604020202020204" pitchFamily="34" charset="-120"/>
                        </a:rPr>
                        <a:t>北科大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北商大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臺中科大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高科大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臺南護專</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96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n-ea"/>
                          <a:ea typeface="+mn-ea"/>
                          <a:cs typeface="Arial Unicode MS" panose="020B0604020202020204" pitchFamily="34" charset="-120"/>
                        </a:rPr>
                        <a:t>大華科大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慈濟科大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虎尾科大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大同技術學院</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美和科大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96214">
                <a:tc>
                  <a:txBody>
                    <a:bodyPr/>
                    <a:lstStyle/>
                    <a:p>
                      <a:r>
                        <a:rPr lang="zh-TW" altLang="en-US" sz="2000" dirty="0" smtClean="0">
                          <a:solidFill>
                            <a:schemeClr val="tx1"/>
                          </a:solidFill>
                          <a:latin typeface="+mn-ea"/>
                          <a:ea typeface="+mn-ea"/>
                          <a:cs typeface="Arial Unicode MS" panose="020B0604020202020204" pitchFamily="34" charset="-120"/>
                        </a:rPr>
                        <a:t>致理科大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醒吾科大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弘光科大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n-ea"/>
                          <a:ea typeface="+mn-ea"/>
                          <a:cs typeface="Arial Unicode MS" panose="020B0604020202020204" pitchFamily="34" charset="-120"/>
                        </a:rPr>
                        <a:t>東方設計大學</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輔英科大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96214">
                <a:tc>
                  <a:txBody>
                    <a:bodyPr/>
                    <a:lstStyle/>
                    <a:p>
                      <a:r>
                        <a:rPr lang="zh-TW" altLang="en-US" sz="2000" dirty="0" smtClean="0">
                          <a:solidFill>
                            <a:schemeClr val="tx1"/>
                          </a:solidFill>
                          <a:latin typeface="+mn-ea"/>
                          <a:ea typeface="+mn-ea"/>
                          <a:cs typeface="Arial Unicode MS" panose="020B0604020202020204" pitchFamily="34" charset="-120"/>
                        </a:rPr>
                        <a:t>臺北城市科大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蘭陽技術學院</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南開科大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文藻外語大學</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慈惠護專</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96214">
                <a:tc>
                  <a:txBody>
                    <a:bodyPr/>
                    <a:lstStyle/>
                    <a:p>
                      <a:r>
                        <a:rPr lang="zh-TW" altLang="en-US" sz="2000" dirty="0" smtClean="0">
                          <a:solidFill>
                            <a:schemeClr val="tx1"/>
                          </a:solidFill>
                          <a:latin typeface="+mn-ea"/>
                          <a:ea typeface="+mn-ea"/>
                          <a:cs typeface="Arial Unicode MS" panose="020B0604020202020204" pitchFamily="34" charset="-120"/>
                        </a:rPr>
                        <a:t>德霖科大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經國管理學院</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仁德護專</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中華醫事科大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n-ea"/>
                          <a:ea typeface="+mn-ea"/>
                          <a:cs typeface="Arial Unicode MS" panose="020B0604020202020204" pitchFamily="34" charset="-120"/>
                        </a:rPr>
                        <a:t>樹人護專</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96214">
                <a:tc>
                  <a:txBody>
                    <a:bodyPr/>
                    <a:lstStyle/>
                    <a:p>
                      <a:r>
                        <a:rPr lang="zh-TW" altLang="en-US" sz="2000" dirty="0" smtClean="0">
                          <a:solidFill>
                            <a:schemeClr val="tx1"/>
                          </a:solidFill>
                          <a:latin typeface="+mn-ea"/>
                          <a:ea typeface="+mn-ea"/>
                          <a:cs typeface="Arial Unicode MS" panose="020B0604020202020204" pitchFamily="34" charset="-120"/>
                        </a:rPr>
                        <a:t>黎明技術學院</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華夏科大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敏惠護專</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育英護專</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396214">
                <a:tc>
                  <a:txBody>
                    <a:bodyPr/>
                    <a:lstStyle/>
                    <a:p>
                      <a:r>
                        <a:rPr lang="zh-TW" altLang="en-US" sz="2000" smtClean="0">
                          <a:solidFill>
                            <a:schemeClr val="tx1"/>
                          </a:solidFill>
                          <a:latin typeface="+mn-ea"/>
                          <a:ea typeface="+mn-ea"/>
                          <a:cs typeface="Arial Unicode MS" panose="020B0604020202020204" pitchFamily="34" charset="-120"/>
                        </a:rPr>
                        <a:t>台北海洋科大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n-ea"/>
                          <a:ea typeface="+mn-ea"/>
                          <a:cs typeface="Arial Unicode MS" panose="020B0604020202020204" pitchFamily="34" charset="-120"/>
                        </a:rPr>
                        <a:t>馬偕專校</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n-ea"/>
                          <a:ea typeface="+mn-ea"/>
                          <a:cs typeface="Arial Unicode MS" panose="020B0604020202020204" pitchFamily="34" charset="-120"/>
                        </a:rPr>
                        <a:t>崇仁護專</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正修科大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96214">
                <a:tc>
                  <a:txBody>
                    <a:bodyPr/>
                    <a:lstStyle/>
                    <a:p>
                      <a:r>
                        <a:rPr lang="zh-TW" altLang="en-US" sz="2000" dirty="0" smtClean="0">
                          <a:solidFill>
                            <a:schemeClr val="tx1"/>
                          </a:solidFill>
                          <a:latin typeface="+mn-ea"/>
                          <a:ea typeface="+mn-ea"/>
                          <a:cs typeface="Arial Unicode MS" panose="020B0604020202020204" pitchFamily="34" charset="-120"/>
                        </a:rPr>
                        <a:t>耕莘專校</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聖母專校</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南臺科大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澎湖科大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396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n-ea"/>
                          <a:ea typeface="+mn-ea"/>
                          <a:cs typeface="Arial Unicode MS" panose="020B0604020202020204" pitchFamily="34" charset="-120"/>
                        </a:rPr>
                        <a:t>新生專校</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聖約翰科大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高餐大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臺東專科學校</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396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n-ea"/>
                          <a:ea typeface="+mn-ea"/>
                          <a:cs typeface="Arial Unicode MS" panose="020B0604020202020204" pitchFamily="34" charset="-120"/>
                        </a:rPr>
                        <a:t>南亞技術學院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龍華科大</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n-ea"/>
                          <a:ea typeface="+mn-ea"/>
                          <a:cs typeface="Arial Unicode MS" panose="020B0604020202020204" pitchFamily="34" charset="-120"/>
                        </a:rPr>
                        <a:t>和春技術學院</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3962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n-ea"/>
                          <a:ea typeface="+mn-ea"/>
                          <a:cs typeface="Arial Unicode MS" panose="020B0604020202020204" pitchFamily="34" charset="-120"/>
                        </a:rPr>
                        <a:t>臺灣觀光學院</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2000" dirty="0" smtClean="0">
                          <a:solidFill>
                            <a:schemeClr val="tx1"/>
                          </a:solidFill>
                          <a:latin typeface="+mn-ea"/>
                          <a:ea typeface="+mn-ea"/>
                          <a:cs typeface="Arial Unicode MS" panose="020B0604020202020204" pitchFamily="34" charset="-120"/>
                        </a:rPr>
                        <a:t>康寧大學</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84854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42584"/>
            <a:ext cx="4917990" cy="160991"/>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22</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辦理方</a:t>
            </a:r>
            <a:r>
              <a:rPr lang="zh-TW" altLang="en-US" sz="4400" b="1" dirty="0">
                <a:solidFill>
                  <a:prstClr val="black"/>
                </a:solidFill>
              </a:rPr>
              <a:t>式</a:t>
            </a:r>
            <a:endParaRPr lang="en-US" sz="4400" b="1" dirty="0">
              <a:solidFill>
                <a:prstClr val="black"/>
              </a:solidFill>
            </a:endParaRPr>
          </a:p>
        </p:txBody>
      </p:sp>
      <p:sp>
        <p:nvSpPr>
          <p:cNvPr id="34" name="矩形 33"/>
          <p:cNvSpPr/>
          <p:nvPr/>
        </p:nvSpPr>
        <p:spPr>
          <a:xfrm>
            <a:off x="2576126" y="1422752"/>
            <a:ext cx="8074371" cy="3539430"/>
          </a:xfrm>
          <a:prstGeom prst="rect">
            <a:avLst/>
          </a:prstGeom>
        </p:spPr>
        <p:txBody>
          <a:bodyPr wrap="square">
            <a:spAutoFit/>
          </a:bodyPr>
          <a:lstStyle/>
          <a:p>
            <a:pPr>
              <a:spcBef>
                <a:spcPct val="0"/>
              </a:spcBef>
              <a:buFont typeface="Arial" panose="020B0604020202020204" pitchFamily="34" charset="0"/>
              <a:buNone/>
            </a:pPr>
            <a:r>
              <a:rPr lang="zh-TW" altLang="en-US" sz="2800" dirty="0" smtClean="0">
                <a:latin typeface="+mn-ea"/>
              </a:rPr>
              <a:t>報名原則：</a:t>
            </a:r>
            <a:r>
              <a:rPr lang="zh-TW" altLang="en-US" sz="2800" dirty="0"/>
              <a:t>報名方式僅限國中學校「</a:t>
            </a:r>
            <a:r>
              <a:rPr lang="zh-TW" altLang="en-US" sz="2800" dirty="0">
                <a:solidFill>
                  <a:schemeClr val="accent1"/>
                </a:solidFill>
              </a:rPr>
              <a:t>集體報名</a:t>
            </a:r>
            <a:r>
              <a:rPr lang="zh-TW" altLang="en-US" sz="2800" dirty="0"/>
              <a:t>」</a:t>
            </a:r>
            <a:r>
              <a:rPr lang="en-US" altLang="zh-TW" sz="2800" dirty="0"/>
              <a:t/>
            </a:r>
            <a:br>
              <a:rPr lang="en-US" altLang="zh-TW" sz="2800" dirty="0"/>
            </a:br>
            <a:endParaRPr lang="en-US" altLang="zh-TW" sz="2800" dirty="0"/>
          </a:p>
          <a:p>
            <a:pPr>
              <a:spcBef>
                <a:spcPct val="0"/>
              </a:spcBef>
              <a:buFont typeface="Arial" panose="020B0604020202020204" pitchFamily="34" charset="0"/>
              <a:buNone/>
            </a:pPr>
            <a:r>
              <a:rPr lang="zh-TW" altLang="en-US" sz="2800" dirty="0" smtClean="0">
                <a:latin typeface="+mn-ea"/>
              </a:rPr>
              <a:t>錄取</a:t>
            </a:r>
            <a:r>
              <a:rPr lang="zh-TW" altLang="en-US" sz="2800" dirty="0">
                <a:latin typeface="+mn-ea"/>
              </a:rPr>
              <a:t>規準</a:t>
            </a:r>
            <a:r>
              <a:rPr lang="zh-TW" altLang="en-US" sz="2800" dirty="0" smtClean="0">
                <a:latin typeface="+mn-ea"/>
              </a:rPr>
              <a:t>：</a:t>
            </a:r>
            <a:endParaRPr lang="en-US" altLang="zh-TW" sz="2800" dirty="0" smtClean="0">
              <a:latin typeface="+mn-ea"/>
            </a:endParaRPr>
          </a:p>
          <a:p>
            <a:pPr>
              <a:buFont typeface="Arial" pitchFamily="34" charset="0"/>
              <a:buNone/>
              <a:defRPr/>
            </a:pPr>
            <a:endParaRPr lang="en-US" altLang="zh-TW" sz="2800" dirty="0" smtClean="0">
              <a:latin typeface="+mn-ea"/>
            </a:endParaRPr>
          </a:p>
          <a:p>
            <a:pPr>
              <a:buFont typeface="Arial" pitchFamily="34" charset="0"/>
              <a:buNone/>
              <a:defRPr/>
            </a:pPr>
            <a:r>
              <a:rPr lang="zh-TW" altLang="en-US" sz="2800" dirty="0" smtClean="0">
                <a:latin typeface="+mn-ea"/>
              </a:rPr>
              <a:t>       報名</a:t>
            </a:r>
            <a:r>
              <a:rPr lang="zh-TW" altLang="en-US" sz="2800" dirty="0">
                <a:latin typeface="+mn-ea"/>
              </a:rPr>
              <a:t>未超過招生</a:t>
            </a:r>
            <a:r>
              <a:rPr lang="zh-TW" altLang="en-US" sz="2800" dirty="0" smtClean="0">
                <a:latin typeface="+mn-ea"/>
              </a:rPr>
              <a:t>名額</a:t>
            </a:r>
            <a:endParaRPr lang="en-US" altLang="zh-TW" sz="2800" dirty="0">
              <a:latin typeface="+mn-ea"/>
            </a:endParaRPr>
          </a:p>
          <a:p>
            <a:pPr>
              <a:buFont typeface="Arial" pitchFamily="34" charset="0"/>
              <a:buNone/>
              <a:defRPr/>
            </a:pPr>
            <a:r>
              <a:rPr lang="zh-TW" altLang="en-US" sz="2800" b="1" dirty="0" smtClean="0">
                <a:latin typeface="+mn-ea"/>
              </a:rPr>
              <a:t>       全部錄取</a:t>
            </a:r>
            <a:endParaRPr lang="en-US" altLang="zh-TW" sz="2800" b="1" dirty="0" smtClean="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a:t>
            </a:r>
            <a:r>
              <a:rPr lang="zh-TW" altLang="en-US" sz="2800" dirty="0" smtClean="0">
                <a:latin typeface="+mn-ea"/>
              </a:rPr>
              <a:t>  報名</a:t>
            </a:r>
            <a:r>
              <a:rPr lang="zh-TW" altLang="en-US" sz="2800" dirty="0">
                <a:latin typeface="+mn-ea"/>
              </a:rPr>
              <a:t>超過招生</a:t>
            </a:r>
            <a:r>
              <a:rPr lang="zh-TW" altLang="en-US" sz="2800" dirty="0" smtClean="0">
                <a:latin typeface="+mn-ea"/>
              </a:rPr>
              <a:t>名額</a:t>
            </a:r>
            <a:endParaRPr lang="en-US" altLang="zh-TW" sz="2800" dirty="0" smtClean="0">
              <a:latin typeface="+mn-ea"/>
            </a:endParaRPr>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3191" y="1487972"/>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6" name="Group 181">
            <a:extLst>
              <a:ext uri="{FF2B5EF4-FFF2-40B4-BE49-F238E27FC236}">
                <a16:creationId xmlns="" xmlns:a16="http://schemas.microsoft.com/office/drawing/2014/main" id="{E52DCB02-263C-4353-B7EF-CF671ECEBF08}"/>
              </a:ext>
            </a:extLst>
          </p:cNvPr>
          <p:cNvGrpSpPr/>
          <p:nvPr/>
        </p:nvGrpSpPr>
        <p:grpSpPr>
          <a:xfrm>
            <a:off x="6851755" y="3249607"/>
            <a:ext cx="142875" cy="285750"/>
            <a:chOff x="7085013" y="5922963"/>
            <a:chExt cx="142875" cy="285750"/>
          </a:xfrm>
          <a:solidFill>
            <a:schemeClr val="accent5">
              <a:lumMod val="75000"/>
            </a:schemeClr>
          </a:solidFill>
        </p:grpSpPr>
        <p:sp>
          <p:nvSpPr>
            <p:cNvPr id="37"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196">
            <a:extLst>
              <a:ext uri="{FF2B5EF4-FFF2-40B4-BE49-F238E27FC236}">
                <a16:creationId xmlns="" xmlns:a16="http://schemas.microsoft.com/office/drawing/2014/main" id="{262B0F37-8AFA-4FDC-83E0-59701E2712A4}"/>
              </a:ext>
            </a:extLst>
          </p:cNvPr>
          <p:cNvGrpSpPr/>
          <p:nvPr/>
        </p:nvGrpSpPr>
        <p:grpSpPr>
          <a:xfrm>
            <a:off x="7105142" y="3249607"/>
            <a:ext cx="142875" cy="285750"/>
            <a:chOff x="7085013" y="5922963"/>
            <a:chExt cx="142875" cy="285750"/>
          </a:xfrm>
          <a:solidFill>
            <a:schemeClr val="accent5">
              <a:lumMod val="75000"/>
            </a:schemeClr>
          </a:solidFill>
        </p:grpSpPr>
        <p:sp>
          <p:nvSpPr>
            <p:cNvPr id="41"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211">
            <a:extLst>
              <a:ext uri="{FF2B5EF4-FFF2-40B4-BE49-F238E27FC236}">
                <a16:creationId xmlns="" xmlns:a16="http://schemas.microsoft.com/office/drawing/2014/main" id="{2180B60E-86B1-4CE7-8BED-1CAE6E8C72A7}"/>
              </a:ext>
            </a:extLst>
          </p:cNvPr>
          <p:cNvGrpSpPr/>
          <p:nvPr/>
        </p:nvGrpSpPr>
        <p:grpSpPr>
          <a:xfrm>
            <a:off x="7358529" y="3249607"/>
            <a:ext cx="142875" cy="285750"/>
            <a:chOff x="7085013" y="5922963"/>
            <a:chExt cx="142875" cy="285750"/>
          </a:xfrm>
          <a:solidFill>
            <a:schemeClr val="accent5">
              <a:lumMod val="75000"/>
            </a:schemeClr>
          </a:solidFill>
        </p:grpSpPr>
        <p:sp>
          <p:nvSpPr>
            <p:cNvPr id="44"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258">
            <a:extLst>
              <a:ext uri="{FF2B5EF4-FFF2-40B4-BE49-F238E27FC236}">
                <a16:creationId xmlns="" xmlns:a16="http://schemas.microsoft.com/office/drawing/2014/main" id="{6D8EDC4B-A996-470E-A468-C062E47C902D}"/>
              </a:ext>
            </a:extLst>
          </p:cNvPr>
          <p:cNvGrpSpPr/>
          <p:nvPr/>
        </p:nvGrpSpPr>
        <p:grpSpPr>
          <a:xfrm>
            <a:off x="7611916" y="3249607"/>
            <a:ext cx="142875" cy="285750"/>
            <a:chOff x="7085013" y="5922963"/>
            <a:chExt cx="142875" cy="285750"/>
          </a:xfrm>
          <a:solidFill>
            <a:schemeClr val="accent5">
              <a:lumMod val="75000"/>
            </a:schemeClr>
          </a:solidFill>
        </p:grpSpPr>
        <p:sp>
          <p:nvSpPr>
            <p:cNvPr id="47"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73">
            <a:extLst>
              <a:ext uri="{FF2B5EF4-FFF2-40B4-BE49-F238E27FC236}">
                <a16:creationId xmlns="" xmlns:a16="http://schemas.microsoft.com/office/drawing/2014/main" id="{5C9A133C-3454-4245-8BAF-1CE56C23BCC7}"/>
              </a:ext>
            </a:extLst>
          </p:cNvPr>
          <p:cNvGrpSpPr/>
          <p:nvPr/>
        </p:nvGrpSpPr>
        <p:grpSpPr>
          <a:xfrm>
            <a:off x="7865303" y="3249607"/>
            <a:ext cx="142875" cy="285750"/>
            <a:chOff x="7085013" y="5922963"/>
            <a:chExt cx="142875" cy="285750"/>
          </a:xfrm>
          <a:solidFill>
            <a:schemeClr val="accent5">
              <a:lumMod val="75000"/>
            </a:schemeClr>
          </a:solidFill>
        </p:grpSpPr>
        <p:sp>
          <p:nvSpPr>
            <p:cNvPr id="58"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76">
            <a:extLst>
              <a:ext uri="{FF2B5EF4-FFF2-40B4-BE49-F238E27FC236}">
                <a16:creationId xmlns="" xmlns:a16="http://schemas.microsoft.com/office/drawing/2014/main" id="{721BA385-E492-469A-A72F-9F9E0F2FBC19}"/>
              </a:ext>
            </a:extLst>
          </p:cNvPr>
          <p:cNvGrpSpPr/>
          <p:nvPr/>
        </p:nvGrpSpPr>
        <p:grpSpPr>
          <a:xfrm>
            <a:off x="8118690" y="3249607"/>
            <a:ext cx="142875" cy="285750"/>
            <a:chOff x="7085013" y="5922963"/>
            <a:chExt cx="142875" cy="285750"/>
          </a:xfrm>
          <a:solidFill>
            <a:schemeClr val="accent5">
              <a:lumMod val="75000"/>
            </a:schemeClr>
          </a:solidFill>
        </p:grpSpPr>
        <p:sp>
          <p:nvSpPr>
            <p:cNvPr id="61"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79">
            <a:extLst>
              <a:ext uri="{FF2B5EF4-FFF2-40B4-BE49-F238E27FC236}">
                <a16:creationId xmlns="" xmlns:a16="http://schemas.microsoft.com/office/drawing/2014/main" id="{F5B526D7-4A56-4ACB-A92C-8C5513AA293B}"/>
              </a:ext>
            </a:extLst>
          </p:cNvPr>
          <p:cNvGrpSpPr/>
          <p:nvPr/>
        </p:nvGrpSpPr>
        <p:grpSpPr>
          <a:xfrm>
            <a:off x="8372077" y="3249607"/>
            <a:ext cx="142875" cy="285750"/>
            <a:chOff x="7085013" y="5922963"/>
            <a:chExt cx="142875" cy="285750"/>
          </a:xfrm>
          <a:solidFill>
            <a:schemeClr val="accent5">
              <a:lumMod val="75000"/>
            </a:schemeClr>
          </a:solidFill>
        </p:grpSpPr>
        <p:sp>
          <p:nvSpPr>
            <p:cNvPr id="64"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282">
            <a:extLst>
              <a:ext uri="{FF2B5EF4-FFF2-40B4-BE49-F238E27FC236}">
                <a16:creationId xmlns="" xmlns:a16="http://schemas.microsoft.com/office/drawing/2014/main" id="{71A2B207-9A89-4AE6-8259-E9E04D204159}"/>
              </a:ext>
            </a:extLst>
          </p:cNvPr>
          <p:cNvGrpSpPr/>
          <p:nvPr/>
        </p:nvGrpSpPr>
        <p:grpSpPr>
          <a:xfrm>
            <a:off x="8625464" y="3249607"/>
            <a:ext cx="142875" cy="285750"/>
            <a:chOff x="7085013" y="5922963"/>
            <a:chExt cx="142875" cy="285750"/>
          </a:xfrm>
          <a:solidFill>
            <a:schemeClr val="accent5">
              <a:lumMod val="75000"/>
            </a:schemeClr>
          </a:solidFill>
        </p:grpSpPr>
        <p:sp>
          <p:nvSpPr>
            <p:cNvPr id="67"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285">
            <a:extLst>
              <a:ext uri="{FF2B5EF4-FFF2-40B4-BE49-F238E27FC236}">
                <a16:creationId xmlns="" xmlns:a16="http://schemas.microsoft.com/office/drawing/2014/main" id="{311CD589-2756-4F31-9492-AE19A73F00E6}"/>
              </a:ext>
            </a:extLst>
          </p:cNvPr>
          <p:cNvGrpSpPr/>
          <p:nvPr/>
        </p:nvGrpSpPr>
        <p:grpSpPr>
          <a:xfrm>
            <a:off x="8878851" y="3249607"/>
            <a:ext cx="142875" cy="285750"/>
            <a:chOff x="7085013" y="5922963"/>
            <a:chExt cx="142875" cy="285750"/>
          </a:xfrm>
          <a:solidFill>
            <a:schemeClr val="accent5">
              <a:lumMod val="75000"/>
            </a:schemeClr>
          </a:solidFill>
        </p:grpSpPr>
        <p:sp>
          <p:nvSpPr>
            <p:cNvPr id="70"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288">
            <a:extLst>
              <a:ext uri="{FF2B5EF4-FFF2-40B4-BE49-F238E27FC236}">
                <a16:creationId xmlns="" xmlns:a16="http://schemas.microsoft.com/office/drawing/2014/main" id="{B23D31AF-959B-4B6F-A9AC-47C7509BBF93}"/>
              </a:ext>
            </a:extLst>
          </p:cNvPr>
          <p:cNvGrpSpPr/>
          <p:nvPr/>
        </p:nvGrpSpPr>
        <p:grpSpPr>
          <a:xfrm>
            <a:off x="9132238" y="3249607"/>
            <a:ext cx="142875" cy="285750"/>
            <a:chOff x="7085013" y="5922963"/>
            <a:chExt cx="142875" cy="285750"/>
          </a:xfrm>
          <a:solidFill>
            <a:schemeClr val="accent5">
              <a:lumMod val="75000"/>
            </a:schemeClr>
          </a:solidFill>
        </p:grpSpPr>
        <p:sp>
          <p:nvSpPr>
            <p:cNvPr id="73"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5" name="直線單箭頭接點 74"/>
          <p:cNvCxnSpPr/>
          <p:nvPr/>
        </p:nvCxnSpPr>
        <p:spPr>
          <a:xfrm>
            <a:off x="2909650" y="3810305"/>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181">
            <a:extLst>
              <a:ext uri="{FF2B5EF4-FFF2-40B4-BE49-F238E27FC236}">
                <a16:creationId xmlns="" xmlns:a16="http://schemas.microsoft.com/office/drawing/2014/main" id="{E52DCB02-263C-4353-B7EF-CF671ECEBF08}"/>
              </a:ext>
            </a:extLst>
          </p:cNvPr>
          <p:cNvGrpSpPr/>
          <p:nvPr/>
        </p:nvGrpSpPr>
        <p:grpSpPr>
          <a:xfrm>
            <a:off x="6851755" y="4525593"/>
            <a:ext cx="142875" cy="285750"/>
            <a:chOff x="7085013" y="5922963"/>
            <a:chExt cx="142875" cy="285750"/>
          </a:xfrm>
          <a:solidFill>
            <a:schemeClr val="accent5">
              <a:lumMod val="75000"/>
            </a:schemeClr>
          </a:solidFill>
        </p:grpSpPr>
        <p:sp>
          <p:nvSpPr>
            <p:cNvPr id="78"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96">
            <a:extLst>
              <a:ext uri="{FF2B5EF4-FFF2-40B4-BE49-F238E27FC236}">
                <a16:creationId xmlns="" xmlns:a16="http://schemas.microsoft.com/office/drawing/2014/main" id="{262B0F37-8AFA-4FDC-83E0-59701E2712A4}"/>
              </a:ext>
            </a:extLst>
          </p:cNvPr>
          <p:cNvGrpSpPr/>
          <p:nvPr/>
        </p:nvGrpSpPr>
        <p:grpSpPr>
          <a:xfrm>
            <a:off x="7105142" y="4525593"/>
            <a:ext cx="142875" cy="285750"/>
            <a:chOff x="7085013" y="5922963"/>
            <a:chExt cx="142875" cy="285750"/>
          </a:xfrm>
          <a:solidFill>
            <a:schemeClr val="accent5">
              <a:lumMod val="75000"/>
            </a:schemeClr>
          </a:solidFill>
        </p:grpSpPr>
        <p:sp>
          <p:nvSpPr>
            <p:cNvPr id="81"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11">
            <a:extLst>
              <a:ext uri="{FF2B5EF4-FFF2-40B4-BE49-F238E27FC236}">
                <a16:creationId xmlns="" xmlns:a16="http://schemas.microsoft.com/office/drawing/2014/main" id="{2180B60E-86B1-4CE7-8BED-1CAE6E8C72A7}"/>
              </a:ext>
            </a:extLst>
          </p:cNvPr>
          <p:cNvGrpSpPr/>
          <p:nvPr/>
        </p:nvGrpSpPr>
        <p:grpSpPr>
          <a:xfrm>
            <a:off x="7358529" y="4525593"/>
            <a:ext cx="142875" cy="285750"/>
            <a:chOff x="7085013" y="5922963"/>
            <a:chExt cx="142875" cy="285750"/>
          </a:xfrm>
          <a:solidFill>
            <a:schemeClr val="accent5">
              <a:lumMod val="75000"/>
            </a:schemeClr>
          </a:solidFill>
        </p:grpSpPr>
        <p:sp>
          <p:nvSpPr>
            <p:cNvPr id="84"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58">
            <a:extLst>
              <a:ext uri="{FF2B5EF4-FFF2-40B4-BE49-F238E27FC236}">
                <a16:creationId xmlns="" xmlns:a16="http://schemas.microsoft.com/office/drawing/2014/main" id="{6D8EDC4B-A996-470E-A468-C062E47C902D}"/>
              </a:ext>
            </a:extLst>
          </p:cNvPr>
          <p:cNvGrpSpPr/>
          <p:nvPr/>
        </p:nvGrpSpPr>
        <p:grpSpPr>
          <a:xfrm>
            <a:off x="7611916" y="4525593"/>
            <a:ext cx="142875" cy="285750"/>
            <a:chOff x="7085013" y="5922963"/>
            <a:chExt cx="142875" cy="285750"/>
          </a:xfrm>
          <a:solidFill>
            <a:schemeClr val="accent5">
              <a:lumMod val="75000"/>
            </a:schemeClr>
          </a:solidFill>
        </p:grpSpPr>
        <p:sp>
          <p:nvSpPr>
            <p:cNvPr id="87"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73">
            <a:extLst>
              <a:ext uri="{FF2B5EF4-FFF2-40B4-BE49-F238E27FC236}">
                <a16:creationId xmlns="" xmlns:a16="http://schemas.microsoft.com/office/drawing/2014/main" id="{5C9A133C-3454-4245-8BAF-1CE56C23BCC7}"/>
              </a:ext>
            </a:extLst>
          </p:cNvPr>
          <p:cNvGrpSpPr/>
          <p:nvPr/>
        </p:nvGrpSpPr>
        <p:grpSpPr>
          <a:xfrm>
            <a:off x="7865303" y="4525593"/>
            <a:ext cx="142875" cy="285750"/>
            <a:chOff x="7085013" y="5922963"/>
            <a:chExt cx="142875" cy="285750"/>
          </a:xfrm>
          <a:solidFill>
            <a:schemeClr val="accent5">
              <a:lumMod val="75000"/>
            </a:schemeClr>
          </a:solidFill>
        </p:grpSpPr>
        <p:sp>
          <p:nvSpPr>
            <p:cNvPr id="90"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76">
            <a:extLst>
              <a:ext uri="{FF2B5EF4-FFF2-40B4-BE49-F238E27FC236}">
                <a16:creationId xmlns="" xmlns:a16="http://schemas.microsoft.com/office/drawing/2014/main" id="{721BA385-E492-469A-A72F-9F9E0F2FBC19}"/>
              </a:ext>
            </a:extLst>
          </p:cNvPr>
          <p:cNvGrpSpPr/>
          <p:nvPr/>
        </p:nvGrpSpPr>
        <p:grpSpPr>
          <a:xfrm>
            <a:off x="8118690" y="4525593"/>
            <a:ext cx="142875" cy="285750"/>
            <a:chOff x="7085013" y="5922963"/>
            <a:chExt cx="142875" cy="285750"/>
          </a:xfrm>
          <a:solidFill>
            <a:schemeClr val="accent5">
              <a:lumMod val="75000"/>
            </a:schemeClr>
          </a:solidFill>
        </p:grpSpPr>
        <p:sp>
          <p:nvSpPr>
            <p:cNvPr id="93"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 xmlns:a16="http://schemas.microsoft.com/office/drawing/2014/main" id="{F5B526D7-4A56-4ACB-A92C-8C5513AA293B}"/>
              </a:ext>
            </a:extLst>
          </p:cNvPr>
          <p:cNvGrpSpPr/>
          <p:nvPr/>
        </p:nvGrpSpPr>
        <p:grpSpPr>
          <a:xfrm>
            <a:off x="8372077" y="4525593"/>
            <a:ext cx="142875" cy="285750"/>
            <a:chOff x="7085013" y="5922963"/>
            <a:chExt cx="142875" cy="285750"/>
          </a:xfrm>
          <a:solidFill>
            <a:schemeClr val="accent5">
              <a:lumMod val="75000"/>
            </a:schemeClr>
          </a:solidFill>
        </p:grpSpPr>
        <p:sp>
          <p:nvSpPr>
            <p:cNvPr id="96"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 xmlns:a16="http://schemas.microsoft.com/office/drawing/2014/main" id="{71A2B207-9A89-4AE6-8259-E9E04D204159}"/>
              </a:ext>
            </a:extLst>
          </p:cNvPr>
          <p:cNvGrpSpPr/>
          <p:nvPr/>
        </p:nvGrpSpPr>
        <p:grpSpPr>
          <a:xfrm>
            <a:off x="8625464" y="4525593"/>
            <a:ext cx="142875" cy="285750"/>
            <a:chOff x="7085013" y="5922963"/>
            <a:chExt cx="142875" cy="285750"/>
          </a:xfrm>
          <a:solidFill>
            <a:schemeClr val="accent5">
              <a:lumMod val="75000"/>
            </a:schemeClr>
          </a:solidFill>
        </p:grpSpPr>
        <p:sp>
          <p:nvSpPr>
            <p:cNvPr id="99"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 xmlns:a16="http://schemas.microsoft.com/office/drawing/2014/main" id="{311CD589-2756-4F31-9492-AE19A73F00E6}"/>
              </a:ext>
            </a:extLst>
          </p:cNvPr>
          <p:cNvGrpSpPr/>
          <p:nvPr/>
        </p:nvGrpSpPr>
        <p:grpSpPr>
          <a:xfrm>
            <a:off x="8878851" y="4525593"/>
            <a:ext cx="142875" cy="285750"/>
            <a:chOff x="7085013" y="5922963"/>
            <a:chExt cx="142875" cy="285750"/>
          </a:xfrm>
          <a:solidFill>
            <a:schemeClr val="accent5">
              <a:lumMod val="75000"/>
            </a:schemeClr>
          </a:solidFill>
        </p:grpSpPr>
        <p:sp>
          <p:nvSpPr>
            <p:cNvPr id="102"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288">
            <a:extLst>
              <a:ext uri="{FF2B5EF4-FFF2-40B4-BE49-F238E27FC236}">
                <a16:creationId xmlns="" xmlns:a16="http://schemas.microsoft.com/office/drawing/2014/main" id="{B23D31AF-959B-4B6F-A9AC-47C7509BBF93}"/>
              </a:ext>
            </a:extLst>
          </p:cNvPr>
          <p:cNvGrpSpPr/>
          <p:nvPr/>
        </p:nvGrpSpPr>
        <p:grpSpPr>
          <a:xfrm>
            <a:off x="9132238" y="4525593"/>
            <a:ext cx="142875" cy="285750"/>
            <a:chOff x="7085013" y="5922963"/>
            <a:chExt cx="142875" cy="285750"/>
          </a:xfrm>
          <a:solidFill>
            <a:schemeClr val="accent5">
              <a:lumMod val="75000"/>
            </a:schemeClr>
          </a:solidFill>
        </p:grpSpPr>
        <p:sp>
          <p:nvSpPr>
            <p:cNvPr id="105"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79">
            <a:extLst>
              <a:ext uri="{FF2B5EF4-FFF2-40B4-BE49-F238E27FC236}">
                <a16:creationId xmlns="" xmlns:a16="http://schemas.microsoft.com/office/drawing/2014/main" id="{F5B526D7-4A56-4ACB-A92C-8C5513AA293B}"/>
              </a:ext>
            </a:extLst>
          </p:cNvPr>
          <p:cNvGrpSpPr/>
          <p:nvPr/>
        </p:nvGrpSpPr>
        <p:grpSpPr>
          <a:xfrm>
            <a:off x="9132238" y="4521037"/>
            <a:ext cx="142875" cy="285750"/>
            <a:chOff x="7085013" y="5922963"/>
            <a:chExt cx="142875" cy="285750"/>
          </a:xfrm>
          <a:solidFill>
            <a:schemeClr val="accent1"/>
          </a:solidFill>
        </p:grpSpPr>
        <p:sp>
          <p:nvSpPr>
            <p:cNvPr id="108"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82">
            <a:extLst>
              <a:ext uri="{FF2B5EF4-FFF2-40B4-BE49-F238E27FC236}">
                <a16:creationId xmlns="" xmlns:a16="http://schemas.microsoft.com/office/drawing/2014/main" id="{71A2B207-9A89-4AE6-8259-E9E04D204159}"/>
              </a:ext>
            </a:extLst>
          </p:cNvPr>
          <p:cNvGrpSpPr/>
          <p:nvPr/>
        </p:nvGrpSpPr>
        <p:grpSpPr>
          <a:xfrm>
            <a:off x="9385625" y="4521037"/>
            <a:ext cx="142875" cy="285750"/>
            <a:chOff x="7085013" y="5922963"/>
            <a:chExt cx="142875" cy="285750"/>
          </a:xfrm>
          <a:solidFill>
            <a:schemeClr val="accent1"/>
          </a:solidFill>
        </p:grpSpPr>
        <p:sp>
          <p:nvSpPr>
            <p:cNvPr id="111"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85">
            <a:extLst>
              <a:ext uri="{FF2B5EF4-FFF2-40B4-BE49-F238E27FC236}">
                <a16:creationId xmlns="" xmlns:a16="http://schemas.microsoft.com/office/drawing/2014/main" id="{311CD589-2756-4F31-9492-AE19A73F00E6}"/>
              </a:ext>
            </a:extLst>
          </p:cNvPr>
          <p:cNvGrpSpPr/>
          <p:nvPr/>
        </p:nvGrpSpPr>
        <p:grpSpPr>
          <a:xfrm>
            <a:off x="9639012" y="4521037"/>
            <a:ext cx="142875" cy="285750"/>
            <a:chOff x="7085013" y="5922963"/>
            <a:chExt cx="142875" cy="285750"/>
          </a:xfrm>
          <a:solidFill>
            <a:schemeClr val="accent1"/>
          </a:solidFill>
        </p:grpSpPr>
        <p:sp>
          <p:nvSpPr>
            <p:cNvPr id="114"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3191" y="2362826"/>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8"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954115" y="3252694"/>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955303" y="452857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cxnSp>
        <p:nvCxnSpPr>
          <p:cNvPr id="120" name="直線單箭頭接點 119"/>
          <p:cNvCxnSpPr/>
          <p:nvPr/>
        </p:nvCxnSpPr>
        <p:spPr>
          <a:xfrm>
            <a:off x="2894904" y="5135600"/>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81">
            <a:extLst>
              <a:ext uri="{FF2B5EF4-FFF2-40B4-BE49-F238E27FC236}">
                <a16:creationId xmlns="" xmlns:a16="http://schemas.microsoft.com/office/drawing/2014/main" id="{E52DCB02-263C-4353-B7EF-CF671ECEBF08}"/>
              </a:ext>
            </a:extLst>
          </p:cNvPr>
          <p:cNvGrpSpPr/>
          <p:nvPr/>
        </p:nvGrpSpPr>
        <p:grpSpPr>
          <a:xfrm>
            <a:off x="3361816" y="4919708"/>
            <a:ext cx="215892" cy="431784"/>
            <a:chOff x="7085013" y="5922963"/>
            <a:chExt cx="142875" cy="285750"/>
          </a:xfrm>
          <a:solidFill>
            <a:schemeClr val="accent5">
              <a:lumMod val="75000"/>
            </a:schemeClr>
          </a:solidFill>
        </p:grpSpPr>
        <p:sp>
          <p:nvSpPr>
            <p:cNvPr id="122"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文字方塊 123"/>
          <p:cNvSpPr txBox="1"/>
          <p:nvPr/>
        </p:nvSpPr>
        <p:spPr>
          <a:xfrm>
            <a:off x="3629072" y="4896740"/>
            <a:ext cx="5570756" cy="523220"/>
          </a:xfrm>
          <a:prstGeom prst="rect">
            <a:avLst/>
          </a:prstGeom>
          <a:noFill/>
        </p:spPr>
        <p:txBody>
          <a:bodyPr wrap="none" rtlCol="0">
            <a:spAutoFit/>
          </a:bodyPr>
          <a:lstStyle/>
          <a:p>
            <a:r>
              <a:rPr lang="zh-TW" altLang="en-US" sz="2800" dirty="0" smtClean="0"/>
              <a:t>依總積分錄取，錄取名額內不比序</a:t>
            </a:r>
            <a:endParaRPr lang="zh-TW" altLang="en-US" sz="2800" dirty="0"/>
          </a:p>
        </p:txBody>
      </p:sp>
      <p:cxnSp>
        <p:nvCxnSpPr>
          <p:cNvPr id="125" name="直線單箭頭接點 124"/>
          <p:cNvCxnSpPr/>
          <p:nvPr/>
        </p:nvCxnSpPr>
        <p:spPr>
          <a:xfrm>
            <a:off x="2909650" y="5712933"/>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81">
            <a:extLst>
              <a:ext uri="{FF2B5EF4-FFF2-40B4-BE49-F238E27FC236}">
                <a16:creationId xmlns="" xmlns:a16="http://schemas.microsoft.com/office/drawing/2014/main" id="{E52DCB02-263C-4353-B7EF-CF671ECEBF08}"/>
              </a:ext>
            </a:extLst>
          </p:cNvPr>
          <p:cNvGrpSpPr/>
          <p:nvPr/>
        </p:nvGrpSpPr>
        <p:grpSpPr>
          <a:xfrm>
            <a:off x="3372628" y="5498875"/>
            <a:ext cx="214058" cy="428115"/>
            <a:chOff x="7085013" y="5922963"/>
            <a:chExt cx="142875" cy="285750"/>
          </a:xfrm>
          <a:solidFill>
            <a:schemeClr val="accent5">
              <a:lumMod val="75000"/>
            </a:schemeClr>
          </a:solidFill>
        </p:grpSpPr>
        <p:sp>
          <p:nvSpPr>
            <p:cNvPr id="127"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文字方塊 128"/>
          <p:cNvSpPr txBox="1"/>
          <p:nvPr/>
        </p:nvSpPr>
        <p:spPr>
          <a:xfrm>
            <a:off x="3614903" y="5445132"/>
            <a:ext cx="5929828" cy="523220"/>
          </a:xfrm>
          <a:prstGeom prst="rect">
            <a:avLst/>
          </a:prstGeom>
          <a:noFill/>
        </p:spPr>
        <p:txBody>
          <a:bodyPr wrap="none" rtlCol="0">
            <a:spAutoFit/>
          </a:bodyPr>
          <a:lstStyle/>
          <a:p>
            <a:r>
              <a:rPr lang="zh-TW" altLang="en-US" sz="2800" dirty="0" smtClean="0"/>
              <a:t>最低錄取總積分相同，進行</a:t>
            </a:r>
            <a:r>
              <a:rPr lang="zh-TW" altLang="en-US" sz="2800" b="1" dirty="0" smtClean="0"/>
              <a:t>超額比序</a:t>
            </a:r>
            <a:endParaRPr lang="zh-TW" altLang="en-US" sz="2800" b="1" dirty="0"/>
          </a:p>
        </p:txBody>
      </p:sp>
    </p:spTree>
    <p:extLst>
      <p:ext uri="{BB962C8B-B14F-4D97-AF65-F5344CB8AC3E}">
        <p14:creationId xmlns:p14="http://schemas.microsoft.com/office/powerpoint/2010/main" val="2150922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069493"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23</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積分採計說明</a:t>
            </a:r>
            <a:r>
              <a:rPr lang="en-US" altLang="zh-TW" sz="4400" b="1" dirty="0" smtClean="0">
                <a:solidFill>
                  <a:prstClr val="black"/>
                </a:solidFill>
              </a:rPr>
              <a:t>(1)</a:t>
            </a:r>
            <a:endParaRPr lang="en-US" sz="4400" b="1" dirty="0">
              <a:solidFill>
                <a:prstClr val="black"/>
              </a:solidFill>
            </a:endParaRPr>
          </a:p>
        </p:txBody>
      </p:sp>
      <p:sp>
        <p:nvSpPr>
          <p:cNvPr id="2" name="文字方塊 1"/>
          <p:cNvSpPr txBox="1"/>
          <p:nvPr/>
        </p:nvSpPr>
        <p:spPr>
          <a:xfrm>
            <a:off x="2034745" y="1463020"/>
            <a:ext cx="10012846" cy="4401205"/>
          </a:xfrm>
          <a:prstGeom prst="rect">
            <a:avLst/>
          </a:prstGeom>
          <a:noFill/>
        </p:spPr>
        <p:txBody>
          <a:bodyPr wrap="square" rtlCol="0">
            <a:spAutoFit/>
          </a:bodyPr>
          <a:lstStyle/>
          <a:p>
            <a:pPr fontAlgn="ctr"/>
            <a:r>
              <a:rPr lang="zh-TW" altLang="en-US" sz="3200" b="1" dirty="0" smtClean="0">
                <a:latin typeface="+mn-ea"/>
              </a:rPr>
              <a:t>總積分</a:t>
            </a:r>
            <a:r>
              <a:rPr lang="en-US" altLang="zh-TW" sz="3200" b="1" dirty="0" smtClean="0">
                <a:latin typeface="+mn-ea"/>
              </a:rPr>
              <a:t>(101)</a:t>
            </a:r>
            <a:endParaRPr lang="en-US" altLang="zh-TW" sz="2000" dirty="0" smtClean="0"/>
          </a:p>
          <a:p>
            <a:pPr fontAlgn="ctr"/>
            <a:r>
              <a:rPr lang="en-US" altLang="zh-TW" sz="2400" dirty="0" smtClean="0">
                <a:latin typeface="+mn-ea"/>
              </a:rPr>
              <a:t>    </a:t>
            </a:r>
            <a:r>
              <a:rPr lang="zh-TW" altLang="zh-TW" sz="2000" dirty="0" smtClean="0">
                <a:latin typeface="+mn-ea"/>
              </a:rPr>
              <a:t>均衡學習</a:t>
            </a:r>
            <a:r>
              <a:rPr lang="en-US" altLang="zh-TW" sz="2000" dirty="0" smtClean="0">
                <a:latin typeface="+mn-ea"/>
              </a:rPr>
              <a:t>(21)+</a:t>
            </a:r>
            <a:r>
              <a:rPr lang="zh-TW" altLang="zh-TW" sz="2000" dirty="0" smtClean="0">
                <a:latin typeface="+mn-ea"/>
              </a:rPr>
              <a:t>技藝優良</a:t>
            </a:r>
            <a:r>
              <a:rPr lang="en-US" altLang="zh-TW" sz="2000" dirty="0" smtClean="0">
                <a:latin typeface="+mn-ea"/>
              </a:rPr>
              <a:t>(3)+</a:t>
            </a:r>
            <a:r>
              <a:rPr lang="zh-TW" altLang="zh-TW" sz="2000" dirty="0" smtClean="0">
                <a:latin typeface="+mn-ea"/>
              </a:rPr>
              <a:t>志願序</a:t>
            </a:r>
            <a:r>
              <a:rPr lang="en-US" altLang="zh-TW" sz="2000" dirty="0" smtClean="0">
                <a:latin typeface="+mn-ea"/>
              </a:rPr>
              <a:t>(26)+</a:t>
            </a:r>
            <a:r>
              <a:rPr lang="zh-TW" altLang="zh-TW" sz="2000" dirty="0" smtClean="0">
                <a:latin typeface="+mn-ea"/>
              </a:rPr>
              <a:t>弱勢身分</a:t>
            </a:r>
            <a:r>
              <a:rPr lang="en-US" altLang="zh-TW" sz="2000" dirty="0" smtClean="0">
                <a:latin typeface="+mn-ea"/>
              </a:rPr>
              <a:t>(3)+</a:t>
            </a:r>
            <a:r>
              <a:rPr lang="zh-TW" altLang="zh-TW" sz="2000" dirty="0" smtClean="0">
                <a:latin typeface="+mn-ea"/>
              </a:rPr>
              <a:t>教育會考</a:t>
            </a:r>
            <a:r>
              <a:rPr lang="en-US" altLang="zh-TW" sz="2000" dirty="0" smtClean="0">
                <a:latin typeface="+mn-ea"/>
              </a:rPr>
              <a:t>(33)+</a:t>
            </a:r>
            <a:r>
              <a:rPr lang="zh-TW" altLang="zh-TW" sz="2000" dirty="0" smtClean="0">
                <a:latin typeface="+mn-ea"/>
              </a:rPr>
              <a:t>多元學習表現</a:t>
            </a:r>
            <a:r>
              <a:rPr lang="en-US" altLang="zh-TW" sz="2000" dirty="0" smtClean="0">
                <a:latin typeface="+mn-ea"/>
              </a:rPr>
              <a:t>(15)</a:t>
            </a:r>
          </a:p>
          <a:p>
            <a:pPr fontAlgn="ctr"/>
            <a:r>
              <a:rPr lang="zh-TW" altLang="en-US" sz="2000" dirty="0" smtClean="0"/>
              <a:t>      </a:t>
            </a:r>
            <a:r>
              <a:rPr lang="zh-TW" altLang="en-US" dirty="0" smtClean="0"/>
              <a:t>會考</a:t>
            </a:r>
            <a:r>
              <a:rPr lang="zh-TW" altLang="en-US" dirty="0"/>
              <a:t>科目違規每扣</a:t>
            </a:r>
            <a:r>
              <a:rPr lang="en-US" altLang="zh-TW" dirty="0">
                <a:solidFill>
                  <a:srgbClr val="FF0000"/>
                </a:solidFill>
              </a:rPr>
              <a:t>1</a:t>
            </a:r>
            <a:r>
              <a:rPr lang="zh-TW" altLang="en-US" dirty="0"/>
              <a:t>點，則扣積分</a:t>
            </a:r>
            <a:r>
              <a:rPr lang="en-US" altLang="zh-TW" dirty="0">
                <a:solidFill>
                  <a:srgbClr val="FF0000"/>
                </a:solidFill>
              </a:rPr>
              <a:t>0.15</a:t>
            </a:r>
            <a:r>
              <a:rPr lang="zh-TW" altLang="en-US" dirty="0"/>
              <a:t>分， 至積分</a:t>
            </a:r>
            <a:r>
              <a:rPr lang="en-US" altLang="zh-TW" dirty="0">
                <a:solidFill>
                  <a:srgbClr val="FF0000"/>
                </a:solidFill>
              </a:rPr>
              <a:t>0</a:t>
            </a:r>
            <a:r>
              <a:rPr lang="zh-TW" altLang="en-US" dirty="0"/>
              <a:t>分</a:t>
            </a:r>
            <a:r>
              <a:rPr lang="zh-TW" altLang="en-US" dirty="0" smtClean="0"/>
              <a:t>為止</a:t>
            </a:r>
            <a:endParaRPr lang="en-US" altLang="zh-TW" dirty="0" smtClean="0">
              <a:latin typeface="+mn-ea"/>
            </a:endParaRPr>
          </a:p>
          <a:p>
            <a:pPr fontAlgn="ctr"/>
            <a:r>
              <a:rPr lang="zh-TW" altLang="en-US" sz="2400" b="1" dirty="0" smtClean="0">
                <a:latin typeface="+mn-ea"/>
              </a:rPr>
              <a:t>均衡學習</a:t>
            </a:r>
            <a:r>
              <a:rPr lang="en-US" altLang="zh-TW" sz="2400" b="1" dirty="0" smtClean="0">
                <a:latin typeface="+mn-ea"/>
              </a:rPr>
              <a:t>(21)</a:t>
            </a:r>
          </a:p>
          <a:p>
            <a:pPr fontAlgn="ctr"/>
            <a:r>
              <a:rPr lang="zh-TW" altLang="en-US" sz="2400" dirty="0" smtClean="0">
                <a:latin typeface="+mn-ea"/>
              </a:rPr>
              <a:t>   </a:t>
            </a:r>
            <a:r>
              <a:rPr lang="zh-TW" altLang="en-US" sz="2000" dirty="0" smtClean="0">
                <a:latin typeface="+mn-ea"/>
              </a:rPr>
              <a:t> 三領域：健</a:t>
            </a:r>
            <a:r>
              <a:rPr lang="zh-TW" altLang="en-US" sz="2000" dirty="0">
                <a:latin typeface="+mn-ea"/>
              </a:rPr>
              <a:t>體、藝文、</a:t>
            </a:r>
            <a:r>
              <a:rPr lang="zh-TW" altLang="en-US" sz="2000" dirty="0" smtClean="0">
                <a:latin typeface="+mn-ea"/>
              </a:rPr>
              <a:t>綜合</a:t>
            </a:r>
            <a:endParaRPr lang="en-US" altLang="zh-TW" sz="2000" dirty="0" smtClean="0">
              <a:latin typeface="+mn-ea"/>
            </a:endParaRPr>
          </a:p>
          <a:p>
            <a:pPr fontAlgn="ctr"/>
            <a:r>
              <a:rPr lang="zh-TW" altLang="en-US" sz="2000" dirty="0">
                <a:latin typeface="+mn-ea"/>
              </a:rPr>
              <a:t> </a:t>
            </a:r>
            <a:r>
              <a:rPr lang="zh-TW" altLang="en-US" sz="2000" dirty="0" smtClean="0">
                <a:latin typeface="+mn-ea"/>
              </a:rPr>
              <a:t>    </a:t>
            </a:r>
            <a:r>
              <a:rPr lang="en-US" altLang="zh-TW" sz="2000" dirty="0" smtClean="0">
                <a:latin typeface="+mn-ea"/>
              </a:rPr>
              <a:t>7</a:t>
            </a:r>
            <a:r>
              <a:rPr lang="zh-TW" altLang="en-US" sz="2000" dirty="0">
                <a:latin typeface="+mn-ea"/>
              </a:rPr>
              <a:t>分</a:t>
            </a:r>
            <a:r>
              <a:rPr lang="en-US" altLang="zh-TW" sz="2000" dirty="0">
                <a:latin typeface="+mn-ea"/>
              </a:rPr>
              <a:t>/</a:t>
            </a:r>
            <a:r>
              <a:rPr lang="zh-TW" altLang="en-US" sz="2000" dirty="0">
                <a:latin typeface="+mn-ea"/>
              </a:rPr>
              <a:t>領域 </a:t>
            </a:r>
            <a:r>
              <a:rPr lang="en-US" altLang="zh-TW" sz="2000" dirty="0">
                <a:latin typeface="+mn-ea"/>
              </a:rPr>
              <a:t>(</a:t>
            </a:r>
            <a:r>
              <a:rPr lang="zh-TW" altLang="en-US" sz="2000" dirty="0">
                <a:latin typeface="+mn-ea"/>
              </a:rPr>
              <a:t>五學期平均成績及格</a:t>
            </a:r>
            <a:r>
              <a:rPr lang="en-US" altLang="zh-TW" sz="2000" dirty="0" smtClean="0">
                <a:latin typeface="+mn-ea"/>
              </a:rPr>
              <a:t>)</a:t>
            </a:r>
          </a:p>
          <a:p>
            <a:pPr fontAlgn="ctr"/>
            <a:r>
              <a:rPr lang="zh-TW" altLang="en-US" sz="2400" b="1" dirty="0">
                <a:latin typeface="+mn-ea"/>
              </a:rPr>
              <a:t>技藝</a:t>
            </a:r>
            <a:r>
              <a:rPr lang="zh-TW" altLang="en-US" sz="2400" b="1" dirty="0" smtClean="0">
                <a:latin typeface="+mn-ea"/>
              </a:rPr>
              <a:t>優良</a:t>
            </a:r>
            <a:r>
              <a:rPr lang="en-US" altLang="zh-TW" sz="2400" b="1" dirty="0" smtClean="0">
                <a:latin typeface="+mn-ea"/>
              </a:rPr>
              <a:t>(3)</a:t>
            </a:r>
          </a:p>
          <a:p>
            <a:pPr fontAlgn="ctr"/>
            <a:r>
              <a:rPr lang="zh-TW" altLang="en-US" sz="2400" b="1" dirty="0">
                <a:latin typeface="+mn-ea"/>
              </a:rPr>
              <a:t> </a:t>
            </a:r>
            <a:r>
              <a:rPr lang="zh-TW" altLang="en-US" sz="2400" b="1" dirty="0" smtClean="0">
                <a:latin typeface="+mn-ea"/>
              </a:rPr>
              <a:t>   </a:t>
            </a:r>
            <a:r>
              <a:rPr lang="zh-TW" altLang="en-US" sz="2000" dirty="0" smtClean="0">
                <a:latin typeface="+mn-ea"/>
              </a:rPr>
              <a:t>採</a:t>
            </a:r>
            <a:r>
              <a:rPr lang="zh-TW" altLang="en-US" sz="2000" dirty="0">
                <a:latin typeface="+mn-ea"/>
              </a:rPr>
              <a:t>計技藝教育課程平均總成績</a:t>
            </a:r>
            <a:r>
              <a:rPr lang="zh-TW" altLang="en-US" sz="2000" dirty="0" smtClean="0">
                <a:latin typeface="+mn-ea"/>
              </a:rPr>
              <a:t>：</a:t>
            </a:r>
            <a:endParaRPr lang="en-US" altLang="zh-TW" sz="2000" dirty="0" smtClean="0">
              <a:latin typeface="+mn-ea"/>
            </a:endParaRPr>
          </a:p>
          <a:p>
            <a:pPr fontAlgn="ctr"/>
            <a:r>
              <a:rPr lang="zh-TW" altLang="en-US" sz="2000" dirty="0" smtClean="0">
                <a:latin typeface="+mn-ea"/>
              </a:rPr>
              <a:t>     </a:t>
            </a:r>
            <a:r>
              <a:rPr lang="en-US" altLang="zh-TW" sz="2000" dirty="0" smtClean="0">
                <a:latin typeface="+mn-ea"/>
              </a:rPr>
              <a:t>90</a:t>
            </a:r>
            <a:r>
              <a:rPr lang="zh-TW" altLang="en-US" sz="2000" dirty="0">
                <a:latin typeface="+mn-ea"/>
              </a:rPr>
              <a:t>分以上：</a:t>
            </a:r>
            <a:r>
              <a:rPr lang="en-US" altLang="zh-TW" sz="2000" dirty="0">
                <a:latin typeface="+mn-ea"/>
              </a:rPr>
              <a:t>3</a:t>
            </a:r>
            <a:r>
              <a:rPr lang="zh-TW" altLang="en-US" sz="2000" dirty="0">
                <a:latin typeface="+mn-ea"/>
              </a:rPr>
              <a:t>分、</a:t>
            </a:r>
            <a:r>
              <a:rPr lang="en-US" altLang="zh-TW" sz="2000" dirty="0">
                <a:latin typeface="+mn-ea"/>
              </a:rPr>
              <a:t>80</a:t>
            </a:r>
            <a:r>
              <a:rPr lang="zh-TW" altLang="en-US" sz="2000" dirty="0" smtClean="0">
                <a:latin typeface="+mn-ea"/>
              </a:rPr>
              <a:t>分</a:t>
            </a:r>
            <a:r>
              <a:rPr lang="en-US" altLang="zh-TW" sz="2000" dirty="0">
                <a:latin typeface="+mn-ea"/>
              </a:rPr>
              <a:t>-</a:t>
            </a:r>
            <a:r>
              <a:rPr lang="en-US" altLang="zh-TW" sz="2000" dirty="0" smtClean="0">
                <a:latin typeface="+mn-ea"/>
              </a:rPr>
              <a:t>90</a:t>
            </a:r>
            <a:r>
              <a:rPr lang="zh-TW" altLang="en-US" sz="2000" dirty="0">
                <a:latin typeface="+mn-ea"/>
              </a:rPr>
              <a:t>分：</a:t>
            </a:r>
            <a:r>
              <a:rPr lang="en-US" altLang="zh-TW" sz="2000" dirty="0">
                <a:latin typeface="+mn-ea"/>
              </a:rPr>
              <a:t>2.5</a:t>
            </a:r>
            <a:r>
              <a:rPr lang="zh-TW" altLang="en-US" sz="2000" dirty="0">
                <a:latin typeface="+mn-ea"/>
              </a:rPr>
              <a:t>分、</a:t>
            </a:r>
            <a:r>
              <a:rPr lang="en-US" altLang="zh-TW" sz="2000" dirty="0">
                <a:latin typeface="+mn-ea"/>
              </a:rPr>
              <a:t>70</a:t>
            </a:r>
            <a:r>
              <a:rPr lang="zh-TW" altLang="en-US" sz="2000" dirty="0" smtClean="0">
                <a:latin typeface="+mn-ea"/>
              </a:rPr>
              <a:t>分</a:t>
            </a:r>
            <a:r>
              <a:rPr lang="en-US" altLang="zh-TW" sz="2000" dirty="0">
                <a:latin typeface="+mn-ea"/>
              </a:rPr>
              <a:t>-</a:t>
            </a:r>
            <a:r>
              <a:rPr lang="en-US" altLang="zh-TW" sz="2000" dirty="0" smtClean="0">
                <a:latin typeface="+mn-ea"/>
              </a:rPr>
              <a:t>80</a:t>
            </a:r>
            <a:r>
              <a:rPr lang="zh-TW" altLang="en-US" sz="2000" dirty="0">
                <a:latin typeface="+mn-ea"/>
              </a:rPr>
              <a:t>分：</a:t>
            </a:r>
            <a:r>
              <a:rPr lang="en-US" altLang="zh-TW" sz="2000" dirty="0">
                <a:latin typeface="+mn-ea"/>
              </a:rPr>
              <a:t>1.5</a:t>
            </a:r>
            <a:r>
              <a:rPr lang="zh-TW" altLang="en-US" sz="2000" dirty="0">
                <a:latin typeface="+mn-ea"/>
              </a:rPr>
              <a:t>分、</a:t>
            </a:r>
            <a:r>
              <a:rPr lang="en-US" altLang="zh-TW" sz="2000" dirty="0" smtClean="0">
                <a:latin typeface="+mn-ea"/>
              </a:rPr>
              <a:t>60</a:t>
            </a:r>
            <a:r>
              <a:rPr lang="zh-TW" altLang="en-US" sz="2000" dirty="0" smtClean="0">
                <a:latin typeface="+mn-ea"/>
              </a:rPr>
              <a:t>分</a:t>
            </a:r>
            <a:r>
              <a:rPr lang="en-US" altLang="zh-TW" sz="2000" dirty="0" smtClean="0">
                <a:latin typeface="+mn-ea"/>
              </a:rPr>
              <a:t>-70</a:t>
            </a:r>
            <a:r>
              <a:rPr lang="zh-TW" altLang="en-US" sz="2000" dirty="0">
                <a:latin typeface="+mn-ea"/>
              </a:rPr>
              <a:t>分：</a:t>
            </a:r>
            <a:r>
              <a:rPr lang="en-US" altLang="zh-TW" sz="2000" dirty="0">
                <a:latin typeface="+mn-ea"/>
              </a:rPr>
              <a:t>1.0</a:t>
            </a:r>
            <a:r>
              <a:rPr lang="zh-TW" altLang="en-US" sz="2000" dirty="0" smtClean="0">
                <a:latin typeface="+mn-ea"/>
              </a:rPr>
              <a:t>分</a:t>
            </a:r>
            <a:endParaRPr lang="en-US" altLang="zh-TW" sz="2000" dirty="0" smtClean="0">
              <a:latin typeface="+mn-ea"/>
            </a:endParaRPr>
          </a:p>
          <a:p>
            <a:pPr fontAlgn="ctr"/>
            <a:r>
              <a:rPr lang="zh-TW" altLang="en-US" sz="2400" b="1" dirty="0" smtClean="0">
                <a:latin typeface="+mn-ea"/>
              </a:rPr>
              <a:t>志願序</a:t>
            </a:r>
            <a:r>
              <a:rPr lang="en-US" altLang="zh-TW" sz="2400" b="1" dirty="0" smtClean="0">
                <a:latin typeface="+mn-ea"/>
              </a:rPr>
              <a:t>(26)</a:t>
            </a:r>
          </a:p>
          <a:p>
            <a:pPr fontAlgn="ctr"/>
            <a:r>
              <a:rPr lang="zh-TW" altLang="en-US" sz="2400" dirty="0" smtClean="0">
                <a:latin typeface="+mn-ea"/>
              </a:rPr>
              <a:t>    </a:t>
            </a:r>
            <a:r>
              <a:rPr lang="en-US" altLang="zh-TW" sz="2000" dirty="0" smtClean="0">
                <a:latin typeface="+mn-ea"/>
              </a:rPr>
              <a:t>1-5</a:t>
            </a:r>
            <a:r>
              <a:rPr lang="zh-TW" altLang="en-US" sz="2000" dirty="0" smtClean="0">
                <a:latin typeface="+mn-ea"/>
              </a:rPr>
              <a:t>志願：</a:t>
            </a:r>
            <a:r>
              <a:rPr lang="en-US" altLang="zh-TW" sz="2000" dirty="0">
                <a:latin typeface="+mn-ea"/>
              </a:rPr>
              <a:t>26</a:t>
            </a:r>
            <a:r>
              <a:rPr lang="zh-TW" altLang="en-US" sz="2000" dirty="0">
                <a:latin typeface="+mn-ea"/>
              </a:rPr>
              <a:t>分</a:t>
            </a:r>
            <a:r>
              <a:rPr lang="zh-TW" altLang="en-US" sz="2000" dirty="0" smtClean="0">
                <a:latin typeface="+mn-ea"/>
              </a:rPr>
              <a:t>、</a:t>
            </a:r>
            <a:r>
              <a:rPr lang="en-US" altLang="zh-TW" sz="2000" dirty="0" smtClean="0">
                <a:latin typeface="+mn-ea"/>
              </a:rPr>
              <a:t>6-10</a:t>
            </a:r>
            <a:r>
              <a:rPr lang="zh-TW" altLang="en-US" sz="2000" dirty="0">
                <a:latin typeface="+mn-ea"/>
              </a:rPr>
              <a:t>志願</a:t>
            </a:r>
            <a:r>
              <a:rPr lang="zh-TW" altLang="en-US" sz="2000" dirty="0" smtClean="0">
                <a:latin typeface="+mn-ea"/>
              </a:rPr>
              <a:t>：</a:t>
            </a:r>
            <a:r>
              <a:rPr lang="en-US" altLang="zh-TW" sz="2000" dirty="0">
                <a:latin typeface="+mn-ea"/>
              </a:rPr>
              <a:t>25</a:t>
            </a:r>
            <a:r>
              <a:rPr lang="zh-TW" altLang="en-US" sz="2000" dirty="0">
                <a:latin typeface="+mn-ea"/>
              </a:rPr>
              <a:t>分</a:t>
            </a:r>
            <a:r>
              <a:rPr lang="zh-TW" altLang="en-US" sz="2000" dirty="0" smtClean="0">
                <a:latin typeface="+mn-ea"/>
              </a:rPr>
              <a:t>、</a:t>
            </a:r>
            <a:r>
              <a:rPr lang="en-US" altLang="zh-TW" sz="2000" dirty="0" smtClean="0">
                <a:latin typeface="+mn-ea"/>
              </a:rPr>
              <a:t>11-15</a:t>
            </a:r>
            <a:r>
              <a:rPr lang="zh-TW" altLang="en-US" sz="2000" dirty="0">
                <a:latin typeface="+mn-ea"/>
              </a:rPr>
              <a:t>志願</a:t>
            </a:r>
            <a:r>
              <a:rPr lang="zh-TW" altLang="en-US" sz="2000" dirty="0" smtClean="0">
                <a:latin typeface="+mn-ea"/>
              </a:rPr>
              <a:t>：</a:t>
            </a:r>
            <a:r>
              <a:rPr lang="en-US" altLang="zh-TW" sz="2000" dirty="0">
                <a:latin typeface="+mn-ea"/>
              </a:rPr>
              <a:t>24</a:t>
            </a:r>
            <a:r>
              <a:rPr lang="zh-TW" altLang="en-US" sz="2000" dirty="0" smtClean="0">
                <a:latin typeface="+mn-ea"/>
              </a:rPr>
              <a:t>分</a:t>
            </a:r>
            <a:endParaRPr lang="en-US" altLang="zh-TW" sz="2000" dirty="0">
              <a:latin typeface="+mn-ea"/>
            </a:endParaRPr>
          </a:p>
          <a:p>
            <a:pPr fontAlgn="ctr"/>
            <a:r>
              <a:rPr lang="zh-TW" altLang="en-US" sz="2000" dirty="0" smtClean="0">
                <a:latin typeface="+mn-ea"/>
              </a:rPr>
              <a:t>    </a:t>
            </a:r>
            <a:r>
              <a:rPr lang="en-US" altLang="zh-TW" sz="2000" dirty="0" smtClean="0">
                <a:latin typeface="+mn-ea"/>
              </a:rPr>
              <a:t>16-20</a:t>
            </a:r>
            <a:r>
              <a:rPr lang="zh-TW" altLang="en-US" sz="2000" dirty="0">
                <a:latin typeface="+mn-ea"/>
              </a:rPr>
              <a:t>志願</a:t>
            </a:r>
            <a:r>
              <a:rPr lang="zh-TW" altLang="en-US" sz="2000" dirty="0" smtClean="0">
                <a:latin typeface="+mn-ea"/>
              </a:rPr>
              <a:t>：</a:t>
            </a:r>
            <a:r>
              <a:rPr lang="en-US" altLang="zh-TW" sz="2000" dirty="0">
                <a:latin typeface="+mn-ea"/>
              </a:rPr>
              <a:t>23</a:t>
            </a:r>
            <a:r>
              <a:rPr lang="zh-TW" altLang="en-US" sz="2000" dirty="0">
                <a:latin typeface="+mn-ea"/>
              </a:rPr>
              <a:t>分</a:t>
            </a:r>
            <a:r>
              <a:rPr lang="zh-TW" altLang="en-US" sz="2000" dirty="0" smtClean="0">
                <a:latin typeface="+mn-ea"/>
              </a:rPr>
              <a:t>、</a:t>
            </a:r>
            <a:r>
              <a:rPr lang="en-US" altLang="zh-TW" sz="2000" dirty="0" smtClean="0">
                <a:latin typeface="+mn-ea"/>
              </a:rPr>
              <a:t>21-25</a:t>
            </a:r>
            <a:r>
              <a:rPr lang="zh-TW" altLang="en-US" sz="2000" dirty="0">
                <a:latin typeface="+mn-ea"/>
              </a:rPr>
              <a:t>志願</a:t>
            </a:r>
            <a:r>
              <a:rPr lang="zh-TW" altLang="en-US" sz="2000" dirty="0" smtClean="0">
                <a:latin typeface="+mn-ea"/>
              </a:rPr>
              <a:t>：</a:t>
            </a:r>
            <a:r>
              <a:rPr lang="en-US" altLang="zh-TW" sz="2000" dirty="0">
                <a:latin typeface="+mn-ea"/>
              </a:rPr>
              <a:t>22</a:t>
            </a:r>
            <a:r>
              <a:rPr lang="zh-TW" altLang="en-US" sz="2000" dirty="0">
                <a:latin typeface="+mn-ea"/>
              </a:rPr>
              <a:t>分</a:t>
            </a:r>
            <a:r>
              <a:rPr lang="zh-TW" altLang="en-US" sz="2000" dirty="0" smtClean="0">
                <a:latin typeface="+mn-ea"/>
              </a:rPr>
              <a:t>、</a:t>
            </a:r>
            <a:r>
              <a:rPr lang="en-US" altLang="zh-TW" sz="2000" dirty="0" smtClean="0">
                <a:latin typeface="+mn-ea"/>
              </a:rPr>
              <a:t>26-30</a:t>
            </a:r>
            <a:r>
              <a:rPr lang="zh-TW" altLang="en-US" sz="2000" dirty="0">
                <a:latin typeface="+mn-ea"/>
              </a:rPr>
              <a:t>志願</a:t>
            </a:r>
            <a:r>
              <a:rPr lang="zh-TW" altLang="en-US" sz="2000" dirty="0" smtClean="0">
                <a:latin typeface="+mn-ea"/>
              </a:rPr>
              <a:t>：</a:t>
            </a:r>
            <a:r>
              <a:rPr lang="en-US" altLang="zh-TW" sz="2000" dirty="0">
                <a:latin typeface="+mn-ea"/>
              </a:rPr>
              <a:t>21</a:t>
            </a:r>
            <a:r>
              <a:rPr lang="zh-TW" altLang="en-US" sz="2000" dirty="0" smtClean="0">
                <a:latin typeface="+mn-ea"/>
              </a:rPr>
              <a:t>分</a:t>
            </a:r>
            <a:endParaRPr lang="en-US" altLang="zh-TW" sz="2000" dirty="0">
              <a:latin typeface="+mn-ea"/>
            </a:endParaRPr>
          </a:p>
        </p:txBody>
      </p:sp>
    </p:spTree>
    <p:extLst>
      <p:ext uri="{BB962C8B-B14F-4D97-AF65-F5344CB8AC3E}">
        <p14:creationId xmlns:p14="http://schemas.microsoft.com/office/powerpoint/2010/main" val="580926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069493"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24</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積分採計說明</a:t>
            </a:r>
            <a:r>
              <a:rPr lang="en-US" altLang="zh-TW" sz="4400" b="1" dirty="0" smtClean="0">
                <a:solidFill>
                  <a:prstClr val="black"/>
                </a:solidFill>
              </a:rPr>
              <a:t>(2)</a:t>
            </a:r>
            <a:endParaRPr lang="en-US" sz="4400" b="1" dirty="0">
              <a:solidFill>
                <a:prstClr val="black"/>
              </a:solidFill>
            </a:endParaRPr>
          </a:p>
        </p:txBody>
      </p:sp>
      <p:sp>
        <p:nvSpPr>
          <p:cNvPr id="2" name="文字方塊 1"/>
          <p:cNvSpPr txBox="1"/>
          <p:nvPr/>
        </p:nvSpPr>
        <p:spPr>
          <a:xfrm>
            <a:off x="2007879" y="1523333"/>
            <a:ext cx="10184121" cy="4314001"/>
          </a:xfrm>
          <a:prstGeom prst="rect">
            <a:avLst/>
          </a:prstGeom>
          <a:noFill/>
        </p:spPr>
        <p:txBody>
          <a:bodyPr wrap="square" rtlCol="0">
            <a:spAutoFit/>
          </a:bodyPr>
          <a:lstStyle/>
          <a:p>
            <a:pPr fontAlgn="ctr">
              <a:spcBef>
                <a:spcPts val="100"/>
              </a:spcBef>
              <a:spcAft>
                <a:spcPts val="100"/>
              </a:spcAft>
            </a:pPr>
            <a:r>
              <a:rPr lang="zh-TW" altLang="en-US" sz="2400" b="1" dirty="0" smtClean="0">
                <a:latin typeface="+mn-ea"/>
              </a:rPr>
              <a:t>弱勢身分</a:t>
            </a:r>
            <a:r>
              <a:rPr lang="en-US" altLang="zh-TW" sz="2400" b="1" dirty="0" smtClean="0">
                <a:latin typeface="+mn-ea"/>
              </a:rPr>
              <a:t>(3)</a:t>
            </a:r>
          </a:p>
          <a:p>
            <a:pPr fontAlgn="ctr">
              <a:spcBef>
                <a:spcPts val="100"/>
              </a:spcBef>
              <a:spcAft>
                <a:spcPts val="100"/>
              </a:spcAft>
            </a:pPr>
            <a:r>
              <a:rPr lang="zh-TW" altLang="en-US" sz="2400" dirty="0" smtClean="0">
                <a:latin typeface="+mn-ea"/>
              </a:rPr>
              <a:t>  </a:t>
            </a:r>
            <a:r>
              <a:rPr lang="zh-TW" altLang="en-US" sz="2000" dirty="0" smtClean="0">
                <a:latin typeface="+mn-ea"/>
              </a:rPr>
              <a:t>  低</a:t>
            </a:r>
            <a:r>
              <a:rPr lang="zh-TW" altLang="en-US" sz="2000" dirty="0">
                <a:latin typeface="+mn-ea"/>
              </a:rPr>
              <a:t>收入戶：</a:t>
            </a:r>
            <a:r>
              <a:rPr lang="en-US" altLang="zh-TW" sz="2000" dirty="0">
                <a:latin typeface="+mn-ea"/>
              </a:rPr>
              <a:t>3</a:t>
            </a:r>
            <a:r>
              <a:rPr lang="zh-TW" altLang="en-US" sz="2000" dirty="0">
                <a:latin typeface="+mn-ea"/>
              </a:rPr>
              <a:t>分；中低收入戶、支領失業給付、特殊境遇家庭：</a:t>
            </a:r>
            <a:r>
              <a:rPr lang="en-US" altLang="zh-TW" sz="2000" dirty="0">
                <a:latin typeface="+mn-ea"/>
              </a:rPr>
              <a:t>1.5</a:t>
            </a:r>
            <a:r>
              <a:rPr lang="zh-TW" altLang="en-US" sz="2000" dirty="0">
                <a:latin typeface="+mn-ea"/>
              </a:rPr>
              <a:t>分</a:t>
            </a:r>
            <a:r>
              <a:rPr lang="en-US" altLang="zh-TW" sz="2000" dirty="0">
                <a:latin typeface="+mn-ea"/>
              </a:rPr>
              <a:t>(</a:t>
            </a:r>
            <a:r>
              <a:rPr lang="zh-TW" altLang="en-US" sz="2000" dirty="0">
                <a:latin typeface="+mn-ea"/>
              </a:rPr>
              <a:t>符合一項即可</a:t>
            </a:r>
            <a:r>
              <a:rPr lang="en-US" altLang="zh-TW" sz="2000" dirty="0" smtClean="0">
                <a:latin typeface="+mn-ea"/>
              </a:rPr>
              <a:t>)</a:t>
            </a:r>
          </a:p>
          <a:p>
            <a:pPr fontAlgn="ctr">
              <a:spcBef>
                <a:spcPts val="100"/>
              </a:spcBef>
              <a:spcAft>
                <a:spcPts val="100"/>
              </a:spcAft>
            </a:pPr>
            <a:r>
              <a:rPr lang="zh-TW" altLang="en-US" sz="2400" b="1" dirty="0" smtClean="0">
                <a:latin typeface="+mn-ea"/>
              </a:rPr>
              <a:t>教育會考</a:t>
            </a:r>
            <a:r>
              <a:rPr lang="en-US" altLang="zh-TW" sz="2400" b="1" dirty="0" smtClean="0">
                <a:latin typeface="+mn-ea"/>
              </a:rPr>
              <a:t>(33)</a:t>
            </a:r>
          </a:p>
          <a:p>
            <a:pPr marL="76200" indent="-76200">
              <a:spcBef>
                <a:spcPts val="100"/>
              </a:spcBef>
              <a:spcAft>
                <a:spcPts val="100"/>
              </a:spcAft>
            </a:pPr>
            <a:r>
              <a:rPr lang="zh-TW" altLang="en-US" sz="2000" kern="100" dirty="0" smtClean="0">
                <a:latin typeface="+mj-ea"/>
              </a:rPr>
              <a:t>    五科</a:t>
            </a:r>
            <a:r>
              <a:rPr lang="en-US" altLang="zh-TW" sz="2000" kern="100" dirty="0" smtClean="0">
                <a:latin typeface="+mj-ea"/>
              </a:rPr>
              <a:t>(32)</a:t>
            </a:r>
            <a:r>
              <a:rPr lang="zh-TW" altLang="en-US" sz="2000" dirty="0" smtClean="0">
                <a:latin typeface="+mn-ea"/>
              </a:rPr>
              <a:t>：</a:t>
            </a:r>
            <a:r>
              <a:rPr lang="en-US" altLang="zh-TW" sz="2000" kern="100" dirty="0" smtClean="0">
                <a:latin typeface="+mj-ea"/>
              </a:rPr>
              <a:t>A++</a:t>
            </a:r>
            <a:r>
              <a:rPr lang="zh-TW" altLang="en-US" sz="2000" kern="100" dirty="0" smtClean="0">
                <a:latin typeface="+mj-ea"/>
              </a:rPr>
              <a:t> </a:t>
            </a:r>
            <a:r>
              <a:rPr lang="en-US" altLang="zh-TW" sz="2000" dirty="0" smtClean="0">
                <a:latin typeface="+mn-ea"/>
              </a:rPr>
              <a:t>:</a:t>
            </a:r>
            <a:r>
              <a:rPr lang="zh-TW" altLang="en-US" sz="2000" dirty="0" smtClean="0">
                <a:latin typeface="+mn-ea"/>
              </a:rPr>
              <a:t> </a:t>
            </a:r>
            <a:r>
              <a:rPr lang="en-US" altLang="zh-TW" sz="2000" kern="100" dirty="0" smtClean="0">
                <a:latin typeface="+mj-ea"/>
              </a:rPr>
              <a:t>6.4</a:t>
            </a:r>
            <a:r>
              <a:rPr lang="zh-TW" altLang="en-US" sz="2000" kern="100" dirty="0" smtClean="0">
                <a:latin typeface="+mj-ea"/>
              </a:rPr>
              <a:t>分</a:t>
            </a:r>
            <a:r>
              <a:rPr lang="zh-TW" altLang="en-US" sz="2000" dirty="0" smtClean="0">
                <a:latin typeface="+mn-ea"/>
              </a:rPr>
              <a:t>、</a:t>
            </a:r>
            <a:r>
              <a:rPr lang="en-US" altLang="zh-TW" sz="2000" kern="100" dirty="0" smtClean="0">
                <a:latin typeface="+mj-ea"/>
              </a:rPr>
              <a:t>A+</a:t>
            </a:r>
            <a:r>
              <a:rPr lang="zh-TW" altLang="en-US" sz="2000" kern="100" dirty="0" smtClean="0">
                <a:latin typeface="+mj-ea"/>
              </a:rPr>
              <a:t> </a:t>
            </a:r>
            <a:r>
              <a:rPr lang="en-US" altLang="zh-TW" sz="2000" dirty="0" smtClean="0">
                <a:latin typeface="+mn-ea"/>
              </a:rPr>
              <a:t>:</a:t>
            </a:r>
            <a:r>
              <a:rPr lang="zh-TW" altLang="en-US" sz="2000" dirty="0" smtClean="0">
                <a:latin typeface="+mn-ea"/>
              </a:rPr>
              <a:t> </a:t>
            </a:r>
            <a:r>
              <a:rPr lang="en-US" altLang="zh-TW" sz="2000" kern="100" dirty="0" smtClean="0">
                <a:latin typeface="+mj-ea"/>
              </a:rPr>
              <a:t>6</a:t>
            </a:r>
            <a:r>
              <a:rPr lang="zh-TW" altLang="en-US" sz="2000" kern="100" dirty="0" smtClean="0">
                <a:latin typeface="+mj-ea"/>
              </a:rPr>
              <a:t>分</a:t>
            </a:r>
            <a:r>
              <a:rPr lang="zh-TW" altLang="en-US" sz="2000" dirty="0" smtClean="0">
                <a:latin typeface="+mn-ea"/>
              </a:rPr>
              <a:t>、</a:t>
            </a:r>
            <a:r>
              <a:rPr lang="en-US" altLang="zh-TW" sz="2000" kern="100" dirty="0" smtClean="0">
                <a:latin typeface="+mj-ea"/>
              </a:rPr>
              <a:t>A</a:t>
            </a:r>
            <a:r>
              <a:rPr lang="zh-TW" altLang="en-US" sz="2000" kern="100" dirty="0" smtClean="0">
                <a:latin typeface="+mj-ea"/>
              </a:rPr>
              <a:t> </a:t>
            </a:r>
            <a:r>
              <a:rPr lang="en-US" altLang="zh-TW" sz="2000" dirty="0" smtClean="0">
                <a:latin typeface="+mn-ea"/>
              </a:rPr>
              <a:t>:</a:t>
            </a:r>
            <a:r>
              <a:rPr lang="zh-TW" altLang="en-US" sz="2000" dirty="0" smtClean="0">
                <a:latin typeface="+mn-ea"/>
              </a:rPr>
              <a:t> </a:t>
            </a:r>
            <a:r>
              <a:rPr lang="en-US" altLang="zh-TW" sz="2000" kern="100" dirty="0" smtClean="0">
                <a:latin typeface="+mj-ea"/>
              </a:rPr>
              <a:t>5</a:t>
            </a:r>
            <a:r>
              <a:rPr lang="zh-TW" altLang="en-US" sz="2000" kern="100" dirty="0" smtClean="0">
                <a:latin typeface="+mj-ea"/>
              </a:rPr>
              <a:t>分</a:t>
            </a:r>
            <a:r>
              <a:rPr lang="zh-TW" altLang="en-US" sz="2000" dirty="0" smtClean="0">
                <a:latin typeface="+mn-ea"/>
              </a:rPr>
              <a:t>、</a:t>
            </a:r>
            <a:r>
              <a:rPr lang="en-US" altLang="zh-TW" sz="2000" kern="100" dirty="0" smtClean="0">
                <a:latin typeface="+mj-ea"/>
              </a:rPr>
              <a:t>B++</a:t>
            </a:r>
            <a:r>
              <a:rPr lang="zh-TW" altLang="en-US" sz="2000" kern="100" dirty="0" smtClean="0">
                <a:latin typeface="+mj-ea"/>
              </a:rPr>
              <a:t> </a:t>
            </a:r>
            <a:r>
              <a:rPr lang="en-US" altLang="zh-TW" sz="2000" dirty="0" smtClean="0">
                <a:latin typeface="+mn-ea"/>
              </a:rPr>
              <a:t>:</a:t>
            </a:r>
            <a:r>
              <a:rPr lang="zh-TW" altLang="en-US" sz="2000" dirty="0" smtClean="0">
                <a:latin typeface="+mn-ea"/>
              </a:rPr>
              <a:t> </a:t>
            </a:r>
            <a:r>
              <a:rPr lang="en-US" altLang="zh-TW" sz="2000" kern="100" dirty="0" smtClean="0">
                <a:latin typeface="+mj-ea"/>
              </a:rPr>
              <a:t>4</a:t>
            </a:r>
            <a:r>
              <a:rPr lang="zh-TW" altLang="en-US" sz="2000" kern="100" dirty="0" smtClean="0">
                <a:latin typeface="+mj-ea"/>
              </a:rPr>
              <a:t>分</a:t>
            </a:r>
            <a:r>
              <a:rPr lang="zh-TW" altLang="en-US" sz="2000" dirty="0" smtClean="0">
                <a:latin typeface="+mn-ea"/>
              </a:rPr>
              <a:t>、</a:t>
            </a:r>
            <a:r>
              <a:rPr lang="en-US" altLang="zh-TW" sz="2000" kern="100" dirty="0" smtClean="0">
                <a:latin typeface="+mj-ea"/>
              </a:rPr>
              <a:t>B+</a:t>
            </a:r>
            <a:r>
              <a:rPr lang="zh-TW" altLang="en-US" sz="2000" kern="100" dirty="0" smtClean="0">
                <a:latin typeface="+mj-ea"/>
              </a:rPr>
              <a:t> </a:t>
            </a:r>
            <a:r>
              <a:rPr lang="en-US" altLang="zh-TW" sz="2000" dirty="0" smtClean="0">
                <a:latin typeface="+mn-ea"/>
              </a:rPr>
              <a:t>:</a:t>
            </a:r>
            <a:r>
              <a:rPr lang="zh-TW" altLang="en-US" sz="2000" dirty="0" smtClean="0">
                <a:latin typeface="+mn-ea"/>
              </a:rPr>
              <a:t> </a:t>
            </a:r>
            <a:r>
              <a:rPr lang="en-US" altLang="zh-TW" sz="2000" kern="100" dirty="0" smtClean="0">
                <a:latin typeface="+mj-ea"/>
              </a:rPr>
              <a:t>3</a:t>
            </a:r>
            <a:r>
              <a:rPr lang="zh-TW" altLang="en-US" sz="2000" kern="100" dirty="0" smtClean="0">
                <a:latin typeface="+mj-ea"/>
              </a:rPr>
              <a:t>分</a:t>
            </a:r>
            <a:r>
              <a:rPr lang="zh-TW" altLang="en-US" sz="2000" dirty="0" smtClean="0">
                <a:latin typeface="+mn-ea"/>
              </a:rPr>
              <a:t>、</a:t>
            </a:r>
            <a:r>
              <a:rPr lang="en-US" altLang="zh-TW" sz="2000" kern="100" dirty="0" smtClean="0">
                <a:latin typeface="+mj-ea"/>
              </a:rPr>
              <a:t>B</a:t>
            </a:r>
            <a:r>
              <a:rPr lang="zh-TW" altLang="en-US" sz="2000" kern="100" dirty="0" smtClean="0">
                <a:latin typeface="+mj-ea"/>
              </a:rPr>
              <a:t> </a:t>
            </a:r>
            <a:r>
              <a:rPr lang="en-US" altLang="zh-TW" sz="2000" dirty="0" smtClean="0">
                <a:latin typeface="+mn-ea"/>
              </a:rPr>
              <a:t>:</a:t>
            </a:r>
            <a:r>
              <a:rPr lang="zh-TW" altLang="en-US" sz="2000" dirty="0" smtClean="0">
                <a:latin typeface="+mn-ea"/>
              </a:rPr>
              <a:t> </a:t>
            </a:r>
            <a:r>
              <a:rPr lang="en-US" altLang="zh-TW" sz="2000" kern="100" dirty="0" smtClean="0">
                <a:latin typeface="+mj-ea"/>
              </a:rPr>
              <a:t>2</a:t>
            </a:r>
            <a:r>
              <a:rPr lang="zh-TW" altLang="en-US" sz="2000" kern="100" dirty="0" smtClean="0">
                <a:latin typeface="+mj-ea"/>
              </a:rPr>
              <a:t>分</a:t>
            </a:r>
            <a:r>
              <a:rPr lang="zh-TW" altLang="en-US" sz="2000" dirty="0" smtClean="0">
                <a:latin typeface="+mn-ea"/>
              </a:rPr>
              <a:t>、</a:t>
            </a:r>
            <a:r>
              <a:rPr lang="en-US" altLang="zh-TW" sz="2000" kern="100" dirty="0" smtClean="0">
                <a:latin typeface="+mj-ea"/>
              </a:rPr>
              <a:t>C</a:t>
            </a:r>
            <a:r>
              <a:rPr lang="zh-TW" altLang="en-US" sz="2000" kern="100" dirty="0" smtClean="0">
                <a:latin typeface="+mj-ea"/>
              </a:rPr>
              <a:t> </a:t>
            </a:r>
            <a:r>
              <a:rPr lang="en-US" altLang="zh-TW" sz="2000" dirty="0" smtClean="0">
                <a:latin typeface="+mn-ea"/>
              </a:rPr>
              <a:t>:</a:t>
            </a:r>
            <a:r>
              <a:rPr lang="zh-TW" altLang="en-US" sz="2000" dirty="0" smtClean="0">
                <a:latin typeface="+mn-ea"/>
              </a:rPr>
              <a:t> </a:t>
            </a:r>
            <a:r>
              <a:rPr lang="en-US" altLang="zh-TW" sz="2000" kern="100" dirty="0" smtClean="0">
                <a:latin typeface="+mj-ea"/>
              </a:rPr>
              <a:t>1</a:t>
            </a:r>
            <a:r>
              <a:rPr lang="zh-TW" altLang="en-US" sz="2000" kern="100" dirty="0" smtClean="0">
                <a:latin typeface="+mj-ea"/>
              </a:rPr>
              <a:t>分</a:t>
            </a:r>
            <a:endParaRPr lang="en-US" altLang="zh-TW" sz="2000" kern="100" dirty="0" smtClean="0">
              <a:latin typeface="+mj-ea"/>
            </a:endParaRPr>
          </a:p>
          <a:p>
            <a:pPr>
              <a:spcBef>
                <a:spcPts val="100"/>
              </a:spcBef>
              <a:spcAft>
                <a:spcPts val="100"/>
              </a:spcAft>
            </a:pPr>
            <a:r>
              <a:rPr lang="zh-TW" altLang="en-US" sz="2000" dirty="0" smtClean="0">
                <a:latin typeface="+mn-ea"/>
              </a:rPr>
              <a:t>    </a:t>
            </a:r>
            <a:r>
              <a:rPr lang="zh-TW" altLang="zh-TW" sz="2000" dirty="0" smtClean="0">
                <a:latin typeface="+mn-ea"/>
              </a:rPr>
              <a:t>寫作</a:t>
            </a:r>
            <a:r>
              <a:rPr lang="en-US" altLang="zh-TW" sz="2000" dirty="0" smtClean="0">
                <a:latin typeface="+mn-ea"/>
              </a:rPr>
              <a:t>(1)</a:t>
            </a:r>
            <a:r>
              <a:rPr lang="zh-TW" altLang="en-US" sz="2000" dirty="0" smtClean="0">
                <a:latin typeface="+mn-ea"/>
              </a:rPr>
              <a:t>：</a:t>
            </a:r>
            <a:r>
              <a:rPr lang="en-US" altLang="zh-TW" sz="2000" dirty="0">
                <a:latin typeface="+mn-ea"/>
              </a:rPr>
              <a:t>6</a:t>
            </a:r>
            <a:r>
              <a:rPr lang="zh-TW" altLang="en-US" sz="2000" dirty="0" smtClean="0">
                <a:latin typeface="+mn-ea"/>
              </a:rPr>
              <a:t>級：</a:t>
            </a:r>
            <a:r>
              <a:rPr lang="en-US" altLang="zh-TW" sz="2000" dirty="0" smtClean="0">
                <a:latin typeface="+mn-ea"/>
              </a:rPr>
              <a:t>1</a:t>
            </a:r>
            <a:r>
              <a:rPr lang="zh-TW" altLang="en-US" sz="2000" dirty="0" smtClean="0">
                <a:latin typeface="+mn-ea"/>
              </a:rPr>
              <a:t>分、</a:t>
            </a:r>
            <a:r>
              <a:rPr lang="en-US" altLang="zh-TW" sz="2000" dirty="0" smtClean="0">
                <a:latin typeface="+mn-ea"/>
              </a:rPr>
              <a:t>5</a:t>
            </a:r>
            <a:r>
              <a:rPr lang="zh-TW" altLang="en-US" sz="2000" dirty="0" smtClean="0">
                <a:latin typeface="+mn-ea"/>
              </a:rPr>
              <a:t>級：</a:t>
            </a:r>
            <a:r>
              <a:rPr lang="en-US" altLang="zh-TW" sz="2000" dirty="0" smtClean="0">
                <a:latin typeface="+mn-ea"/>
              </a:rPr>
              <a:t>0.8</a:t>
            </a:r>
            <a:r>
              <a:rPr lang="zh-TW" altLang="en-US" sz="2000" dirty="0" smtClean="0">
                <a:latin typeface="+mn-ea"/>
              </a:rPr>
              <a:t>分、</a:t>
            </a:r>
            <a:r>
              <a:rPr lang="en-US" altLang="zh-TW" sz="2000" dirty="0" smtClean="0">
                <a:latin typeface="+mn-ea"/>
              </a:rPr>
              <a:t>4</a:t>
            </a:r>
            <a:r>
              <a:rPr lang="zh-TW" altLang="en-US" sz="2000" dirty="0" smtClean="0">
                <a:latin typeface="+mn-ea"/>
              </a:rPr>
              <a:t>級：</a:t>
            </a:r>
            <a:r>
              <a:rPr lang="en-US" altLang="zh-TW" sz="2000" dirty="0" smtClean="0">
                <a:latin typeface="+mn-ea"/>
              </a:rPr>
              <a:t>0.6</a:t>
            </a:r>
            <a:r>
              <a:rPr lang="zh-TW" altLang="en-US" sz="2000" dirty="0" smtClean="0">
                <a:latin typeface="+mn-ea"/>
              </a:rPr>
              <a:t>分、</a:t>
            </a:r>
            <a:r>
              <a:rPr lang="en-US" altLang="zh-TW" sz="2000" dirty="0" smtClean="0">
                <a:latin typeface="+mn-ea"/>
              </a:rPr>
              <a:t>3</a:t>
            </a:r>
            <a:r>
              <a:rPr lang="zh-TW" altLang="en-US" sz="2000" dirty="0" smtClean="0">
                <a:latin typeface="+mn-ea"/>
              </a:rPr>
              <a:t>級：</a:t>
            </a:r>
            <a:r>
              <a:rPr lang="en-US" altLang="zh-TW" sz="2000" dirty="0" smtClean="0">
                <a:latin typeface="+mn-ea"/>
              </a:rPr>
              <a:t>0.4</a:t>
            </a:r>
            <a:r>
              <a:rPr lang="zh-TW" altLang="en-US" sz="2000" dirty="0" smtClean="0">
                <a:latin typeface="+mn-ea"/>
              </a:rPr>
              <a:t>分、</a:t>
            </a:r>
            <a:r>
              <a:rPr lang="en-US" altLang="zh-TW" sz="2000" dirty="0" smtClean="0">
                <a:latin typeface="+mn-ea"/>
              </a:rPr>
              <a:t>2</a:t>
            </a:r>
            <a:r>
              <a:rPr lang="zh-TW" altLang="en-US" sz="2000" dirty="0" smtClean="0">
                <a:latin typeface="+mn-ea"/>
              </a:rPr>
              <a:t>級：</a:t>
            </a:r>
            <a:r>
              <a:rPr lang="en-US" altLang="zh-TW" sz="2000" dirty="0" smtClean="0">
                <a:latin typeface="+mn-ea"/>
              </a:rPr>
              <a:t>0.2</a:t>
            </a:r>
            <a:r>
              <a:rPr lang="zh-TW" altLang="en-US" sz="2000" dirty="0" smtClean="0">
                <a:latin typeface="+mn-ea"/>
              </a:rPr>
              <a:t>分、</a:t>
            </a:r>
            <a:r>
              <a:rPr lang="en-US" altLang="zh-TW" sz="2000" dirty="0" smtClean="0">
                <a:latin typeface="+mn-ea"/>
              </a:rPr>
              <a:t>1</a:t>
            </a:r>
            <a:r>
              <a:rPr lang="zh-TW" altLang="en-US" sz="2000" dirty="0" smtClean="0">
                <a:latin typeface="+mn-ea"/>
              </a:rPr>
              <a:t>級：</a:t>
            </a:r>
            <a:r>
              <a:rPr lang="en-US" altLang="zh-TW" sz="2000" dirty="0" smtClean="0">
                <a:latin typeface="+mn-ea"/>
              </a:rPr>
              <a:t>0.1</a:t>
            </a:r>
            <a:r>
              <a:rPr lang="zh-TW" altLang="en-US" sz="2000" dirty="0" smtClean="0">
                <a:latin typeface="+mn-ea"/>
              </a:rPr>
              <a:t>分</a:t>
            </a:r>
            <a:endParaRPr lang="en-US" altLang="zh-TW" sz="2000" dirty="0" smtClean="0">
              <a:latin typeface="+mn-ea"/>
            </a:endParaRPr>
          </a:p>
          <a:p>
            <a:pPr>
              <a:spcBef>
                <a:spcPts val="100"/>
              </a:spcBef>
              <a:spcAft>
                <a:spcPts val="100"/>
              </a:spcAft>
            </a:pPr>
            <a:r>
              <a:rPr lang="zh-TW" altLang="zh-TW" sz="2400" b="1" dirty="0" smtClean="0">
                <a:latin typeface="+mn-ea"/>
              </a:rPr>
              <a:t>多元</a:t>
            </a:r>
            <a:r>
              <a:rPr lang="zh-TW" altLang="zh-TW" sz="2400" b="1" dirty="0">
                <a:latin typeface="+mn-ea"/>
              </a:rPr>
              <a:t>學習</a:t>
            </a:r>
            <a:r>
              <a:rPr lang="zh-TW" altLang="zh-TW" sz="2400" b="1" dirty="0" smtClean="0">
                <a:latin typeface="+mn-ea"/>
              </a:rPr>
              <a:t>表現</a:t>
            </a:r>
            <a:r>
              <a:rPr lang="en-US" altLang="zh-TW" sz="2400" b="1" dirty="0" smtClean="0">
                <a:solidFill>
                  <a:srgbClr val="FF0000"/>
                </a:solidFill>
                <a:latin typeface="+mn-ea"/>
              </a:rPr>
              <a:t>(15)</a:t>
            </a:r>
          </a:p>
          <a:p>
            <a:pPr>
              <a:spcBef>
                <a:spcPts val="100"/>
              </a:spcBef>
              <a:spcAft>
                <a:spcPts val="100"/>
              </a:spcAft>
            </a:pPr>
            <a:r>
              <a:rPr lang="zh-TW" altLang="en-US" sz="2000" dirty="0" smtClean="0">
                <a:latin typeface="+mn-ea"/>
              </a:rPr>
              <a:t>    競賽</a:t>
            </a:r>
            <a:r>
              <a:rPr lang="en-US" altLang="zh-TW" sz="2000" dirty="0" smtClean="0">
                <a:latin typeface="+mn-ea"/>
              </a:rPr>
              <a:t>(7)</a:t>
            </a:r>
            <a:r>
              <a:rPr lang="zh-TW" altLang="en-US" sz="2000" dirty="0" smtClean="0">
                <a:latin typeface="+mn-ea"/>
              </a:rPr>
              <a:t>：簡章</a:t>
            </a:r>
            <a:r>
              <a:rPr lang="en-US" altLang="zh-TW" sz="2000" dirty="0">
                <a:latin typeface="+mn-ea"/>
              </a:rPr>
              <a:t>“</a:t>
            </a:r>
            <a:r>
              <a:rPr lang="zh-TW" altLang="en-US" sz="2000" b="1" dirty="0">
                <a:latin typeface="+mn-ea"/>
              </a:rPr>
              <a:t>國際、全國、區域及縣市</a:t>
            </a:r>
            <a:r>
              <a:rPr lang="en-US" altLang="zh-TW" sz="2000" dirty="0">
                <a:latin typeface="+mn-ea"/>
              </a:rPr>
              <a:t>”</a:t>
            </a:r>
            <a:r>
              <a:rPr lang="zh-TW" altLang="en-US" sz="2000" dirty="0">
                <a:latin typeface="+mn-ea"/>
              </a:rPr>
              <a:t>競賽項目</a:t>
            </a:r>
            <a:r>
              <a:rPr lang="zh-TW" altLang="en-US" sz="2000" dirty="0" smtClean="0">
                <a:latin typeface="+mn-ea"/>
              </a:rPr>
              <a:t>：</a:t>
            </a:r>
            <a:r>
              <a:rPr lang="en-US" altLang="zh-TW" sz="2000" dirty="0" smtClean="0">
                <a:latin typeface="+mn-ea"/>
              </a:rPr>
              <a:t>1-7</a:t>
            </a:r>
            <a:r>
              <a:rPr lang="zh-TW" altLang="en-US" sz="2000" dirty="0" smtClean="0">
                <a:latin typeface="+mn-ea"/>
              </a:rPr>
              <a:t>分</a:t>
            </a:r>
            <a:endParaRPr lang="en-US" altLang="zh-TW" sz="2000" dirty="0" smtClean="0">
              <a:latin typeface="+mn-ea"/>
            </a:endParaRPr>
          </a:p>
          <a:p>
            <a:pPr>
              <a:spcBef>
                <a:spcPts val="100"/>
              </a:spcBef>
              <a:spcAft>
                <a:spcPts val="100"/>
              </a:spcAft>
            </a:pPr>
            <a:r>
              <a:rPr lang="zh-TW" altLang="en-US" sz="2000" dirty="0">
                <a:latin typeface="+mn-ea"/>
              </a:rPr>
              <a:t> </a:t>
            </a:r>
            <a:r>
              <a:rPr lang="zh-TW" altLang="en-US" sz="2000" dirty="0" smtClean="0">
                <a:latin typeface="+mn-ea"/>
              </a:rPr>
              <a:t>                  採</a:t>
            </a:r>
            <a:r>
              <a:rPr lang="zh-TW" altLang="en-US" sz="2000" dirty="0">
                <a:latin typeface="+mn-ea"/>
              </a:rPr>
              <a:t>計日期：國中就學</a:t>
            </a:r>
            <a:r>
              <a:rPr lang="zh-TW" altLang="en-US" sz="2000" dirty="0" smtClean="0">
                <a:latin typeface="+mn-ea"/>
              </a:rPr>
              <a:t>期間至</a:t>
            </a:r>
            <a:r>
              <a:rPr lang="en-US" altLang="zh-TW" sz="2000" dirty="0" smtClean="0">
                <a:latin typeface="+mn-ea"/>
              </a:rPr>
              <a:t>109.5.14</a:t>
            </a:r>
            <a:r>
              <a:rPr lang="zh-TW" altLang="en-US" sz="2000" dirty="0" smtClean="0">
                <a:latin typeface="+mn-ea"/>
              </a:rPr>
              <a:t>日</a:t>
            </a:r>
            <a:r>
              <a:rPr lang="en-US" altLang="zh-TW" sz="2000" dirty="0" smtClean="0">
                <a:latin typeface="+mn-ea"/>
              </a:rPr>
              <a:t>(</a:t>
            </a:r>
            <a:r>
              <a:rPr lang="zh-TW" altLang="en-US" sz="2000" dirty="0">
                <a:latin typeface="+mn-ea"/>
              </a:rPr>
              <a:t>含</a:t>
            </a:r>
            <a:r>
              <a:rPr lang="en-US" altLang="zh-TW" sz="2000" dirty="0">
                <a:latin typeface="+mn-ea"/>
              </a:rPr>
              <a:t>)</a:t>
            </a:r>
            <a:r>
              <a:rPr lang="zh-TW" altLang="en-US" sz="2000" dirty="0">
                <a:latin typeface="+mn-ea"/>
              </a:rPr>
              <a:t>前</a:t>
            </a:r>
            <a:r>
              <a:rPr lang="zh-TW" altLang="en-US" sz="2000" dirty="0" smtClean="0">
                <a:latin typeface="+mn-ea"/>
              </a:rPr>
              <a:t>為限</a:t>
            </a:r>
            <a:endParaRPr lang="en-US" altLang="zh-TW" sz="2000" dirty="0" smtClean="0">
              <a:latin typeface="+mn-ea"/>
            </a:endParaRPr>
          </a:p>
          <a:p>
            <a:pPr marL="179388" lvl="0" indent="-179388">
              <a:spcBef>
                <a:spcPts val="100"/>
              </a:spcBef>
              <a:spcAft>
                <a:spcPts val="100"/>
              </a:spcAft>
              <a:defRPr/>
            </a:pPr>
            <a:r>
              <a:rPr lang="zh-TW" altLang="en-US" sz="2000" dirty="0" smtClean="0">
                <a:latin typeface="+mn-ea"/>
              </a:rPr>
              <a:t>    服務學習</a:t>
            </a:r>
            <a:r>
              <a:rPr lang="en-US" altLang="zh-TW" sz="2000" dirty="0" smtClean="0">
                <a:latin typeface="+mn-ea"/>
              </a:rPr>
              <a:t>(15)</a:t>
            </a:r>
            <a:r>
              <a:rPr lang="zh-TW" altLang="en-US" sz="2000" dirty="0" smtClean="0">
                <a:latin typeface="+mn-ea"/>
              </a:rPr>
              <a:t>：</a:t>
            </a:r>
            <a:r>
              <a:rPr lang="en-US" altLang="zh-TW" sz="2000" dirty="0" smtClean="0">
                <a:latin typeface="+mn-ea"/>
              </a:rPr>
              <a:t>1</a:t>
            </a:r>
            <a:r>
              <a:rPr lang="en-US" altLang="zh-TW" sz="2000" dirty="0">
                <a:latin typeface="+mn-ea"/>
              </a:rPr>
              <a:t>.</a:t>
            </a:r>
            <a:r>
              <a:rPr lang="zh-TW" altLang="en-US" sz="2000" dirty="0">
                <a:latin typeface="+mn-ea"/>
              </a:rPr>
              <a:t>擔任班級幹部、小老師或社團幹部任滿一學期得 </a:t>
            </a:r>
            <a:r>
              <a:rPr lang="en-US" altLang="zh-TW" sz="2000" dirty="0">
                <a:latin typeface="+mn-ea"/>
              </a:rPr>
              <a:t>2</a:t>
            </a:r>
            <a:r>
              <a:rPr lang="zh-TW" altLang="en-US" sz="2000" dirty="0" smtClean="0">
                <a:latin typeface="+mn-ea"/>
              </a:rPr>
              <a:t>分</a:t>
            </a:r>
            <a:endParaRPr lang="en-US" altLang="zh-TW" sz="2000" dirty="0" smtClean="0">
              <a:latin typeface="+mn-ea"/>
            </a:endParaRPr>
          </a:p>
          <a:p>
            <a:pPr marL="179388" lvl="0" indent="-179388">
              <a:spcBef>
                <a:spcPts val="100"/>
              </a:spcBef>
              <a:spcAft>
                <a:spcPts val="100"/>
              </a:spcAft>
              <a:defRPr/>
            </a:pPr>
            <a:r>
              <a:rPr lang="zh-TW" altLang="en-US" sz="2000" dirty="0">
                <a:latin typeface="+mn-ea"/>
              </a:rPr>
              <a:t> </a:t>
            </a:r>
            <a:r>
              <a:rPr lang="zh-TW" altLang="en-US" sz="2000" dirty="0" smtClean="0">
                <a:latin typeface="+mn-ea"/>
              </a:rPr>
              <a:t>                               一</a:t>
            </a:r>
            <a:r>
              <a:rPr lang="zh-TW" altLang="en-US" sz="2000" dirty="0">
                <a:latin typeface="+mn-ea"/>
              </a:rPr>
              <a:t>學期同時擔任</a:t>
            </a:r>
            <a:r>
              <a:rPr lang="zh-TW" altLang="en-US" sz="2000" dirty="0" smtClean="0">
                <a:latin typeface="+mn-ea"/>
              </a:rPr>
              <a:t>班級</a:t>
            </a:r>
            <a:r>
              <a:rPr lang="zh-TW" altLang="en-US" sz="2000" dirty="0">
                <a:latin typeface="+mn-ea"/>
              </a:rPr>
              <a:t>幹部、小老師或社團幹部，仍</a:t>
            </a:r>
            <a:r>
              <a:rPr lang="zh-TW" altLang="en-US" sz="2000" dirty="0" smtClean="0">
                <a:latin typeface="+mn-ea"/>
              </a:rPr>
              <a:t>以</a:t>
            </a:r>
            <a:r>
              <a:rPr lang="en-US" altLang="zh-TW" sz="2000" dirty="0" smtClean="0">
                <a:latin typeface="+mn-ea"/>
              </a:rPr>
              <a:t>2</a:t>
            </a:r>
            <a:r>
              <a:rPr lang="zh-TW" altLang="en-US" sz="2000" dirty="0">
                <a:latin typeface="+mn-ea"/>
              </a:rPr>
              <a:t>分採</a:t>
            </a:r>
            <a:r>
              <a:rPr lang="zh-TW" altLang="en-US" sz="2000" dirty="0" smtClean="0">
                <a:latin typeface="+mn-ea"/>
              </a:rPr>
              <a:t>計</a:t>
            </a:r>
            <a:endParaRPr lang="en-US" altLang="zh-TW" sz="2000" dirty="0">
              <a:latin typeface="+mn-ea"/>
            </a:endParaRPr>
          </a:p>
          <a:p>
            <a:pPr marL="179388" lvl="0" indent="-179388">
              <a:spcBef>
                <a:spcPts val="100"/>
              </a:spcBef>
              <a:spcAft>
                <a:spcPts val="100"/>
              </a:spcAft>
              <a:defRPr/>
            </a:pPr>
            <a:r>
              <a:rPr lang="zh-TW" altLang="en-US" sz="2000" dirty="0" smtClean="0">
                <a:latin typeface="+mn-ea"/>
              </a:rPr>
              <a:t>                             </a:t>
            </a:r>
            <a:r>
              <a:rPr lang="en-US" altLang="zh-TW" sz="2000" dirty="0" smtClean="0">
                <a:latin typeface="+mn-ea"/>
              </a:rPr>
              <a:t>2</a:t>
            </a:r>
            <a:r>
              <a:rPr lang="en-US" altLang="zh-TW" sz="2000" dirty="0">
                <a:latin typeface="+mn-ea"/>
              </a:rPr>
              <a:t>.</a:t>
            </a:r>
            <a:r>
              <a:rPr lang="zh-TW" altLang="en-US" sz="2000" dirty="0">
                <a:latin typeface="+mn-ea"/>
              </a:rPr>
              <a:t>參加校內服務學習課程及活動，或於校外參加志工服務或社區</a:t>
            </a:r>
            <a:r>
              <a:rPr lang="zh-TW" altLang="en-US" sz="2000" dirty="0" smtClean="0">
                <a:latin typeface="+mn-ea"/>
              </a:rPr>
              <a:t>服務</a:t>
            </a:r>
            <a:endParaRPr lang="en-US" altLang="zh-TW" sz="2000" dirty="0" smtClean="0">
              <a:latin typeface="+mn-ea"/>
            </a:endParaRPr>
          </a:p>
          <a:p>
            <a:pPr marL="179388" lvl="0" indent="-179388">
              <a:spcBef>
                <a:spcPts val="100"/>
              </a:spcBef>
              <a:spcAft>
                <a:spcPts val="100"/>
              </a:spcAft>
              <a:defRPr/>
            </a:pPr>
            <a:r>
              <a:rPr lang="zh-TW" altLang="en-US" sz="2000" dirty="0" smtClean="0">
                <a:latin typeface="+mn-ea"/>
              </a:rPr>
              <a:t>                                滿</a:t>
            </a:r>
            <a:r>
              <a:rPr lang="en-US" altLang="zh-TW" sz="2000" dirty="0" smtClean="0">
                <a:latin typeface="+mn-ea"/>
              </a:rPr>
              <a:t>1</a:t>
            </a:r>
            <a:r>
              <a:rPr lang="zh-TW" altLang="en-US" sz="2000" dirty="0" smtClean="0">
                <a:latin typeface="+mn-ea"/>
              </a:rPr>
              <a:t>小時得</a:t>
            </a:r>
            <a:r>
              <a:rPr lang="en-US" altLang="zh-TW" sz="2000" dirty="0" smtClean="0">
                <a:latin typeface="+mn-ea"/>
              </a:rPr>
              <a:t>0.25</a:t>
            </a:r>
            <a:r>
              <a:rPr lang="zh-TW" altLang="en-US" sz="2000" dirty="0" smtClean="0">
                <a:latin typeface="+mn-ea"/>
              </a:rPr>
              <a:t>分</a:t>
            </a:r>
            <a:endParaRPr lang="zh-TW" altLang="en-US" sz="2000" dirty="0">
              <a:solidFill>
                <a:srgbClr val="FF0000"/>
              </a:solidFill>
              <a:latin typeface="+mn-ea"/>
            </a:endParaRPr>
          </a:p>
        </p:txBody>
      </p:sp>
    </p:spTree>
    <p:extLst>
      <p:ext uri="{BB962C8B-B14F-4D97-AF65-F5344CB8AC3E}">
        <p14:creationId xmlns:p14="http://schemas.microsoft.com/office/powerpoint/2010/main" val="2860150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676"/>
            <a:ext cx="4316628" cy="16690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25</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超額比序流程</a:t>
            </a:r>
            <a:endParaRPr lang="en-US" sz="4400" b="1" dirty="0">
              <a:solidFill>
                <a:prstClr val="black"/>
              </a:solidFill>
            </a:endParaRPr>
          </a:p>
        </p:txBody>
      </p:sp>
      <p:sp>
        <p:nvSpPr>
          <p:cNvPr id="34" name="Block Arc 9">
            <a:extLst>
              <a:ext uri="{FF2B5EF4-FFF2-40B4-BE49-F238E27FC236}">
                <a16:creationId xmlns="" xmlns:a16="http://schemas.microsoft.com/office/drawing/2014/main" id="{91A5B050-E265-48E9-9385-3C72C8597428}"/>
              </a:ext>
            </a:extLst>
          </p:cNvPr>
          <p:cNvSpPr/>
          <p:nvPr/>
        </p:nvSpPr>
        <p:spPr>
          <a:xfrm rot="5400000">
            <a:off x="8804603" y="2077780"/>
            <a:ext cx="3076947" cy="3183496"/>
          </a:xfrm>
          <a:prstGeom prst="blockArc">
            <a:avLst>
              <a:gd name="adj1" fmla="val 10800000"/>
              <a:gd name="adj2" fmla="val 41499"/>
              <a:gd name="adj3" fmla="val 122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hevron 3">
            <a:extLst>
              <a:ext uri="{FF2B5EF4-FFF2-40B4-BE49-F238E27FC236}">
                <a16:creationId xmlns="" xmlns:a16="http://schemas.microsoft.com/office/drawing/2014/main" id="{B74DCDE5-F6FF-490A-B8D2-396498CA034B}"/>
              </a:ext>
            </a:extLst>
          </p:cNvPr>
          <p:cNvSpPr/>
          <p:nvPr/>
        </p:nvSpPr>
        <p:spPr>
          <a:xfrm>
            <a:off x="2228845" y="1929183"/>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Arrow: Chevron 46">
            <a:extLst>
              <a:ext uri="{FF2B5EF4-FFF2-40B4-BE49-F238E27FC236}">
                <a16:creationId xmlns="" xmlns:a16="http://schemas.microsoft.com/office/drawing/2014/main" id="{1BC15637-F3BD-449B-93FD-386E8A2DA987}"/>
              </a:ext>
            </a:extLst>
          </p:cNvPr>
          <p:cNvSpPr/>
          <p:nvPr/>
        </p:nvSpPr>
        <p:spPr>
          <a:xfrm>
            <a:off x="3669755" y="1940012"/>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5">
            <a:extLst>
              <a:ext uri="{FF2B5EF4-FFF2-40B4-BE49-F238E27FC236}">
                <a16:creationId xmlns="" xmlns:a16="http://schemas.microsoft.com/office/drawing/2014/main" id="{BDB611C0-188C-4800-8C8D-7405100DC7C7}"/>
              </a:ext>
            </a:extLst>
          </p:cNvPr>
          <p:cNvSpPr/>
          <p:nvPr/>
        </p:nvSpPr>
        <p:spPr>
          <a:xfrm>
            <a:off x="2760057" y="2751925"/>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79">
            <a:extLst>
              <a:ext uri="{FF2B5EF4-FFF2-40B4-BE49-F238E27FC236}">
                <a16:creationId xmlns="" xmlns:a16="http://schemas.microsoft.com/office/drawing/2014/main" id="{232D4860-46E2-43EB-9F55-A0885ED057E2}"/>
              </a:ext>
            </a:extLst>
          </p:cNvPr>
          <p:cNvSpPr/>
          <p:nvPr/>
        </p:nvSpPr>
        <p:spPr>
          <a:xfrm>
            <a:off x="4200571" y="2751925"/>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3">
            <a:extLst>
              <a:ext uri="{FF2B5EF4-FFF2-40B4-BE49-F238E27FC236}">
                <a16:creationId xmlns="" xmlns:a16="http://schemas.microsoft.com/office/drawing/2014/main" id="{B43C524D-9D6A-4800-B4AC-49E079ABD482}"/>
              </a:ext>
            </a:extLst>
          </p:cNvPr>
          <p:cNvSpPr/>
          <p:nvPr/>
        </p:nvSpPr>
        <p:spPr>
          <a:xfrm>
            <a:off x="2258872" y="3660601"/>
            <a:ext cx="3008631" cy="1261388"/>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smtClean="0">
              <a:solidFill>
                <a:schemeClr val="bg1"/>
              </a:solidFill>
              <a:latin typeface="+mn-ea"/>
            </a:endParaRPr>
          </a:p>
          <a:p>
            <a:pPr algn="ctr"/>
            <a:r>
              <a:rPr lang="zh-TW" altLang="en-US" dirty="0" smtClean="0">
                <a:solidFill>
                  <a:schemeClr val="bg1"/>
                </a:solidFill>
                <a:latin typeface="+mn-ea"/>
              </a:rPr>
              <a:t>增</a:t>
            </a:r>
            <a:r>
              <a:rPr lang="zh-TW" altLang="en-US" dirty="0">
                <a:solidFill>
                  <a:schemeClr val="bg1"/>
                </a:solidFill>
                <a:latin typeface="+mn-ea"/>
              </a:rPr>
              <a:t>額人數</a:t>
            </a:r>
            <a:r>
              <a:rPr lang="en-US" altLang="zh-TW" b="1" dirty="0">
                <a:solidFill>
                  <a:schemeClr val="bg1"/>
                </a:solidFill>
                <a:latin typeface="+mn-ea"/>
              </a:rPr>
              <a:t>5%</a:t>
            </a:r>
            <a:r>
              <a:rPr lang="zh-TW" altLang="en-US" b="1" dirty="0">
                <a:solidFill>
                  <a:schemeClr val="bg1"/>
                </a:solidFill>
                <a:latin typeface="+mn-ea"/>
              </a:rPr>
              <a:t>內</a:t>
            </a:r>
            <a:endParaRPr lang="en-US" altLang="zh-TW" b="1" dirty="0">
              <a:solidFill>
                <a:schemeClr val="bg1"/>
              </a:solidFill>
              <a:latin typeface="+mn-ea"/>
            </a:endParaRPr>
          </a:p>
          <a:p>
            <a:pPr algn="ctr"/>
            <a:r>
              <a:rPr lang="zh-TW" altLang="en-US" dirty="0" smtClean="0">
                <a:solidFill>
                  <a:schemeClr val="bg1"/>
                </a:solidFill>
                <a:latin typeface="+mn-ea"/>
              </a:rPr>
              <a:t>直接</a:t>
            </a:r>
            <a:r>
              <a:rPr lang="zh-TW" altLang="en-US" b="1" dirty="0">
                <a:solidFill>
                  <a:schemeClr val="bg1"/>
                </a:solidFill>
                <a:latin typeface="+mn-ea"/>
              </a:rPr>
              <a:t>增額錄取</a:t>
            </a:r>
          </a:p>
          <a:p>
            <a:pPr algn="ctr"/>
            <a:endParaRPr lang="en-US" dirty="0"/>
          </a:p>
        </p:txBody>
      </p:sp>
      <p:sp>
        <p:nvSpPr>
          <p:cNvPr id="46" name="Oval 84">
            <a:extLst>
              <a:ext uri="{FF2B5EF4-FFF2-40B4-BE49-F238E27FC236}">
                <a16:creationId xmlns="" xmlns:a16="http://schemas.microsoft.com/office/drawing/2014/main" id="{8B7889CE-3EDD-4248-BCBD-F71BDDFC34B8}"/>
              </a:ext>
            </a:extLst>
          </p:cNvPr>
          <p:cNvSpPr/>
          <p:nvPr/>
        </p:nvSpPr>
        <p:spPr>
          <a:xfrm>
            <a:off x="2258872" y="4971912"/>
            <a:ext cx="3023884" cy="1261388"/>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smtClean="0">
              <a:solidFill>
                <a:schemeClr val="bg1"/>
              </a:solidFill>
              <a:latin typeface="+mn-ea"/>
            </a:endParaRPr>
          </a:p>
          <a:p>
            <a:pPr algn="ctr"/>
            <a:r>
              <a:rPr lang="zh-TW" altLang="en-US" dirty="0" smtClean="0">
                <a:solidFill>
                  <a:schemeClr val="bg1"/>
                </a:solidFill>
                <a:latin typeface="+mn-ea"/>
              </a:rPr>
              <a:t>增</a:t>
            </a:r>
            <a:r>
              <a:rPr lang="zh-TW" altLang="en-US" dirty="0">
                <a:solidFill>
                  <a:schemeClr val="bg1"/>
                </a:solidFill>
                <a:latin typeface="+mn-ea"/>
              </a:rPr>
              <a:t>額人數</a:t>
            </a:r>
            <a:r>
              <a:rPr lang="zh-TW" altLang="en-US" b="1" dirty="0">
                <a:solidFill>
                  <a:schemeClr val="bg1"/>
                </a:solidFill>
                <a:latin typeface="+mn-ea"/>
              </a:rPr>
              <a:t>高於</a:t>
            </a:r>
            <a:r>
              <a:rPr lang="en-US" altLang="zh-TW" b="1" dirty="0">
                <a:solidFill>
                  <a:schemeClr val="bg1"/>
                </a:solidFill>
                <a:latin typeface="+mn-ea"/>
              </a:rPr>
              <a:t>5%</a:t>
            </a:r>
          </a:p>
          <a:p>
            <a:pPr algn="ctr"/>
            <a:r>
              <a:rPr lang="zh-TW" altLang="en-US" dirty="0">
                <a:solidFill>
                  <a:schemeClr val="bg1"/>
                </a:solidFill>
                <a:latin typeface="+mn-ea"/>
              </a:rPr>
              <a:t>依</a:t>
            </a:r>
            <a:r>
              <a:rPr lang="zh-TW" altLang="en-US" b="1" dirty="0">
                <a:solidFill>
                  <a:schemeClr val="bg1"/>
                </a:solidFill>
                <a:latin typeface="+mn-ea"/>
              </a:rPr>
              <a:t>志願順序</a:t>
            </a:r>
            <a:r>
              <a:rPr lang="zh-TW" altLang="en-US" dirty="0">
                <a:solidFill>
                  <a:schemeClr val="bg1"/>
                </a:solidFill>
                <a:latin typeface="+mn-ea"/>
              </a:rPr>
              <a:t>錄取</a:t>
            </a:r>
          </a:p>
          <a:p>
            <a:pPr algn="ctr"/>
            <a:endParaRPr lang="en-US" dirty="0"/>
          </a:p>
        </p:txBody>
      </p:sp>
      <p:sp>
        <p:nvSpPr>
          <p:cNvPr id="73" name="Arrow: Chevron 3">
            <a:extLst>
              <a:ext uri="{FF2B5EF4-FFF2-40B4-BE49-F238E27FC236}">
                <a16:creationId xmlns="" xmlns:a16="http://schemas.microsoft.com/office/drawing/2014/main" id="{B74DCDE5-F6FF-490A-B8D2-396498CA034B}"/>
              </a:ext>
            </a:extLst>
          </p:cNvPr>
          <p:cNvSpPr/>
          <p:nvPr/>
        </p:nvSpPr>
        <p:spPr>
          <a:xfrm>
            <a:off x="5110665" y="1929183"/>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4" name="Oval 15">
            <a:extLst>
              <a:ext uri="{FF2B5EF4-FFF2-40B4-BE49-F238E27FC236}">
                <a16:creationId xmlns="" xmlns:a16="http://schemas.microsoft.com/office/drawing/2014/main" id="{BDB611C0-188C-4800-8C8D-7405100DC7C7}"/>
              </a:ext>
            </a:extLst>
          </p:cNvPr>
          <p:cNvSpPr/>
          <p:nvPr/>
        </p:nvSpPr>
        <p:spPr>
          <a:xfrm>
            <a:off x="5641877" y="2751925"/>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Chevron 46">
            <a:extLst>
              <a:ext uri="{FF2B5EF4-FFF2-40B4-BE49-F238E27FC236}">
                <a16:creationId xmlns="" xmlns:a16="http://schemas.microsoft.com/office/drawing/2014/main" id="{1BC15637-F3BD-449B-93FD-386E8A2DA987}"/>
              </a:ext>
            </a:extLst>
          </p:cNvPr>
          <p:cNvSpPr/>
          <p:nvPr/>
        </p:nvSpPr>
        <p:spPr>
          <a:xfrm>
            <a:off x="6551571" y="1943962"/>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9">
            <a:extLst>
              <a:ext uri="{FF2B5EF4-FFF2-40B4-BE49-F238E27FC236}">
                <a16:creationId xmlns="" xmlns:a16="http://schemas.microsoft.com/office/drawing/2014/main" id="{232D4860-46E2-43EB-9F55-A0885ED057E2}"/>
              </a:ext>
            </a:extLst>
          </p:cNvPr>
          <p:cNvSpPr/>
          <p:nvPr/>
        </p:nvSpPr>
        <p:spPr>
          <a:xfrm>
            <a:off x="7082387" y="2755875"/>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Chevron 3">
            <a:extLst>
              <a:ext uri="{FF2B5EF4-FFF2-40B4-BE49-F238E27FC236}">
                <a16:creationId xmlns="" xmlns:a16="http://schemas.microsoft.com/office/drawing/2014/main" id="{B74DCDE5-F6FF-490A-B8D2-396498CA034B}"/>
              </a:ext>
            </a:extLst>
          </p:cNvPr>
          <p:cNvSpPr/>
          <p:nvPr/>
        </p:nvSpPr>
        <p:spPr>
          <a:xfrm>
            <a:off x="7992477" y="1940012"/>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Oval 15">
            <a:extLst>
              <a:ext uri="{FF2B5EF4-FFF2-40B4-BE49-F238E27FC236}">
                <a16:creationId xmlns="" xmlns:a16="http://schemas.microsoft.com/office/drawing/2014/main" id="{BDB611C0-188C-4800-8C8D-7405100DC7C7}"/>
              </a:ext>
            </a:extLst>
          </p:cNvPr>
          <p:cNvSpPr/>
          <p:nvPr/>
        </p:nvSpPr>
        <p:spPr>
          <a:xfrm>
            <a:off x="8523689" y="2762754"/>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Chevron 46">
            <a:extLst>
              <a:ext uri="{FF2B5EF4-FFF2-40B4-BE49-F238E27FC236}">
                <a16:creationId xmlns="" xmlns:a16="http://schemas.microsoft.com/office/drawing/2014/main" id="{1BC15637-F3BD-449B-93FD-386E8A2DA987}"/>
              </a:ext>
            </a:extLst>
          </p:cNvPr>
          <p:cNvSpPr/>
          <p:nvPr/>
        </p:nvSpPr>
        <p:spPr>
          <a:xfrm>
            <a:off x="9433375" y="1949417"/>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 xmlns:a16="http://schemas.microsoft.com/office/drawing/2014/main" id="{232D4860-46E2-43EB-9F55-A0885ED057E2}"/>
              </a:ext>
            </a:extLst>
          </p:cNvPr>
          <p:cNvSpPr/>
          <p:nvPr/>
        </p:nvSpPr>
        <p:spPr>
          <a:xfrm>
            <a:off x="9964191" y="2761330"/>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群組 2"/>
          <p:cNvGrpSpPr/>
          <p:nvPr/>
        </p:nvGrpSpPr>
        <p:grpSpPr>
          <a:xfrm rot="10800000">
            <a:off x="9433379" y="4403926"/>
            <a:ext cx="1440910" cy="1000232"/>
            <a:chOff x="8343189" y="3575795"/>
            <a:chExt cx="1440910" cy="1000232"/>
          </a:xfrm>
        </p:grpSpPr>
        <p:sp>
          <p:nvSpPr>
            <p:cNvPr id="81" name="Arrow: Chevron 3">
              <a:extLst>
                <a:ext uri="{FF2B5EF4-FFF2-40B4-BE49-F238E27FC236}">
                  <a16:creationId xmlns="" xmlns:a16="http://schemas.microsoft.com/office/drawing/2014/main" id="{B74DCDE5-F6FF-490A-B8D2-396498CA034B}"/>
                </a:ext>
              </a:extLst>
            </p:cNvPr>
            <p:cNvSpPr/>
            <p:nvPr/>
          </p:nvSpPr>
          <p:spPr>
            <a:xfrm>
              <a:off x="8343189" y="3575795"/>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2" name="Oval 15">
              <a:extLst>
                <a:ext uri="{FF2B5EF4-FFF2-40B4-BE49-F238E27FC236}">
                  <a16:creationId xmlns="" xmlns:a16="http://schemas.microsoft.com/office/drawing/2014/main" id="{BDB611C0-188C-4800-8C8D-7405100DC7C7}"/>
                </a:ext>
              </a:extLst>
            </p:cNvPr>
            <p:cNvSpPr/>
            <p:nvPr/>
          </p:nvSpPr>
          <p:spPr>
            <a:xfrm>
              <a:off x="8874401" y="439853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群組 6"/>
          <p:cNvGrpSpPr/>
          <p:nvPr/>
        </p:nvGrpSpPr>
        <p:grpSpPr>
          <a:xfrm rot="10800000">
            <a:off x="7992461" y="4414756"/>
            <a:ext cx="1440914" cy="989403"/>
            <a:chOff x="7621643" y="3996960"/>
            <a:chExt cx="1440914" cy="989403"/>
          </a:xfrm>
        </p:grpSpPr>
        <p:sp>
          <p:nvSpPr>
            <p:cNvPr id="83" name="Arrow: Chevron 46">
              <a:extLst>
                <a:ext uri="{FF2B5EF4-FFF2-40B4-BE49-F238E27FC236}">
                  <a16:creationId xmlns="" xmlns:a16="http://schemas.microsoft.com/office/drawing/2014/main" id="{1BC15637-F3BD-449B-93FD-386E8A2DA987}"/>
                </a:ext>
              </a:extLst>
            </p:cNvPr>
            <p:cNvSpPr/>
            <p:nvPr/>
          </p:nvSpPr>
          <p:spPr>
            <a:xfrm>
              <a:off x="7621643" y="3996960"/>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79">
              <a:extLst>
                <a:ext uri="{FF2B5EF4-FFF2-40B4-BE49-F238E27FC236}">
                  <a16:creationId xmlns="" xmlns:a16="http://schemas.microsoft.com/office/drawing/2014/main" id="{232D4860-46E2-43EB-9F55-A0885ED057E2}"/>
                </a:ext>
              </a:extLst>
            </p:cNvPr>
            <p:cNvSpPr/>
            <p:nvPr/>
          </p:nvSpPr>
          <p:spPr>
            <a:xfrm>
              <a:off x="8152459" y="4808873"/>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群組 84"/>
          <p:cNvGrpSpPr/>
          <p:nvPr/>
        </p:nvGrpSpPr>
        <p:grpSpPr>
          <a:xfrm rot="10800000">
            <a:off x="6549064" y="4403927"/>
            <a:ext cx="1440910" cy="1000232"/>
            <a:chOff x="8343189" y="3575795"/>
            <a:chExt cx="1440910" cy="1000232"/>
          </a:xfrm>
        </p:grpSpPr>
        <p:sp>
          <p:nvSpPr>
            <p:cNvPr id="86" name="Arrow: Chevron 3">
              <a:extLst>
                <a:ext uri="{FF2B5EF4-FFF2-40B4-BE49-F238E27FC236}">
                  <a16:creationId xmlns="" xmlns:a16="http://schemas.microsoft.com/office/drawing/2014/main" id="{B74DCDE5-F6FF-490A-B8D2-396498CA034B}"/>
                </a:ext>
              </a:extLst>
            </p:cNvPr>
            <p:cNvSpPr/>
            <p:nvPr/>
          </p:nvSpPr>
          <p:spPr>
            <a:xfrm>
              <a:off x="8343189" y="3575795"/>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7" name="Oval 15">
              <a:extLst>
                <a:ext uri="{FF2B5EF4-FFF2-40B4-BE49-F238E27FC236}">
                  <a16:creationId xmlns="" xmlns:a16="http://schemas.microsoft.com/office/drawing/2014/main" id="{BDB611C0-188C-4800-8C8D-7405100DC7C7}"/>
                </a:ext>
              </a:extLst>
            </p:cNvPr>
            <p:cNvSpPr/>
            <p:nvPr/>
          </p:nvSpPr>
          <p:spPr>
            <a:xfrm>
              <a:off x="8874401" y="439853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群組 87"/>
          <p:cNvGrpSpPr/>
          <p:nvPr/>
        </p:nvGrpSpPr>
        <p:grpSpPr>
          <a:xfrm rot="10800000">
            <a:off x="5108146" y="4414757"/>
            <a:ext cx="1440914" cy="989403"/>
            <a:chOff x="7621643" y="3996960"/>
            <a:chExt cx="1440914" cy="989403"/>
          </a:xfrm>
        </p:grpSpPr>
        <p:sp>
          <p:nvSpPr>
            <p:cNvPr id="89" name="Arrow: Chevron 46">
              <a:extLst>
                <a:ext uri="{FF2B5EF4-FFF2-40B4-BE49-F238E27FC236}">
                  <a16:creationId xmlns="" xmlns:a16="http://schemas.microsoft.com/office/drawing/2014/main" id="{1BC15637-F3BD-449B-93FD-386E8A2DA987}"/>
                </a:ext>
              </a:extLst>
            </p:cNvPr>
            <p:cNvSpPr/>
            <p:nvPr/>
          </p:nvSpPr>
          <p:spPr>
            <a:xfrm>
              <a:off x="7621643" y="3996960"/>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79">
              <a:extLst>
                <a:ext uri="{FF2B5EF4-FFF2-40B4-BE49-F238E27FC236}">
                  <a16:creationId xmlns="" xmlns:a16="http://schemas.microsoft.com/office/drawing/2014/main" id="{232D4860-46E2-43EB-9F55-A0885ED057E2}"/>
                </a:ext>
              </a:extLst>
            </p:cNvPr>
            <p:cNvSpPr/>
            <p:nvPr/>
          </p:nvSpPr>
          <p:spPr>
            <a:xfrm>
              <a:off x="8152459" y="4808873"/>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文字方塊 9"/>
          <p:cNvSpPr txBox="1"/>
          <p:nvPr/>
        </p:nvSpPr>
        <p:spPr>
          <a:xfrm>
            <a:off x="2583645" y="2082653"/>
            <a:ext cx="800219" cy="584775"/>
          </a:xfrm>
          <a:prstGeom prst="rect">
            <a:avLst/>
          </a:prstGeom>
          <a:noFill/>
        </p:spPr>
        <p:txBody>
          <a:bodyPr wrap="none" rtlCol="0">
            <a:spAutoFit/>
          </a:bodyPr>
          <a:lstStyle/>
          <a:p>
            <a:r>
              <a:rPr lang="zh-TW" altLang="en-US" sz="1600" b="1" dirty="0" smtClean="0">
                <a:solidFill>
                  <a:schemeClr val="bg1"/>
                </a:solidFill>
              </a:rPr>
              <a:t>總積分</a:t>
            </a:r>
            <a:endParaRPr lang="en-US" altLang="zh-TW" sz="1600" b="1" dirty="0" smtClean="0">
              <a:solidFill>
                <a:schemeClr val="bg1"/>
              </a:solidFill>
            </a:endParaRPr>
          </a:p>
          <a:p>
            <a:r>
              <a:rPr lang="en-US" altLang="zh-TW" sz="1600" b="1" dirty="0" smtClean="0">
                <a:solidFill>
                  <a:schemeClr val="bg1"/>
                </a:solidFill>
              </a:rPr>
              <a:t>  (101)</a:t>
            </a:r>
            <a:endParaRPr lang="zh-TW" altLang="en-US" sz="1600" b="1" dirty="0">
              <a:solidFill>
                <a:schemeClr val="bg1"/>
              </a:solidFill>
            </a:endParaRPr>
          </a:p>
        </p:txBody>
      </p:sp>
      <p:sp>
        <p:nvSpPr>
          <p:cNvPr id="12" name="文字方塊 11"/>
          <p:cNvSpPr txBox="1"/>
          <p:nvPr/>
        </p:nvSpPr>
        <p:spPr>
          <a:xfrm>
            <a:off x="3973594" y="2104589"/>
            <a:ext cx="1005403" cy="584775"/>
          </a:xfrm>
          <a:prstGeom prst="rect">
            <a:avLst/>
          </a:prstGeom>
          <a:noFill/>
        </p:spPr>
        <p:txBody>
          <a:bodyPr wrap="none" rtlCol="0">
            <a:spAutoFit/>
          </a:bodyPr>
          <a:lstStyle/>
          <a:p>
            <a:r>
              <a:rPr lang="zh-TW" altLang="en-US" sz="1600" b="1" dirty="0" smtClean="0">
                <a:solidFill>
                  <a:schemeClr val="bg1"/>
                </a:solidFill>
              </a:rPr>
              <a:t>均衡學習</a:t>
            </a:r>
            <a:endParaRPr lang="en-US" altLang="zh-TW" sz="1600" b="1" dirty="0" smtClean="0">
              <a:solidFill>
                <a:schemeClr val="bg1"/>
              </a:solidFill>
            </a:endParaRPr>
          </a:p>
          <a:p>
            <a:r>
              <a:rPr lang="en-US" altLang="zh-TW" sz="1600" b="1" dirty="0" smtClean="0">
                <a:solidFill>
                  <a:schemeClr val="bg1"/>
                </a:solidFill>
              </a:rPr>
              <a:t>    (21)</a:t>
            </a:r>
            <a:endParaRPr lang="zh-TW" altLang="en-US" sz="1600" b="1" dirty="0">
              <a:solidFill>
                <a:schemeClr val="bg1"/>
              </a:solidFill>
            </a:endParaRPr>
          </a:p>
        </p:txBody>
      </p:sp>
      <p:sp>
        <p:nvSpPr>
          <p:cNvPr id="17" name="文字方塊 16"/>
          <p:cNvSpPr txBox="1"/>
          <p:nvPr/>
        </p:nvSpPr>
        <p:spPr>
          <a:xfrm>
            <a:off x="5432576" y="2097609"/>
            <a:ext cx="1005403" cy="584775"/>
          </a:xfrm>
          <a:prstGeom prst="rect">
            <a:avLst/>
          </a:prstGeom>
          <a:noFill/>
        </p:spPr>
        <p:txBody>
          <a:bodyPr wrap="none" rtlCol="0">
            <a:spAutoFit/>
          </a:bodyPr>
          <a:lstStyle/>
          <a:p>
            <a:r>
              <a:rPr lang="zh-TW" altLang="en-US" sz="1600" b="1" dirty="0" smtClean="0">
                <a:solidFill>
                  <a:schemeClr val="bg1"/>
                </a:solidFill>
              </a:rPr>
              <a:t>技藝優良</a:t>
            </a:r>
            <a:endParaRPr lang="en-US" altLang="zh-TW" sz="1600" b="1" dirty="0" smtClean="0">
              <a:solidFill>
                <a:schemeClr val="bg1"/>
              </a:solidFill>
            </a:endParaRPr>
          </a:p>
          <a:p>
            <a:r>
              <a:rPr lang="en-US" altLang="zh-TW" sz="1600" b="1" dirty="0" smtClean="0">
                <a:solidFill>
                  <a:schemeClr val="bg1"/>
                </a:solidFill>
              </a:rPr>
              <a:t>     (3)</a:t>
            </a:r>
            <a:endParaRPr lang="zh-TW" altLang="en-US" sz="1600" b="1" dirty="0">
              <a:solidFill>
                <a:schemeClr val="bg1"/>
              </a:solidFill>
            </a:endParaRPr>
          </a:p>
        </p:txBody>
      </p:sp>
      <p:sp>
        <p:nvSpPr>
          <p:cNvPr id="18" name="文字方塊 17"/>
          <p:cNvSpPr txBox="1"/>
          <p:nvPr/>
        </p:nvSpPr>
        <p:spPr>
          <a:xfrm>
            <a:off x="6927650" y="2098215"/>
            <a:ext cx="800219" cy="584775"/>
          </a:xfrm>
          <a:prstGeom prst="rect">
            <a:avLst/>
          </a:prstGeom>
          <a:noFill/>
        </p:spPr>
        <p:txBody>
          <a:bodyPr wrap="none" rtlCol="0">
            <a:spAutoFit/>
          </a:bodyPr>
          <a:lstStyle/>
          <a:p>
            <a:r>
              <a:rPr lang="zh-TW" altLang="en-US" sz="1600" b="1" dirty="0" smtClean="0">
                <a:solidFill>
                  <a:schemeClr val="bg1"/>
                </a:solidFill>
              </a:rPr>
              <a:t>志願序</a:t>
            </a:r>
            <a:endParaRPr lang="en-US" altLang="zh-TW" sz="1600" b="1" dirty="0" smtClean="0">
              <a:solidFill>
                <a:schemeClr val="bg1"/>
              </a:solidFill>
            </a:endParaRPr>
          </a:p>
          <a:p>
            <a:r>
              <a:rPr lang="en-US" altLang="zh-TW" sz="1600" b="1" dirty="0">
                <a:solidFill>
                  <a:schemeClr val="bg1"/>
                </a:solidFill>
              </a:rPr>
              <a:t> </a:t>
            </a:r>
            <a:r>
              <a:rPr lang="en-US" altLang="zh-TW" sz="1600" b="1" dirty="0" smtClean="0">
                <a:solidFill>
                  <a:schemeClr val="bg1"/>
                </a:solidFill>
              </a:rPr>
              <a:t>  (26)</a:t>
            </a:r>
            <a:endParaRPr lang="zh-TW" altLang="en-US" sz="1600" b="1" dirty="0">
              <a:solidFill>
                <a:schemeClr val="bg1"/>
              </a:solidFill>
            </a:endParaRPr>
          </a:p>
        </p:txBody>
      </p:sp>
      <p:sp>
        <p:nvSpPr>
          <p:cNvPr id="20" name="文字方塊 19"/>
          <p:cNvSpPr txBox="1"/>
          <p:nvPr/>
        </p:nvSpPr>
        <p:spPr>
          <a:xfrm>
            <a:off x="8338307" y="2113391"/>
            <a:ext cx="1005403" cy="584775"/>
          </a:xfrm>
          <a:prstGeom prst="rect">
            <a:avLst/>
          </a:prstGeom>
          <a:noFill/>
        </p:spPr>
        <p:txBody>
          <a:bodyPr wrap="none" rtlCol="0">
            <a:spAutoFit/>
          </a:bodyPr>
          <a:lstStyle/>
          <a:p>
            <a:r>
              <a:rPr lang="zh-TW" altLang="en-US" sz="1600" b="1" dirty="0" smtClean="0">
                <a:solidFill>
                  <a:schemeClr val="bg1"/>
                </a:solidFill>
              </a:rPr>
              <a:t>弱勢身分</a:t>
            </a:r>
            <a:endParaRPr lang="en-US" altLang="zh-TW" sz="1600" b="1" dirty="0" smtClean="0">
              <a:solidFill>
                <a:schemeClr val="bg1"/>
              </a:solidFill>
            </a:endParaRPr>
          </a:p>
          <a:p>
            <a:r>
              <a:rPr lang="en-US" altLang="zh-TW" sz="1600" b="1" dirty="0">
                <a:solidFill>
                  <a:schemeClr val="bg1"/>
                </a:solidFill>
              </a:rPr>
              <a:t> </a:t>
            </a:r>
            <a:r>
              <a:rPr lang="en-US" altLang="zh-TW" sz="1600" b="1" dirty="0" smtClean="0">
                <a:solidFill>
                  <a:schemeClr val="bg1"/>
                </a:solidFill>
              </a:rPr>
              <a:t>    (3)</a:t>
            </a:r>
            <a:endParaRPr lang="zh-TW" altLang="en-US" sz="1600" b="1" dirty="0">
              <a:solidFill>
                <a:schemeClr val="bg1"/>
              </a:solidFill>
            </a:endParaRPr>
          </a:p>
        </p:txBody>
      </p:sp>
      <p:sp>
        <p:nvSpPr>
          <p:cNvPr id="22" name="文字方塊 21"/>
          <p:cNvSpPr txBox="1"/>
          <p:nvPr/>
        </p:nvSpPr>
        <p:spPr>
          <a:xfrm>
            <a:off x="9745967" y="2131053"/>
            <a:ext cx="1005403" cy="584775"/>
          </a:xfrm>
          <a:prstGeom prst="rect">
            <a:avLst/>
          </a:prstGeom>
          <a:noFill/>
        </p:spPr>
        <p:txBody>
          <a:bodyPr wrap="none" rtlCol="0">
            <a:spAutoFit/>
          </a:bodyPr>
          <a:lstStyle/>
          <a:p>
            <a:r>
              <a:rPr lang="zh-TW" altLang="en-US" sz="1600" b="1" dirty="0" smtClean="0">
                <a:solidFill>
                  <a:schemeClr val="bg1"/>
                </a:solidFill>
              </a:rPr>
              <a:t>教育會考</a:t>
            </a:r>
            <a:endParaRPr lang="en-US" altLang="zh-TW" sz="1600" b="1" dirty="0" smtClean="0">
              <a:solidFill>
                <a:schemeClr val="bg1"/>
              </a:solidFill>
            </a:endParaRPr>
          </a:p>
          <a:p>
            <a:r>
              <a:rPr lang="en-US" altLang="zh-TW" sz="1600" b="1" dirty="0">
                <a:solidFill>
                  <a:schemeClr val="bg1"/>
                </a:solidFill>
              </a:rPr>
              <a:t> </a:t>
            </a:r>
            <a:r>
              <a:rPr lang="en-US" altLang="zh-TW" sz="1600" b="1" dirty="0" smtClean="0">
                <a:solidFill>
                  <a:schemeClr val="bg1"/>
                </a:solidFill>
              </a:rPr>
              <a:t>    (33)</a:t>
            </a:r>
            <a:endParaRPr lang="zh-TW" altLang="en-US" sz="1600" b="1" dirty="0">
              <a:solidFill>
                <a:schemeClr val="bg1"/>
              </a:solidFill>
            </a:endParaRPr>
          </a:p>
        </p:txBody>
      </p:sp>
      <p:sp>
        <p:nvSpPr>
          <p:cNvPr id="23" name="文字方塊 22"/>
          <p:cNvSpPr txBox="1"/>
          <p:nvPr/>
        </p:nvSpPr>
        <p:spPr>
          <a:xfrm>
            <a:off x="9642918" y="4564761"/>
            <a:ext cx="800219" cy="861774"/>
          </a:xfrm>
          <a:prstGeom prst="rect">
            <a:avLst/>
          </a:prstGeom>
          <a:noFill/>
        </p:spPr>
        <p:txBody>
          <a:bodyPr wrap="none" rtlCol="0">
            <a:spAutoFit/>
          </a:bodyPr>
          <a:lstStyle/>
          <a:p>
            <a:r>
              <a:rPr lang="zh-TW" altLang="en-US" sz="1600" b="1" dirty="0" smtClean="0">
                <a:solidFill>
                  <a:schemeClr val="bg1"/>
                </a:solidFill>
              </a:rPr>
              <a:t>多元學</a:t>
            </a:r>
            <a:endParaRPr lang="en-US" altLang="zh-TW" sz="1600" b="1" dirty="0" smtClean="0">
              <a:solidFill>
                <a:schemeClr val="bg1"/>
              </a:solidFill>
            </a:endParaRPr>
          </a:p>
          <a:p>
            <a:r>
              <a:rPr lang="zh-TW" altLang="en-US" sz="1600" b="1" dirty="0" smtClean="0">
                <a:solidFill>
                  <a:schemeClr val="bg1"/>
                </a:solidFill>
              </a:rPr>
              <a:t>習表現</a:t>
            </a:r>
            <a:endParaRPr lang="en-US" altLang="zh-TW" sz="1600" b="1" dirty="0" smtClean="0">
              <a:solidFill>
                <a:schemeClr val="bg1"/>
              </a:solidFill>
            </a:endParaRPr>
          </a:p>
          <a:p>
            <a:r>
              <a:rPr lang="en-US" altLang="zh-TW" b="1" dirty="0" smtClean="0">
                <a:solidFill>
                  <a:schemeClr val="bg1"/>
                </a:solidFill>
              </a:rPr>
              <a:t>    </a:t>
            </a:r>
            <a:r>
              <a:rPr lang="en-US" altLang="zh-TW" sz="1600" b="1" dirty="0" smtClean="0">
                <a:solidFill>
                  <a:schemeClr val="bg1"/>
                </a:solidFill>
              </a:rPr>
              <a:t>(15)</a:t>
            </a:r>
            <a:endParaRPr lang="zh-TW" altLang="en-US" sz="1600" b="1" dirty="0">
              <a:solidFill>
                <a:schemeClr val="bg1"/>
              </a:solidFill>
            </a:endParaRPr>
          </a:p>
        </p:txBody>
      </p:sp>
      <p:sp>
        <p:nvSpPr>
          <p:cNvPr id="26" name="文字方塊 25"/>
          <p:cNvSpPr txBox="1"/>
          <p:nvPr/>
        </p:nvSpPr>
        <p:spPr>
          <a:xfrm>
            <a:off x="8065523" y="4688446"/>
            <a:ext cx="1005403" cy="584775"/>
          </a:xfrm>
          <a:prstGeom prst="rect">
            <a:avLst/>
          </a:prstGeom>
          <a:noFill/>
        </p:spPr>
        <p:txBody>
          <a:bodyPr wrap="none" rtlCol="0">
            <a:spAutoFit/>
          </a:bodyPr>
          <a:lstStyle/>
          <a:p>
            <a:r>
              <a:rPr lang="zh-TW" altLang="en-US" sz="1600" b="1" dirty="0" smtClean="0">
                <a:solidFill>
                  <a:schemeClr val="bg1"/>
                </a:solidFill>
              </a:rPr>
              <a:t>服務學習</a:t>
            </a:r>
            <a:endParaRPr lang="en-US" altLang="zh-TW" sz="1600" b="1" dirty="0" smtClean="0">
              <a:solidFill>
                <a:schemeClr val="bg1"/>
              </a:solidFill>
            </a:endParaRPr>
          </a:p>
          <a:p>
            <a:r>
              <a:rPr lang="en-US" altLang="zh-TW" sz="1600" b="1" dirty="0">
                <a:solidFill>
                  <a:schemeClr val="bg1"/>
                </a:solidFill>
              </a:rPr>
              <a:t> </a:t>
            </a:r>
            <a:r>
              <a:rPr lang="en-US" altLang="zh-TW" sz="1600" b="1" dirty="0" smtClean="0">
                <a:solidFill>
                  <a:schemeClr val="bg1"/>
                </a:solidFill>
              </a:rPr>
              <a:t>      (15)</a:t>
            </a:r>
            <a:endParaRPr lang="zh-TW" altLang="en-US" sz="1600" b="1" dirty="0">
              <a:solidFill>
                <a:schemeClr val="bg1"/>
              </a:solidFill>
            </a:endParaRPr>
          </a:p>
        </p:txBody>
      </p:sp>
      <p:sp>
        <p:nvSpPr>
          <p:cNvPr id="91" name="文字方塊 90"/>
          <p:cNvSpPr txBox="1"/>
          <p:nvPr/>
        </p:nvSpPr>
        <p:spPr>
          <a:xfrm>
            <a:off x="6907561" y="4678079"/>
            <a:ext cx="595035" cy="584775"/>
          </a:xfrm>
          <a:prstGeom prst="rect">
            <a:avLst/>
          </a:prstGeom>
          <a:noFill/>
        </p:spPr>
        <p:txBody>
          <a:bodyPr wrap="none" rtlCol="0">
            <a:spAutoFit/>
          </a:bodyPr>
          <a:lstStyle/>
          <a:p>
            <a:r>
              <a:rPr lang="zh-TW" altLang="en-US" sz="1600" b="1" dirty="0" smtClean="0">
                <a:solidFill>
                  <a:schemeClr val="bg1"/>
                </a:solidFill>
              </a:rPr>
              <a:t>競賽</a:t>
            </a:r>
            <a:endParaRPr lang="en-US" altLang="zh-TW" sz="1600" b="1" dirty="0" smtClean="0">
              <a:solidFill>
                <a:schemeClr val="bg1"/>
              </a:solidFill>
            </a:endParaRPr>
          </a:p>
          <a:p>
            <a:r>
              <a:rPr lang="en-US" altLang="zh-TW" sz="1600" b="1" dirty="0">
                <a:solidFill>
                  <a:schemeClr val="bg1"/>
                </a:solidFill>
              </a:rPr>
              <a:t> </a:t>
            </a:r>
            <a:r>
              <a:rPr lang="en-US" altLang="zh-TW" sz="1600" b="1" dirty="0" smtClean="0">
                <a:solidFill>
                  <a:schemeClr val="bg1"/>
                </a:solidFill>
              </a:rPr>
              <a:t> (7)</a:t>
            </a:r>
            <a:endParaRPr lang="zh-TW" altLang="en-US" sz="1600" b="1" dirty="0">
              <a:solidFill>
                <a:schemeClr val="bg1"/>
              </a:solidFill>
            </a:endParaRPr>
          </a:p>
        </p:txBody>
      </p:sp>
      <p:sp>
        <p:nvSpPr>
          <p:cNvPr id="92" name="文字方塊 91"/>
          <p:cNvSpPr txBox="1"/>
          <p:nvPr/>
        </p:nvSpPr>
        <p:spPr>
          <a:xfrm>
            <a:off x="5139175" y="4777681"/>
            <a:ext cx="1005403" cy="338554"/>
          </a:xfrm>
          <a:prstGeom prst="rect">
            <a:avLst/>
          </a:prstGeom>
          <a:noFill/>
        </p:spPr>
        <p:txBody>
          <a:bodyPr wrap="none" rtlCol="0">
            <a:spAutoFit/>
          </a:bodyPr>
          <a:lstStyle/>
          <a:p>
            <a:r>
              <a:rPr lang="zh-TW" altLang="en-US" sz="1600" b="1" dirty="0" smtClean="0">
                <a:solidFill>
                  <a:schemeClr val="bg1"/>
                </a:solidFill>
              </a:rPr>
              <a:t>各科會考</a:t>
            </a:r>
            <a:endParaRPr lang="zh-TW" altLang="en-US" sz="1600" b="1" dirty="0">
              <a:solidFill>
                <a:schemeClr val="bg1"/>
              </a:solidFill>
            </a:endParaRPr>
          </a:p>
        </p:txBody>
      </p:sp>
      <p:sp>
        <p:nvSpPr>
          <p:cNvPr id="63" name="文字方塊 62"/>
          <p:cNvSpPr txBox="1"/>
          <p:nvPr/>
        </p:nvSpPr>
        <p:spPr>
          <a:xfrm>
            <a:off x="5241621" y="5430471"/>
            <a:ext cx="1410964" cy="523220"/>
          </a:xfrm>
          <a:prstGeom prst="rect">
            <a:avLst/>
          </a:prstGeom>
          <a:noFill/>
        </p:spPr>
        <p:txBody>
          <a:bodyPr wrap="none" rtlCol="0">
            <a:spAutoFit/>
          </a:bodyPr>
          <a:lstStyle/>
          <a:p>
            <a:r>
              <a:rPr lang="zh-TW" altLang="en-US" sz="1400" dirty="0" smtClean="0"/>
              <a:t>依序由國</a:t>
            </a:r>
            <a:r>
              <a:rPr lang="en-US" altLang="zh-TW" sz="1400" dirty="0">
                <a:latin typeface="+mn-ea"/>
              </a:rPr>
              <a:t>,</a:t>
            </a:r>
            <a:r>
              <a:rPr lang="zh-TW" altLang="en-US" sz="1400" dirty="0" smtClean="0"/>
              <a:t>數</a:t>
            </a:r>
            <a:r>
              <a:rPr lang="en-US" altLang="zh-TW" sz="1400" dirty="0">
                <a:latin typeface="+mn-ea"/>
              </a:rPr>
              <a:t>,</a:t>
            </a:r>
            <a:r>
              <a:rPr lang="zh-TW" altLang="en-US" sz="1400" dirty="0" smtClean="0"/>
              <a:t>英</a:t>
            </a:r>
            <a:r>
              <a:rPr lang="en-US" altLang="zh-TW" sz="1400" dirty="0" smtClean="0">
                <a:latin typeface="+mn-ea"/>
              </a:rPr>
              <a:t>,</a:t>
            </a:r>
          </a:p>
          <a:p>
            <a:r>
              <a:rPr lang="zh-TW" altLang="en-US" sz="1400" dirty="0" smtClean="0"/>
              <a:t>自</a:t>
            </a:r>
            <a:r>
              <a:rPr lang="en-US" altLang="zh-TW" sz="1400" dirty="0" smtClean="0">
                <a:latin typeface="+mn-ea"/>
              </a:rPr>
              <a:t>,</a:t>
            </a:r>
            <a:r>
              <a:rPr lang="zh-TW" altLang="en-US" sz="1400" dirty="0"/>
              <a:t>社</a:t>
            </a:r>
            <a:r>
              <a:rPr lang="en-US" altLang="zh-TW" sz="1400" dirty="0" smtClean="0">
                <a:latin typeface="+mn-ea"/>
              </a:rPr>
              <a:t>,</a:t>
            </a:r>
            <a:r>
              <a:rPr lang="zh-TW" altLang="en-US" sz="1400" dirty="0" smtClean="0"/>
              <a:t>寫作</a:t>
            </a:r>
            <a:endParaRPr lang="zh-TW" altLang="en-US" sz="1400" dirty="0"/>
          </a:p>
        </p:txBody>
      </p:sp>
      <p:sp>
        <p:nvSpPr>
          <p:cNvPr id="2" name="矩形 1"/>
          <p:cNvSpPr/>
          <p:nvPr/>
        </p:nvSpPr>
        <p:spPr>
          <a:xfrm>
            <a:off x="9389001" y="2938820"/>
            <a:ext cx="1443856" cy="1169551"/>
          </a:xfrm>
          <a:prstGeom prst="rect">
            <a:avLst/>
          </a:prstGeom>
        </p:spPr>
        <p:txBody>
          <a:bodyPr wrap="square">
            <a:spAutoFit/>
          </a:bodyPr>
          <a:lstStyle/>
          <a:p>
            <a:pPr>
              <a:defRPr/>
            </a:pPr>
            <a:r>
              <a:rPr lang="zh-TW" altLang="en-US" sz="1400" dirty="0"/>
              <a:t>非護理科之</a:t>
            </a:r>
            <a:r>
              <a:rPr lang="zh-TW" altLang="en-US" sz="1400" dirty="0" smtClean="0"/>
              <a:t>私立</a:t>
            </a:r>
            <a:endParaRPr lang="en-US" altLang="zh-TW" sz="1400" dirty="0" smtClean="0"/>
          </a:p>
          <a:p>
            <a:pPr>
              <a:defRPr/>
            </a:pPr>
            <a:r>
              <a:rPr lang="zh-TW" altLang="en-US" sz="1400" dirty="0" smtClean="0"/>
              <a:t>招生</a:t>
            </a:r>
            <a:r>
              <a:rPr lang="zh-TW" altLang="en-US" sz="1400" dirty="0"/>
              <a:t>學校各科</a:t>
            </a:r>
            <a:r>
              <a:rPr lang="zh-TW" altLang="en-US" sz="1400" dirty="0" smtClean="0"/>
              <a:t>組</a:t>
            </a:r>
            <a:endParaRPr lang="en-US" altLang="zh-TW" sz="1400" dirty="0" smtClean="0"/>
          </a:p>
          <a:p>
            <a:pPr>
              <a:defRPr/>
            </a:pPr>
            <a:r>
              <a:rPr lang="zh-TW" altLang="en-US" sz="1400" dirty="0" smtClean="0"/>
              <a:t>，由</a:t>
            </a:r>
            <a:r>
              <a:rPr lang="zh-TW" altLang="en-US" sz="1400" dirty="0"/>
              <a:t>各校自行</a:t>
            </a:r>
            <a:r>
              <a:rPr lang="zh-TW" altLang="en-US" sz="1400" dirty="0" smtClean="0"/>
              <a:t>決</a:t>
            </a:r>
            <a:endParaRPr lang="en-US" altLang="zh-TW" sz="1400" dirty="0" smtClean="0"/>
          </a:p>
          <a:p>
            <a:pPr>
              <a:defRPr/>
            </a:pPr>
            <a:r>
              <a:rPr lang="zh-TW" altLang="en-US" sz="1400" dirty="0" smtClean="0"/>
              <a:t>定</a:t>
            </a:r>
            <a:r>
              <a:rPr lang="zh-TW" altLang="en-US" sz="1400" dirty="0"/>
              <a:t>是否採</a:t>
            </a:r>
            <a:r>
              <a:rPr lang="zh-TW" altLang="en-US" sz="1400" dirty="0" smtClean="0"/>
              <a:t>計教育</a:t>
            </a:r>
            <a:endParaRPr lang="en-US" altLang="zh-TW" sz="1400" dirty="0" smtClean="0"/>
          </a:p>
          <a:p>
            <a:pPr>
              <a:defRPr/>
            </a:pPr>
            <a:r>
              <a:rPr lang="zh-TW" altLang="en-US" sz="1400" dirty="0" smtClean="0"/>
              <a:t>會考</a:t>
            </a:r>
            <a:r>
              <a:rPr lang="zh-TW" altLang="en-US" sz="1400" dirty="0"/>
              <a:t>成績。</a:t>
            </a:r>
            <a:endParaRPr lang="en-US" altLang="zh-TW" sz="1400" dirty="0"/>
          </a:p>
        </p:txBody>
      </p:sp>
    </p:spTree>
    <p:extLst>
      <p:ext uri="{BB962C8B-B14F-4D97-AF65-F5344CB8AC3E}">
        <p14:creationId xmlns:p14="http://schemas.microsoft.com/office/powerpoint/2010/main" val="3833220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8"/>
            <a:ext cx="3245709"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26</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五專</a:t>
            </a:r>
            <a:r>
              <a:rPr lang="zh-TW" altLang="en-US" sz="4400" b="1" dirty="0">
                <a:solidFill>
                  <a:prstClr val="black"/>
                </a:solidFill>
              </a:rPr>
              <a:t>聯合</a:t>
            </a:r>
            <a:r>
              <a:rPr lang="zh-TW" altLang="en-US" sz="4400" b="1" dirty="0" smtClean="0">
                <a:solidFill>
                  <a:prstClr val="black"/>
                </a:solidFill>
              </a:rPr>
              <a:t>免試招生資訊</a:t>
            </a:r>
            <a:endParaRPr lang="en-US" altLang="zh-TW" sz="4400" b="1" dirty="0">
              <a:solidFill>
                <a:prstClr val="black"/>
              </a:solidFill>
            </a:endParaRPr>
          </a:p>
        </p:txBody>
      </p:sp>
      <p:sp>
        <p:nvSpPr>
          <p:cNvPr id="2" name="矩形 1"/>
          <p:cNvSpPr/>
          <p:nvPr/>
        </p:nvSpPr>
        <p:spPr>
          <a:xfrm>
            <a:off x="2596191" y="1369461"/>
            <a:ext cx="8898155" cy="4672048"/>
          </a:xfrm>
          <a:prstGeom prst="rect">
            <a:avLst/>
          </a:prstGeom>
        </p:spPr>
        <p:txBody>
          <a:bodyPr wrap="square">
            <a:spAutoFit/>
          </a:bodyPr>
          <a:lstStyle/>
          <a:p>
            <a:pPr marL="0" lvl="2">
              <a:lnSpc>
                <a:spcPct val="90000"/>
              </a:lnSpc>
              <a:spcBef>
                <a:spcPct val="0"/>
              </a:spcBef>
              <a:defRPr/>
            </a:pPr>
            <a:r>
              <a:rPr lang="zh-TW" altLang="en-US" sz="2400" dirty="0">
                <a:latin typeface="+mn-ea"/>
              </a:rPr>
              <a:t>招生對象：公私立國民中學應屆</a:t>
            </a:r>
            <a:r>
              <a:rPr lang="zh-TW" altLang="en-US" sz="2400" dirty="0" smtClean="0">
                <a:latin typeface="+mn-ea"/>
              </a:rPr>
              <a:t>畢業生</a:t>
            </a:r>
            <a:endParaRPr lang="en-US" altLang="zh-TW" sz="2400" dirty="0" smtClean="0">
              <a:latin typeface="+mn-ea"/>
            </a:endParaRPr>
          </a:p>
          <a:p>
            <a:pPr marL="0" lvl="2">
              <a:lnSpc>
                <a:spcPct val="90000"/>
              </a:lnSpc>
              <a:spcBef>
                <a:spcPct val="0"/>
              </a:spcBef>
              <a:defRPr/>
            </a:pPr>
            <a:endParaRPr lang="en-US" altLang="zh-TW" sz="2400" dirty="0" smtClean="0">
              <a:latin typeface="+mn-ea"/>
            </a:endParaRPr>
          </a:p>
          <a:p>
            <a:pPr marL="0" lvl="2">
              <a:lnSpc>
                <a:spcPct val="90000"/>
              </a:lnSpc>
              <a:spcBef>
                <a:spcPct val="0"/>
              </a:spcBef>
              <a:defRPr/>
            </a:pPr>
            <a:r>
              <a:rPr lang="zh-TW" altLang="en-US" sz="2400" dirty="0" smtClean="0">
                <a:latin typeface="+mn-ea"/>
              </a:rPr>
              <a:t>招生學</a:t>
            </a:r>
            <a:r>
              <a:rPr lang="zh-TW" altLang="en-US" sz="2400" dirty="0">
                <a:latin typeface="+mn-ea"/>
              </a:rPr>
              <a:t>校</a:t>
            </a:r>
            <a:r>
              <a:rPr lang="zh-TW" altLang="en-US" sz="2400" dirty="0" smtClean="0">
                <a:latin typeface="+mn-ea"/>
              </a:rPr>
              <a:t>：</a:t>
            </a:r>
            <a:r>
              <a:rPr lang="zh-TW" altLang="en-US" sz="2400" dirty="0">
                <a:solidFill>
                  <a:srgbClr val="000000"/>
                </a:solidFill>
                <a:latin typeface="+mn-ea"/>
              </a:rPr>
              <a:t>北、中、南區五年</a:t>
            </a:r>
            <a:r>
              <a:rPr lang="zh-TW" altLang="en-US" sz="2400" dirty="0" smtClean="0">
                <a:solidFill>
                  <a:srgbClr val="000000"/>
                </a:solidFill>
                <a:latin typeface="+mn-ea"/>
              </a:rPr>
              <a:t>制專科學校</a:t>
            </a:r>
            <a:r>
              <a:rPr lang="en-US" altLang="zh-TW" sz="2400" dirty="0" smtClean="0">
                <a:solidFill>
                  <a:srgbClr val="000000"/>
                </a:solidFill>
                <a:latin typeface="+mn-ea"/>
              </a:rPr>
              <a:t>(</a:t>
            </a:r>
            <a:r>
              <a:rPr lang="zh-TW" altLang="en-US" sz="2400" dirty="0" smtClean="0">
                <a:solidFill>
                  <a:srgbClr val="000000"/>
                </a:solidFill>
                <a:latin typeface="+mn-ea"/>
              </a:rPr>
              <a:t>同優先免試之</a:t>
            </a:r>
            <a:r>
              <a:rPr lang="en-US" altLang="zh-TW" sz="2400" dirty="0" smtClean="0">
                <a:solidFill>
                  <a:schemeClr val="accent1"/>
                </a:solidFill>
                <a:latin typeface="+mn-ea"/>
              </a:rPr>
              <a:t>45</a:t>
            </a:r>
            <a:r>
              <a:rPr lang="zh-TW" altLang="en-US" sz="2400" dirty="0" smtClean="0">
                <a:solidFill>
                  <a:srgbClr val="000000"/>
                </a:solidFill>
                <a:latin typeface="+mn-ea"/>
              </a:rPr>
              <a:t>所學校</a:t>
            </a:r>
            <a:r>
              <a:rPr lang="en-US" altLang="zh-TW" sz="2400" dirty="0" smtClean="0">
                <a:solidFill>
                  <a:srgbClr val="000000"/>
                </a:solidFill>
                <a:latin typeface="+mn-ea"/>
              </a:rPr>
              <a:t>)</a:t>
            </a:r>
            <a:endParaRPr lang="en-US" altLang="zh-TW" sz="2400" dirty="0" smtClean="0">
              <a:latin typeface="+mn-ea"/>
            </a:endParaRPr>
          </a:p>
          <a:p>
            <a:pPr marL="0" lvl="2">
              <a:lnSpc>
                <a:spcPct val="90000"/>
              </a:lnSpc>
              <a:spcBef>
                <a:spcPct val="0"/>
              </a:spcBef>
              <a:defRPr/>
            </a:pPr>
            <a:endParaRPr lang="en-US" altLang="zh-TW" sz="2400" dirty="0" smtClean="0">
              <a:latin typeface="+mn-ea"/>
            </a:endParaRPr>
          </a:p>
          <a:p>
            <a:pPr marL="0" lvl="2">
              <a:lnSpc>
                <a:spcPct val="90000"/>
              </a:lnSpc>
              <a:spcBef>
                <a:spcPct val="0"/>
              </a:spcBef>
              <a:defRPr/>
            </a:pPr>
            <a:r>
              <a:rPr lang="zh-TW" altLang="en-US" sz="2400" dirty="0" smtClean="0">
                <a:latin typeface="+mn-ea"/>
              </a:rPr>
              <a:t>簡章發售及公告： </a:t>
            </a:r>
            <a:r>
              <a:rPr lang="en-US" altLang="zh-TW" sz="2400" dirty="0" smtClean="0">
                <a:solidFill>
                  <a:schemeClr val="accent1"/>
                </a:solidFill>
                <a:latin typeface="+mn-ea"/>
              </a:rPr>
              <a:t>109</a:t>
            </a:r>
            <a:r>
              <a:rPr lang="zh-TW" altLang="en-US" sz="2400" dirty="0" smtClean="0">
                <a:solidFill>
                  <a:schemeClr val="accent1"/>
                </a:solidFill>
                <a:latin typeface="+mn-ea"/>
              </a:rPr>
              <a:t>年</a:t>
            </a:r>
            <a:r>
              <a:rPr lang="en-US" altLang="zh-TW" sz="2400" dirty="0" smtClean="0">
                <a:solidFill>
                  <a:schemeClr val="accent1"/>
                </a:solidFill>
                <a:latin typeface="+mn-ea"/>
              </a:rPr>
              <a:t>1</a:t>
            </a:r>
            <a:r>
              <a:rPr lang="zh-TW" altLang="en-US" sz="2400" dirty="0" smtClean="0">
                <a:solidFill>
                  <a:schemeClr val="accent1"/>
                </a:solidFill>
                <a:latin typeface="+mn-ea"/>
              </a:rPr>
              <a:t>月</a:t>
            </a:r>
            <a:r>
              <a:rPr lang="en-US" altLang="zh-TW" sz="2400" dirty="0" smtClean="0">
                <a:solidFill>
                  <a:schemeClr val="accent1"/>
                </a:solidFill>
                <a:latin typeface="+mn-ea"/>
              </a:rPr>
              <a:t>15</a:t>
            </a:r>
            <a:r>
              <a:rPr lang="zh-TW" altLang="en-US" sz="2400" dirty="0" smtClean="0">
                <a:solidFill>
                  <a:schemeClr val="accent1"/>
                </a:solidFill>
                <a:latin typeface="+mn-ea"/>
              </a:rPr>
              <a:t>日</a:t>
            </a:r>
            <a:r>
              <a:rPr lang="zh-TW" altLang="en-US" sz="2400" dirty="0" smtClean="0">
                <a:latin typeface="+mn-ea"/>
              </a:rPr>
              <a:t>起發售及開放網路下載</a:t>
            </a:r>
            <a:endParaRPr lang="en-US" altLang="zh-TW" sz="2400" dirty="0" smtClean="0">
              <a:latin typeface="+mn-ea"/>
            </a:endParaRPr>
          </a:p>
          <a:p>
            <a:pPr marL="0" lvl="2">
              <a:lnSpc>
                <a:spcPct val="90000"/>
              </a:lnSpc>
              <a:spcBef>
                <a:spcPct val="0"/>
              </a:spcBef>
              <a:defRPr/>
            </a:pPr>
            <a:endParaRPr lang="en-US" altLang="zh-TW" sz="2400" dirty="0" smtClean="0">
              <a:latin typeface="+mn-ea"/>
            </a:endParaRPr>
          </a:p>
          <a:p>
            <a:pPr marL="0" lvl="2">
              <a:lnSpc>
                <a:spcPct val="90000"/>
              </a:lnSpc>
              <a:spcBef>
                <a:spcPct val="0"/>
              </a:spcBef>
              <a:defRPr/>
            </a:pPr>
            <a:r>
              <a:rPr lang="zh-TW" altLang="en-US" sz="2400" dirty="0" smtClean="0">
                <a:latin typeface="+mn-ea"/>
              </a:rPr>
              <a:t>通訊及集體及個別報名： </a:t>
            </a:r>
            <a:r>
              <a:rPr lang="en-US" altLang="zh-TW" sz="2400" dirty="0" smtClean="0">
                <a:latin typeface="+mn-ea"/>
              </a:rPr>
              <a:t>109</a:t>
            </a:r>
            <a:r>
              <a:rPr lang="zh-TW" altLang="en-US" sz="2400" dirty="0" smtClean="0">
                <a:latin typeface="+mn-ea"/>
              </a:rPr>
              <a:t>年</a:t>
            </a:r>
            <a:r>
              <a:rPr lang="en-US" altLang="zh-TW" sz="2400" dirty="0" smtClean="0">
                <a:latin typeface="+mn-ea"/>
              </a:rPr>
              <a:t>6</a:t>
            </a:r>
            <a:r>
              <a:rPr lang="zh-TW" altLang="en-US" sz="2400" dirty="0" smtClean="0">
                <a:latin typeface="+mn-ea"/>
              </a:rPr>
              <a:t>月</a:t>
            </a:r>
            <a:r>
              <a:rPr lang="en-US" altLang="zh-TW" sz="2400" dirty="0" smtClean="0">
                <a:latin typeface="+mn-ea"/>
              </a:rPr>
              <a:t>18</a:t>
            </a:r>
            <a:r>
              <a:rPr lang="zh-TW" altLang="en-US" sz="2400" dirty="0" smtClean="0">
                <a:latin typeface="+mn-ea"/>
              </a:rPr>
              <a:t>日</a:t>
            </a:r>
            <a:r>
              <a:rPr lang="en-US" altLang="zh-TW" sz="2400" dirty="0" smtClean="0">
                <a:latin typeface="+mn-ea"/>
              </a:rPr>
              <a:t>- 109</a:t>
            </a:r>
            <a:r>
              <a:rPr lang="zh-TW" altLang="en-US" sz="2400" dirty="0" smtClean="0">
                <a:latin typeface="+mn-ea"/>
              </a:rPr>
              <a:t>年</a:t>
            </a:r>
            <a:r>
              <a:rPr lang="en-US" altLang="zh-TW" sz="2400" dirty="0" smtClean="0">
                <a:latin typeface="+mn-ea"/>
              </a:rPr>
              <a:t>6</a:t>
            </a:r>
            <a:r>
              <a:rPr lang="zh-TW" altLang="en-US" sz="2400" dirty="0" smtClean="0">
                <a:latin typeface="+mn-ea"/>
              </a:rPr>
              <a:t>月</a:t>
            </a:r>
            <a:r>
              <a:rPr lang="en-US" altLang="zh-TW" sz="2400" dirty="0" smtClean="0">
                <a:latin typeface="+mn-ea"/>
              </a:rPr>
              <a:t>26</a:t>
            </a:r>
            <a:r>
              <a:rPr lang="zh-TW" altLang="en-US" sz="2400" dirty="0" smtClean="0">
                <a:latin typeface="+mn-ea"/>
              </a:rPr>
              <a:t>日</a:t>
            </a:r>
            <a:endParaRPr lang="en-US" altLang="zh-TW" sz="2400" dirty="0" smtClean="0">
              <a:latin typeface="+mn-ea"/>
            </a:endParaRPr>
          </a:p>
          <a:p>
            <a:pPr marL="0" lvl="2">
              <a:lnSpc>
                <a:spcPct val="90000"/>
              </a:lnSpc>
              <a:spcBef>
                <a:spcPct val="0"/>
              </a:spcBef>
              <a:defRPr/>
            </a:pPr>
            <a:endParaRPr lang="en-US" altLang="zh-TW" sz="2400" dirty="0" smtClean="0">
              <a:latin typeface="+mn-ea"/>
            </a:endParaRPr>
          </a:p>
          <a:p>
            <a:pPr marL="0" lvl="2">
              <a:lnSpc>
                <a:spcPct val="90000"/>
              </a:lnSpc>
              <a:spcBef>
                <a:spcPct val="0"/>
              </a:spcBef>
              <a:defRPr/>
            </a:pPr>
            <a:r>
              <a:rPr lang="zh-TW" altLang="en-US" sz="2400" dirty="0" smtClean="0">
                <a:latin typeface="+mn-ea"/>
              </a:rPr>
              <a:t>現場</a:t>
            </a:r>
            <a:r>
              <a:rPr lang="zh-TW" altLang="en-US" sz="2400" dirty="0">
                <a:latin typeface="+mn-ea"/>
              </a:rPr>
              <a:t>報名</a:t>
            </a:r>
            <a:r>
              <a:rPr lang="zh-TW" altLang="en-US" sz="2400" dirty="0" smtClean="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26</a:t>
            </a:r>
            <a:r>
              <a:rPr lang="zh-TW" altLang="en-US" sz="2400" dirty="0" smtClean="0">
                <a:latin typeface="+mn-ea"/>
              </a:rPr>
              <a:t>日</a:t>
            </a:r>
            <a:r>
              <a:rPr lang="en-US" altLang="zh-TW" sz="2400" dirty="0">
                <a:latin typeface="+mn-ea"/>
              </a:rPr>
              <a:t>- </a:t>
            </a:r>
            <a:r>
              <a:rPr lang="en-US" altLang="zh-TW" sz="2400" dirty="0" smtClean="0">
                <a:latin typeface="+mn-ea"/>
              </a:rPr>
              <a:t>109</a:t>
            </a:r>
            <a:r>
              <a:rPr lang="zh-TW" altLang="en-US" sz="2400" dirty="0" smtClean="0">
                <a:latin typeface="+mn-ea"/>
              </a:rPr>
              <a:t>年</a:t>
            </a:r>
            <a:r>
              <a:rPr lang="en-US" altLang="zh-TW" sz="2400" dirty="0" smtClean="0">
                <a:latin typeface="+mn-ea"/>
              </a:rPr>
              <a:t>6</a:t>
            </a:r>
            <a:r>
              <a:rPr lang="zh-TW" altLang="en-US" sz="2400" dirty="0" smtClean="0">
                <a:latin typeface="+mn-ea"/>
              </a:rPr>
              <a:t>月</a:t>
            </a:r>
            <a:r>
              <a:rPr lang="en-US" altLang="zh-TW" sz="2400" dirty="0" smtClean="0">
                <a:latin typeface="+mn-ea"/>
              </a:rPr>
              <a:t>28</a:t>
            </a:r>
            <a:r>
              <a:rPr lang="zh-TW" altLang="en-US" sz="2400" dirty="0" smtClean="0">
                <a:latin typeface="+mn-ea"/>
              </a:rPr>
              <a:t>日</a:t>
            </a:r>
            <a:endParaRPr lang="en-US" altLang="zh-TW" sz="2400" dirty="0" smtClean="0">
              <a:latin typeface="+mn-ea"/>
            </a:endParaRPr>
          </a:p>
          <a:p>
            <a:pPr marL="0" lvl="2">
              <a:lnSpc>
                <a:spcPct val="90000"/>
              </a:lnSpc>
              <a:spcBef>
                <a:spcPct val="0"/>
              </a:spcBef>
              <a:defRPr/>
            </a:pPr>
            <a:endParaRPr lang="en-US" altLang="zh-TW" sz="2400" dirty="0" smtClean="0">
              <a:latin typeface="+mn-ea"/>
            </a:endParaRPr>
          </a:p>
          <a:p>
            <a:pPr fontAlgn="ctr"/>
            <a:r>
              <a:rPr lang="zh-TW" altLang="zh-TW" sz="2400" dirty="0"/>
              <a:t>寄發現場登記分發報到</a:t>
            </a:r>
            <a:r>
              <a:rPr lang="zh-TW" altLang="zh-TW" sz="2400" dirty="0" smtClean="0"/>
              <a:t>通知單</a:t>
            </a:r>
            <a:r>
              <a:rPr lang="zh-TW" altLang="en-US" sz="2400" dirty="0">
                <a:latin typeface="+mn-ea"/>
              </a:rPr>
              <a:t>： </a:t>
            </a:r>
            <a:r>
              <a:rPr lang="en-US" altLang="zh-TW" sz="2400" dirty="0">
                <a:latin typeface="+mn-ea"/>
              </a:rPr>
              <a:t>109</a:t>
            </a:r>
            <a:r>
              <a:rPr lang="zh-TW" altLang="zh-TW" sz="2400" dirty="0">
                <a:latin typeface="+mn-ea"/>
              </a:rPr>
              <a:t>年</a:t>
            </a:r>
            <a:r>
              <a:rPr lang="en-US" altLang="zh-TW" sz="2400" dirty="0">
                <a:latin typeface="+mn-ea"/>
              </a:rPr>
              <a:t>7</a:t>
            </a:r>
            <a:r>
              <a:rPr lang="zh-TW" altLang="zh-TW" sz="2400" dirty="0" smtClean="0">
                <a:latin typeface="+mn-ea"/>
              </a:rPr>
              <a:t>月</a:t>
            </a:r>
            <a:r>
              <a:rPr lang="en-US" altLang="zh-TW" sz="2400" dirty="0" smtClean="0">
                <a:latin typeface="+mn-ea"/>
              </a:rPr>
              <a:t>9</a:t>
            </a:r>
            <a:r>
              <a:rPr lang="zh-TW" altLang="zh-TW" sz="2400" dirty="0" smtClean="0"/>
              <a:t>日前</a:t>
            </a:r>
            <a:endParaRPr lang="en-US" altLang="zh-TW" sz="2400" dirty="0" smtClean="0"/>
          </a:p>
          <a:p>
            <a:pPr fontAlgn="t"/>
            <a:endParaRPr lang="en-US" altLang="zh-TW" dirty="0" smtClean="0"/>
          </a:p>
          <a:p>
            <a:pPr fontAlgn="t"/>
            <a:endParaRPr lang="zh-TW" altLang="zh-TW" dirty="0"/>
          </a:p>
          <a:p>
            <a:pPr marL="0" lvl="2">
              <a:lnSpc>
                <a:spcPct val="90000"/>
              </a:lnSpc>
              <a:spcBef>
                <a:spcPct val="0"/>
              </a:spcBef>
              <a:defRPr/>
            </a:pPr>
            <a:r>
              <a:rPr lang="zh-TW" altLang="en-US" sz="2400" dirty="0" smtClean="0">
                <a:latin typeface="+mn-ea"/>
              </a:rPr>
              <a:t>報到： </a:t>
            </a:r>
            <a:r>
              <a:rPr lang="en-US" altLang="zh-TW" sz="2400" dirty="0" smtClean="0">
                <a:latin typeface="+mn-ea"/>
              </a:rPr>
              <a:t>109</a:t>
            </a:r>
            <a:r>
              <a:rPr lang="zh-TW" altLang="en-US" sz="2400" dirty="0" smtClean="0">
                <a:latin typeface="+mn-ea"/>
              </a:rPr>
              <a:t>年</a:t>
            </a:r>
            <a:r>
              <a:rPr lang="en-US" altLang="zh-TW" sz="2400" dirty="0">
                <a:latin typeface="+mn-ea"/>
              </a:rPr>
              <a:t>7</a:t>
            </a:r>
            <a:r>
              <a:rPr lang="zh-TW" altLang="en-US" sz="2400" dirty="0" smtClean="0">
                <a:latin typeface="+mn-ea"/>
              </a:rPr>
              <a:t>月</a:t>
            </a:r>
            <a:r>
              <a:rPr lang="en-US" altLang="zh-TW" sz="2400" dirty="0" smtClean="0">
                <a:latin typeface="+mn-ea"/>
              </a:rPr>
              <a:t>9</a:t>
            </a:r>
            <a:r>
              <a:rPr lang="zh-TW" altLang="en-US" sz="2400" dirty="0" smtClean="0">
                <a:latin typeface="+mn-ea"/>
              </a:rPr>
              <a:t>日</a:t>
            </a:r>
            <a:endParaRPr lang="en-US" altLang="zh-TW" sz="2400" dirty="0" smtClean="0">
              <a:latin typeface="+mn-ea"/>
            </a:endParaRPr>
          </a:p>
        </p:txBody>
      </p:sp>
      <p:sp>
        <p:nvSpPr>
          <p:cNvPr id="4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66401" y="1426080"/>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66401" y="2079915"/>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66401" y="2733759"/>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70227" y="3404069"/>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64259" y="4054890"/>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64260" y="4779855"/>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67958" y="563681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6728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917990"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27</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辦理方</a:t>
            </a:r>
            <a:r>
              <a:rPr lang="zh-TW" altLang="en-US" sz="4400" b="1" dirty="0">
                <a:solidFill>
                  <a:prstClr val="black"/>
                </a:solidFill>
              </a:rPr>
              <a:t>式</a:t>
            </a:r>
            <a:endParaRPr lang="en-US" sz="4400" b="1" dirty="0">
              <a:solidFill>
                <a:prstClr val="black"/>
              </a:solidFill>
            </a:endParaRPr>
          </a:p>
        </p:txBody>
      </p:sp>
      <p:sp>
        <p:nvSpPr>
          <p:cNvPr id="34" name="矩形 33"/>
          <p:cNvSpPr/>
          <p:nvPr/>
        </p:nvSpPr>
        <p:spPr>
          <a:xfrm>
            <a:off x="2717194" y="1347750"/>
            <a:ext cx="8612925" cy="3200876"/>
          </a:xfrm>
          <a:prstGeom prst="rect">
            <a:avLst/>
          </a:prstGeom>
        </p:spPr>
        <p:txBody>
          <a:bodyPr wrap="square">
            <a:spAutoFit/>
          </a:bodyPr>
          <a:lstStyle/>
          <a:p>
            <a:pPr>
              <a:spcBef>
                <a:spcPts val="600"/>
              </a:spcBef>
              <a:buFont typeface="Arial" panose="020B0604020202020204" pitchFamily="34" charset="0"/>
              <a:buNone/>
            </a:pPr>
            <a:r>
              <a:rPr lang="zh-TW" altLang="en-US" sz="2800" dirty="0" smtClean="0">
                <a:latin typeface="+mn-ea"/>
              </a:rPr>
              <a:t>報名原則：</a:t>
            </a:r>
            <a:endParaRPr lang="en-US" altLang="zh-TW" sz="2800" dirty="0" smtClean="0">
              <a:latin typeface="+mn-ea"/>
            </a:endParaRPr>
          </a:p>
          <a:p>
            <a:pPr>
              <a:spcBef>
                <a:spcPts val="600"/>
              </a:spcBef>
              <a:buFont typeface="Arial" panose="020B0604020202020204" pitchFamily="34" charset="0"/>
              <a:buNone/>
            </a:pPr>
            <a:r>
              <a:rPr lang="en-US" altLang="zh-TW" sz="2000" dirty="0"/>
              <a:t> </a:t>
            </a:r>
            <a:r>
              <a:rPr lang="en-US" altLang="zh-TW" sz="2000" dirty="0" smtClean="0"/>
              <a:t>      </a:t>
            </a:r>
            <a:r>
              <a:rPr lang="zh-TW" altLang="en-US" sz="2000" dirty="0" smtClean="0">
                <a:solidFill>
                  <a:schemeClr val="accent1"/>
                </a:solidFill>
              </a:rPr>
              <a:t>各</a:t>
            </a:r>
            <a:r>
              <a:rPr lang="zh-TW" altLang="en-US" sz="2000" dirty="0">
                <a:solidFill>
                  <a:schemeClr val="accent1"/>
                </a:solidFill>
              </a:rPr>
              <a:t>五專</a:t>
            </a:r>
            <a:r>
              <a:rPr lang="zh-TW" altLang="en-US" sz="2000" dirty="0"/>
              <a:t>招生學校得訂定採計之比序項目，並以</a:t>
            </a:r>
            <a:r>
              <a:rPr lang="zh-TW" altLang="en-US" sz="2000" dirty="0">
                <a:solidFill>
                  <a:schemeClr val="accent1"/>
                </a:solidFill>
              </a:rPr>
              <a:t>積分</a:t>
            </a:r>
            <a:r>
              <a:rPr lang="zh-TW" altLang="en-US" sz="2000" dirty="0"/>
              <a:t>方式作為分發</a:t>
            </a:r>
            <a:r>
              <a:rPr lang="zh-TW" altLang="en-US" sz="2000" dirty="0" smtClean="0"/>
              <a:t>依據</a:t>
            </a:r>
            <a:endParaRPr lang="zh-TW" altLang="en-US" sz="2000" dirty="0"/>
          </a:p>
          <a:p>
            <a:pPr>
              <a:spcBef>
                <a:spcPts val="600"/>
              </a:spcBef>
              <a:buFont typeface="Arial" panose="020B0604020202020204" pitchFamily="34" charset="0"/>
              <a:buNone/>
            </a:pPr>
            <a:r>
              <a:rPr lang="en-US" altLang="zh-TW" sz="2000" dirty="0"/>
              <a:t> </a:t>
            </a:r>
            <a:r>
              <a:rPr lang="en-US" altLang="zh-TW" sz="2000" dirty="0" smtClean="0"/>
              <a:t>      </a:t>
            </a:r>
            <a:r>
              <a:rPr lang="zh-TW" altLang="en-US" sz="2000" dirty="0" smtClean="0"/>
              <a:t>參加</a:t>
            </a:r>
            <a:r>
              <a:rPr lang="zh-TW" altLang="en-US" sz="2000" dirty="0"/>
              <a:t>免試入學學生得同時報名北、中、南各一所五專招生學校，惟應僅</a:t>
            </a:r>
            <a:r>
              <a:rPr lang="en-US" altLang="zh-TW" sz="2000" dirty="0"/>
              <a:t/>
            </a:r>
            <a:br>
              <a:rPr lang="en-US" altLang="zh-TW" sz="2000" dirty="0"/>
            </a:br>
            <a:r>
              <a:rPr lang="en-US" altLang="zh-TW" sz="2000" dirty="0"/>
              <a:t>    </a:t>
            </a:r>
            <a:r>
              <a:rPr lang="en-US" altLang="zh-TW" sz="2000" dirty="0" smtClean="0"/>
              <a:t>   </a:t>
            </a:r>
            <a:r>
              <a:rPr lang="zh-TW" altLang="en-US" sz="2000" dirty="0" smtClean="0"/>
              <a:t>得</a:t>
            </a:r>
            <a:r>
              <a:rPr lang="zh-TW" altLang="en-US" sz="2000" dirty="0"/>
              <a:t>擇其中</a:t>
            </a:r>
            <a:r>
              <a:rPr lang="zh-TW" altLang="en-US" sz="2000" dirty="0">
                <a:solidFill>
                  <a:schemeClr val="accent1"/>
                </a:solidFill>
              </a:rPr>
              <a:t>一所</a:t>
            </a:r>
            <a:r>
              <a:rPr lang="zh-TW" altLang="en-US" sz="2000" dirty="0"/>
              <a:t>五專招生學校參加現場登記分發</a:t>
            </a:r>
            <a:r>
              <a:rPr lang="zh-TW" altLang="en-US" sz="2000" dirty="0" smtClean="0"/>
              <a:t>報到</a:t>
            </a:r>
            <a:endParaRPr lang="en-US" altLang="zh-TW" sz="2000" dirty="0" smtClean="0"/>
          </a:p>
          <a:p>
            <a:pPr>
              <a:spcBef>
                <a:spcPct val="0"/>
              </a:spcBef>
              <a:buFont typeface="Arial" panose="020B0604020202020204" pitchFamily="34" charset="0"/>
              <a:buNone/>
            </a:pPr>
            <a:r>
              <a:rPr lang="zh-TW" altLang="en-US" sz="2800" dirty="0" smtClean="0">
                <a:latin typeface="+mn-ea"/>
              </a:rPr>
              <a:t>錄取</a:t>
            </a:r>
            <a:r>
              <a:rPr lang="zh-TW" altLang="en-US" sz="2800" dirty="0">
                <a:latin typeface="+mn-ea"/>
              </a:rPr>
              <a:t>規準</a:t>
            </a:r>
            <a:r>
              <a:rPr lang="zh-TW" altLang="en-US" sz="2800" dirty="0" smtClean="0">
                <a:latin typeface="+mn-ea"/>
              </a:rPr>
              <a:t>：</a:t>
            </a:r>
            <a:endParaRPr lang="en-US" altLang="zh-TW" sz="2800" dirty="0" smtClean="0">
              <a:latin typeface="+mn-ea"/>
            </a:endParaRPr>
          </a:p>
          <a:p>
            <a:pPr>
              <a:buFont typeface="Arial" pitchFamily="34" charset="0"/>
              <a:buNone/>
              <a:defRPr/>
            </a:pPr>
            <a:r>
              <a:rPr lang="zh-TW" altLang="en-US" sz="2800" dirty="0" smtClean="0">
                <a:latin typeface="+mn-ea"/>
              </a:rPr>
              <a:t>    </a:t>
            </a:r>
            <a:r>
              <a:rPr lang="zh-TW" altLang="en-US" sz="2400" dirty="0" smtClean="0">
                <a:latin typeface="+mn-ea"/>
              </a:rPr>
              <a:t>報名</a:t>
            </a:r>
            <a:r>
              <a:rPr lang="zh-TW" altLang="en-US" sz="2400" dirty="0">
                <a:latin typeface="+mn-ea"/>
              </a:rPr>
              <a:t>未超過招生</a:t>
            </a:r>
            <a:r>
              <a:rPr lang="zh-TW" altLang="en-US" sz="2400" dirty="0" smtClean="0">
                <a:latin typeface="+mn-ea"/>
              </a:rPr>
              <a:t>名額</a:t>
            </a:r>
            <a:endParaRPr lang="en-US" altLang="zh-TW" sz="2400" dirty="0">
              <a:latin typeface="+mn-ea"/>
            </a:endParaRPr>
          </a:p>
          <a:p>
            <a:pPr>
              <a:buFont typeface="Arial" pitchFamily="34" charset="0"/>
              <a:buNone/>
              <a:defRPr/>
            </a:pPr>
            <a:r>
              <a:rPr lang="zh-TW" altLang="en-US" sz="2400" b="1" dirty="0" smtClean="0">
                <a:latin typeface="+mn-ea"/>
              </a:rPr>
              <a:t>     全部錄取</a:t>
            </a:r>
            <a:endParaRPr lang="en-US" altLang="zh-TW" sz="2400" b="1" dirty="0" smtClean="0">
              <a:latin typeface="+mn-ea"/>
            </a:endParaRPr>
          </a:p>
          <a:p>
            <a:pPr>
              <a:buFont typeface="Arial" pitchFamily="34" charset="0"/>
              <a:buNone/>
              <a:defRPr/>
            </a:pPr>
            <a:r>
              <a:rPr lang="zh-TW" altLang="en-US" sz="2400" dirty="0">
                <a:latin typeface="+mn-ea"/>
              </a:rPr>
              <a:t> </a:t>
            </a:r>
            <a:r>
              <a:rPr lang="zh-TW" altLang="en-US" sz="2400" dirty="0" smtClean="0">
                <a:latin typeface="+mn-ea"/>
              </a:rPr>
              <a:t>    報名</a:t>
            </a:r>
            <a:r>
              <a:rPr lang="zh-TW" altLang="en-US" sz="2400" dirty="0">
                <a:latin typeface="+mn-ea"/>
              </a:rPr>
              <a:t>超過招生</a:t>
            </a:r>
            <a:r>
              <a:rPr lang="zh-TW" altLang="en-US" sz="2400" dirty="0" smtClean="0">
                <a:latin typeface="+mn-ea"/>
              </a:rPr>
              <a:t>名額</a:t>
            </a:r>
            <a:endParaRPr lang="en-US" altLang="zh-TW" sz="2400" dirty="0" smtClean="0">
              <a:latin typeface="+mn-ea"/>
            </a:endParaRPr>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64259" y="1412970"/>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6" name="Group 181">
            <a:extLst>
              <a:ext uri="{FF2B5EF4-FFF2-40B4-BE49-F238E27FC236}">
                <a16:creationId xmlns="" xmlns:a16="http://schemas.microsoft.com/office/drawing/2014/main" id="{E52DCB02-263C-4353-B7EF-CF671ECEBF08}"/>
              </a:ext>
            </a:extLst>
          </p:cNvPr>
          <p:cNvGrpSpPr/>
          <p:nvPr/>
        </p:nvGrpSpPr>
        <p:grpSpPr>
          <a:xfrm>
            <a:off x="6671571" y="3405924"/>
            <a:ext cx="142875" cy="285750"/>
            <a:chOff x="7085013" y="5922963"/>
            <a:chExt cx="142875" cy="285750"/>
          </a:xfrm>
          <a:solidFill>
            <a:schemeClr val="accent5">
              <a:lumMod val="75000"/>
            </a:schemeClr>
          </a:solidFill>
        </p:grpSpPr>
        <p:sp>
          <p:nvSpPr>
            <p:cNvPr id="37"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196">
            <a:extLst>
              <a:ext uri="{FF2B5EF4-FFF2-40B4-BE49-F238E27FC236}">
                <a16:creationId xmlns="" xmlns:a16="http://schemas.microsoft.com/office/drawing/2014/main" id="{262B0F37-8AFA-4FDC-83E0-59701E2712A4}"/>
              </a:ext>
            </a:extLst>
          </p:cNvPr>
          <p:cNvGrpSpPr/>
          <p:nvPr/>
        </p:nvGrpSpPr>
        <p:grpSpPr>
          <a:xfrm>
            <a:off x="6924958" y="3405924"/>
            <a:ext cx="142875" cy="285750"/>
            <a:chOff x="7085013" y="5922963"/>
            <a:chExt cx="142875" cy="285750"/>
          </a:xfrm>
          <a:solidFill>
            <a:schemeClr val="accent5">
              <a:lumMod val="75000"/>
            </a:schemeClr>
          </a:solidFill>
        </p:grpSpPr>
        <p:sp>
          <p:nvSpPr>
            <p:cNvPr id="41"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211">
            <a:extLst>
              <a:ext uri="{FF2B5EF4-FFF2-40B4-BE49-F238E27FC236}">
                <a16:creationId xmlns="" xmlns:a16="http://schemas.microsoft.com/office/drawing/2014/main" id="{2180B60E-86B1-4CE7-8BED-1CAE6E8C72A7}"/>
              </a:ext>
            </a:extLst>
          </p:cNvPr>
          <p:cNvGrpSpPr/>
          <p:nvPr/>
        </p:nvGrpSpPr>
        <p:grpSpPr>
          <a:xfrm>
            <a:off x="7178345" y="3405924"/>
            <a:ext cx="142875" cy="285750"/>
            <a:chOff x="7085013" y="5922963"/>
            <a:chExt cx="142875" cy="285750"/>
          </a:xfrm>
          <a:solidFill>
            <a:schemeClr val="accent5">
              <a:lumMod val="75000"/>
            </a:schemeClr>
          </a:solidFill>
        </p:grpSpPr>
        <p:sp>
          <p:nvSpPr>
            <p:cNvPr id="44"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258">
            <a:extLst>
              <a:ext uri="{FF2B5EF4-FFF2-40B4-BE49-F238E27FC236}">
                <a16:creationId xmlns="" xmlns:a16="http://schemas.microsoft.com/office/drawing/2014/main" id="{6D8EDC4B-A996-470E-A468-C062E47C902D}"/>
              </a:ext>
            </a:extLst>
          </p:cNvPr>
          <p:cNvGrpSpPr/>
          <p:nvPr/>
        </p:nvGrpSpPr>
        <p:grpSpPr>
          <a:xfrm>
            <a:off x="7431732" y="3405924"/>
            <a:ext cx="142875" cy="285750"/>
            <a:chOff x="7085013" y="5922963"/>
            <a:chExt cx="142875" cy="285750"/>
          </a:xfrm>
          <a:solidFill>
            <a:schemeClr val="accent5">
              <a:lumMod val="75000"/>
            </a:schemeClr>
          </a:solidFill>
        </p:grpSpPr>
        <p:sp>
          <p:nvSpPr>
            <p:cNvPr id="47"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73">
            <a:extLst>
              <a:ext uri="{FF2B5EF4-FFF2-40B4-BE49-F238E27FC236}">
                <a16:creationId xmlns="" xmlns:a16="http://schemas.microsoft.com/office/drawing/2014/main" id="{5C9A133C-3454-4245-8BAF-1CE56C23BCC7}"/>
              </a:ext>
            </a:extLst>
          </p:cNvPr>
          <p:cNvGrpSpPr/>
          <p:nvPr/>
        </p:nvGrpSpPr>
        <p:grpSpPr>
          <a:xfrm>
            <a:off x="7685119" y="3405924"/>
            <a:ext cx="142875" cy="285750"/>
            <a:chOff x="7085013" y="5922963"/>
            <a:chExt cx="142875" cy="285750"/>
          </a:xfrm>
          <a:solidFill>
            <a:schemeClr val="accent5">
              <a:lumMod val="75000"/>
            </a:schemeClr>
          </a:solidFill>
        </p:grpSpPr>
        <p:sp>
          <p:nvSpPr>
            <p:cNvPr id="58"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76">
            <a:extLst>
              <a:ext uri="{FF2B5EF4-FFF2-40B4-BE49-F238E27FC236}">
                <a16:creationId xmlns="" xmlns:a16="http://schemas.microsoft.com/office/drawing/2014/main" id="{721BA385-E492-469A-A72F-9F9E0F2FBC19}"/>
              </a:ext>
            </a:extLst>
          </p:cNvPr>
          <p:cNvGrpSpPr/>
          <p:nvPr/>
        </p:nvGrpSpPr>
        <p:grpSpPr>
          <a:xfrm>
            <a:off x="7938506" y="3405924"/>
            <a:ext cx="142875" cy="285750"/>
            <a:chOff x="7085013" y="5922963"/>
            <a:chExt cx="142875" cy="285750"/>
          </a:xfrm>
          <a:solidFill>
            <a:schemeClr val="accent5">
              <a:lumMod val="75000"/>
            </a:schemeClr>
          </a:solidFill>
        </p:grpSpPr>
        <p:sp>
          <p:nvSpPr>
            <p:cNvPr id="61"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79">
            <a:extLst>
              <a:ext uri="{FF2B5EF4-FFF2-40B4-BE49-F238E27FC236}">
                <a16:creationId xmlns="" xmlns:a16="http://schemas.microsoft.com/office/drawing/2014/main" id="{F5B526D7-4A56-4ACB-A92C-8C5513AA293B}"/>
              </a:ext>
            </a:extLst>
          </p:cNvPr>
          <p:cNvGrpSpPr/>
          <p:nvPr/>
        </p:nvGrpSpPr>
        <p:grpSpPr>
          <a:xfrm>
            <a:off x="8191893" y="3405924"/>
            <a:ext cx="142875" cy="285750"/>
            <a:chOff x="7085013" y="5922963"/>
            <a:chExt cx="142875" cy="285750"/>
          </a:xfrm>
          <a:solidFill>
            <a:schemeClr val="accent5">
              <a:lumMod val="75000"/>
            </a:schemeClr>
          </a:solidFill>
        </p:grpSpPr>
        <p:sp>
          <p:nvSpPr>
            <p:cNvPr id="64"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282">
            <a:extLst>
              <a:ext uri="{FF2B5EF4-FFF2-40B4-BE49-F238E27FC236}">
                <a16:creationId xmlns="" xmlns:a16="http://schemas.microsoft.com/office/drawing/2014/main" id="{71A2B207-9A89-4AE6-8259-E9E04D204159}"/>
              </a:ext>
            </a:extLst>
          </p:cNvPr>
          <p:cNvGrpSpPr/>
          <p:nvPr/>
        </p:nvGrpSpPr>
        <p:grpSpPr>
          <a:xfrm>
            <a:off x="8445280" y="3405924"/>
            <a:ext cx="142875" cy="285750"/>
            <a:chOff x="7085013" y="5922963"/>
            <a:chExt cx="142875" cy="285750"/>
          </a:xfrm>
          <a:solidFill>
            <a:schemeClr val="accent5">
              <a:lumMod val="75000"/>
            </a:schemeClr>
          </a:solidFill>
        </p:grpSpPr>
        <p:sp>
          <p:nvSpPr>
            <p:cNvPr id="67"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285">
            <a:extLst>
              <a:ext uri="{FF2B5EF4-FFF2-40B4-BE49-F238E27FC236}">
                <a16:creationId xmlns="" xmlns:a16="http://schemas.microsoft.com/office/drawing/2014/main" id="{311CD589-2756-4F31-9492-AE19A73F00E6}"/>
              </a:ext>
            </a:extLst>
          </p:cNvPr>
          <p:cNvGrpSpPr/>
          <p:nvPr/>
        </p:nvGrpSpPr>
        <p:grpSpPr>
          <a:xfrm>
            <a:off x="8698667" y="3405924"/>
            <a:ext cx="142875" cy="285750"/>
            <a:chOff x="7085013" y="5922963"/>
            <a:chExt cx="142875" cy="285750"/>
          </a:xfrm>
          <a:solidFill>
            <a:schemeClr val="accent5">
              <a:lumMod val="75000"/>
            </a:schemeClr>
          </a:solidFill>
        </p:grpSpPr>
        <p:sp>
          <p:nvSpPr>
            <p:cNvPr id="70"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288">
            <a:extLst>
              <a:ext uri="{FF2B5EF4-FFF2-40B4-BE49-F238E27FC236}">
                <a16:creationId xmlns="" xmlns:a16="http://schemas.microsoft.com/office/drawing/2014/main" id="{B23D31AF-959B-4B6F-A9AC-47C7509BBF93}"/>
              </a:ext>
            </a:extLst>
          </p:cNvPr>
          <p:cNvGrpSpPr/>
          <p:nvPr/>
        </p:nvGrpSpPr>
        <p:grpSpPr>
          <a:xfrm>
            <a:off x="8952054" y="3405924"/>
            <a:ext cx="142875" cy="285750"/>
            <a:chOff x="7085013" y="5922963"/>
            <a:chExt cx="142875" cy="285750"/>
          </a:xfrm>
          <a:solidFill>
            <a:schemeClr val="accent5">
              <a:lumMod val="75000"/>
            </a:schemeClr>
          </a:solidFill>
        </p:grpSpPr>
        <p:sp>
          <p:nvSpPr>
            <p:cNvPr id="73"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5" name="直線單箭頭接點 74"/>
          <p:cNvCxnSpPr/>
          <p:nvPr/>
        </p:nvCxnSpPr>
        <p:spPr>
          <a:xfrm>
            <a:off x="2729466" y="3908956"/>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181">
            <a:extLst>
              <a:ext uri="{FF2B5EF4-FFF2-40B4-BE49-F238E27FC236}">
                <a16:creationId xmlns="" xmlns:a16="http://schemas.microsoft.com/office/drawing/2014/main" id="{E52DCB02-263C-4353-B7EF-CF671ECEBF08}"/>
              </a:ext>
            </a:extLst>
          </p:cNvPr>
          <p:cNvGrpSpPr/>
          <p:nvPr/>
        </p:nvGrpSpPr>
        <p:grpSpPr>
          <a:xfrm>
            <a:off x="6669117" y="4122486"/>
            <a:ext cx="142875" cy="285750"/>
            <a:chOff x="7085013" y="5922963"/>
            <a:chExt cx="142875" cy="285750"/>
          </a:xfrm>
          <a:solidFill>
            <a:schemeClr val="accent5">
              <a:lumMod val="75000"/>
            </a:schemeClr>
          </a:solidFill>
        </p:grpSpPr>
        <p:sp>
          <p:nvSpPr>
            <p:cNvPr id="78"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96">
            <a:extLst>
              <a:ext uri="{FF2B5EF4-FFF2-40B4-BE49-F238E27FC236}">
                <a16:creationId xmlns="" xmlns:a16="http://schemas.microsoft.com/office/drawing/2014/main" id="{262B0F37-8AFA-4FDC-83E0-59701E2712A4}"/>
              </a:ext>
            </a:extLst>
          </p:cNvPr>
          <p:cNvGrpSpPr/>
          <p:nvPr/>
        </p:nvGrpSpPr>
        <p:grpSpPr>
          <a:xfrm>
            <a:off x="6922504" y="4122486"/>
            <a:ext cx="142875" cy="285750"/>
            <a:chOff x="7085013" y="5922963"/>
            <a:chExt cx="142875" cy="285750"/>
          </a:xfrm>
          <a:solidFill>
            <a:schemeClr val="accent5">
              <a:lumMod val="75000"/>
            </a:schemeClr>
          </a:solidFill>
        </p:grpSpPr>
        <p:sp>
          <p:nvSpPr>
            <p:cNvPr id="81"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11">
            <a:extLst>
              <a:ext uri="{FF2B5EF4-FFF2-40B4-BE49-F238E27FC236}">
                <a16:creationId xmlns="" xmlns:a16="http://schemas.microsoft.com/office/drawing/2014/main" id="{2180B60E-86B1-4CE7-8BED-1CAE6E8C72A7}"/>
              </a:ext>
            </a:extLst>
          </p:cNvPr>
          <p:cNvGrpSpPr/>
          <p:nvPr/>
        </p:nvGrpSpPr>
        <p:grpSpPr>
          <a:xfrm>
            <a:off x="7175891" y="4122486"/>
            <a:ext cx="142875" cy="285750"/>
            <a:chOff x="7085013" y="5922963"/>
            <a:chExt cx="142875" cy="285750"/>
          </a:xfrm>
          <a:solidFill>
            <a:schemeClr val="accent5">
              <a:lumMod val="75000"/>
            </a:schemeClr>
          </a:solidFill>
        </p:grpSpPr>
        <p:sp>
          <p:nvSpPr>
            <p:cNvPr id="84"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58">
            <a:extLst>
              <a:ext uri="{FF2B5EF4-FFF2-40B4-BE49-F238E27FC236}">
                <a16:creationId xmlns="" xmlns:a16="http://schemas.microsoft.com/office/drawing/2014/main" id="{6D8EDC4B-A996-470E-A468-C062E47C902D}"/>
              </a:ext>
            </a:extLst>
          </p:cNvPr>
          <p:cNvGrpSpPr/>
          <p:nvPr/>
        </p:nvGrpSpPr>
        <p:grpSpPr>
          <a:xfrm>
            <a:off x="7429278" y="4122486"/>
            <a:ext cx="142875" cy="285750"/>
            <a:chOff x="7085013" y="5922963"/>
            <a:chExt cx="142875" cy="285750"/>
          </a:xfrm>
          <a:solidFill>
            <a:schemeClr val="accent5">
              <a:lumMod val="75000"/>
            </a:schemeClr>
          </a:solidFill>
        </p:grpSpPr>
        <p:sp>
          <p:nvSpPr>
            <p:cNvPr id="87"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73">
            <a:extLst>
              <a:ext uri="{FF2B5EF4-FFF2-40B4-BE49-F238E27FC236}">
                <a16:creationId xmlns="" xmlns:a16="http://schemas.microsoft.com/office/drawing/2014/main" id="{5C9A133C-3454-4245-8BAF-1CE56C23BCC7}"/>
              </a:ext>
            </a:extLst>
          </p:cNvPr>
          <p:cNvGrpSpPr/>
          <p:nvPr/>
        </p:nvGrpSpPr>
        <p:grpSpPr>
          <a:xfrm>
            <a:off x="7682665" y="4122486"/>
            <a:ext cx="142875" cy="285750"/>
            <a:chOff x="7085013" y="5922963"/>
            <a:chExt cx="142875" cy="285750"/>
          </a:xfrm>
          <a:solidFill>
            <a:schemeClr val="accent5">
              <a:lumMod val="75000"/>
            </a:schemeClr>
          </a:solidFill>
        </p:grpSpPr>
        <p:sp>
          <p:nvSpPr>
            <p:cNvPr id="90"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76">
            <a:extLst>
              <a:ext uri="{FF2B5EF4-FFF2-40B4-BE49-F238E27FC236}">
                <a16:creationId xmlns="" xmlns:a16="http://schemas.microsoft.com/office/drawing/2014/main" id="{721BA385-E492-469A-A72F-9F9E0F2FBC19}"/>
              </a:ext>
            </a:extLst>
          </p:cNvPr>
          <p:cNvGrpSpPr/>
          <p:nvPr/>
        </p:nvGrpSpPr>
        <p:grpSpPr>
          <a:xfrm>
            <a:off x="7936052" y="4122486"/>
            <a:ext cx="142875" cy="285750"/>
            <a:chOff x="7085013" y="5922963"/>
            <a:chExt cx="142875" cy="285750"/>
          </a:xfrm>
          <a:solidFill>
            <a:schemeClr val="accent5">
              <a:lumMod val="75000"/>
            </a:schemeClr>
          </a:solidFill>
        </p:grpSpPr>
        <p:sp>
          <p:nvSpPr>
            <p:cNvPr id="93"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 xmlns:a16="http://schemas.microsoft.com/office/drawing/2014/main" id="{F5B526D7-4A56-4ACB-A92C-8C5513AA293B}"/>
              </a:ext>
            </a:extLst>
          </p:cNvPr>
          <p:cNvGrpSpPr/>
          <p:nvPr/>
        </p:nvGrpSpPr>
        <p:grpSpPr>
          <a:xfrm>
            <a:off x="8189439" y="4122486"/>
            <a:ext cx="142875" cy="285750"/>
            <a:chOff x="7085013" y="5922963"/>
            <a:chExt cx="142875" cy="285750"/>
          </a:xfrm>
          <a:solidFill>
            <a:schemeClr val="accent5">
              <a:lumMod val="75000"/>
            </a:schemeClr>
          </a:solidFill>
        </p:grpSpPr>
        <p:sp>
          <p:nvSpPr>
            <p:cNvPr id="96"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 xmlns:a16="http://schemas.microsoft.com/office/drawing/2014/main" id="{71A2B207-9A89-4AE6-8259-E9E04D204159}"/>
              </a:ext>
            </a:extLst>
          </p:cNvPr>
          <p:cNvGrpSpPr/>
          <p:nvPr/>
        </p:nvGrpSpPr>
        <p:grpSpPr>
          <a:xfrm>
            <a:off x="8442826" y="4122486"/>
            <a:ext cx="142875" cy="285750"/>
            <a:chOff x="7085013" y="5922963"/>
            <a:chExt cx="142875" cy="285750"/>
          </a:xfrm>
          <a:solidFill>
            <a:schemeClr val="accent5">
              <a:lumMod val="75000"/>
            </a:schemeClr>
          </a:solidFill>
        </p:grpSpPr>
        <p:sp>
          <p:nvSpPr>
            <p:cNvPr id="99"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 xmlns:a16="http://schemas.microsoft.com/office/drawing/2014/main" id="{311CD589-2756-4F31-9492-AE19A73F00E6}"/>
              </a:ext>
            </a:extLst>
          </p:cNvPr>
          <p:cNvGrpSpPr/>
          <p:nvPr/>
        </p:nvGrpSpPr>
        <p:grpSpPr>
          <a:xfrm>
            <a:off x="8696213" y="4122486"/>
            <a:ext cx="142875" cy="285750"/>
            <a:chOff x="7085013" y="5922963"/>
            <a:chExt cx="142875" cy="285750"/>
          </a:xfrm>
          <a:solidFill>
            <a:schemeClr val="accent5">
              <a:lumMod val="75000"/>
            </a:schemeClr>
          </a:solidFill>
        </p:grpSpPr>
        <p:sp>
          <p:nvSpPr>
            <p:cNvPr id="102"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288">
            <a:extLst>
              <a:ext uri="{FF2B5EF4-FFF2-40B4-BE49-F238E27FC236}">
                <a16:creationId xmlns="" xmlns:a16="http://schemas.microsoft.com/office/drawing/2014/main" id="{B23D31AF-959B-4B6F-A9AC-47C7509BBF93}"/>
              </a:ext>
            </a:extLst>
          </p:cNvPr>
          <p:cNvGrpSpPr/>
          <p:nvPr/>
        </p:nvGrpSpPr>
        <p:grpSpPr>
          <a:xfrm>
            <a:off x="8949600" y="4122486"/>
            <a:ext cx="142875" cy="285750"/>
            <a:chOff x="7085013" y="5922963"/>
            <a:chExt cx="142875" cy="285750"/>
          </a:xfrm>
          <a:solidFill>
            <a:schemeClr val="accent5">
              <a:lumMod val="75000"/>
            </a:schemeClr>
          </a:solidFill>
        </p:grpSpPr>
        <p:sp>
          <p:nvSpPr>
            <p:cNvPr id="105"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79">
            <a:extLst>
              <a:ext uri="{FF2B5EF4-FFF2-40B4-BE49-F238E27FC236}">
                <a16:creationId xmlns="" xmlns:a16="http://schemas.microsoft.com/office/drawing/2014/main" id="{F5B526D7-4A56-4ACB-A92C-8C5513AA293B}"/>
              </a:ext>
            </a:extLst>
          </p:cNvPr>
          <p:cNvGrpSpPr/>
          <p:nvPr/>
        </p:nvGrpSpPr>
        <p:grpSpPr>
          <a:xfrm>
            <a:off x="8949600" y="4117930"/>
            <a:ext cx="142875" cy="285750"/>
            <a:chOff x="7085013" y="5922963"/>
            <a:chExt cx="142875" cy="285750"/>
          </a:xfrm>
          <a:solidFill>
            <a:schemeClr val="accent1"/>
          </a:solidFill>
        </p:grpSpPr>
        <p:sp>
          <p:nvSpPr>
            <p:cNvPr id="108"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82">
            <a:extLst>
              <a:ext uri="{FF2B5EF4-FFF2-40B4-BE49-F238E27FC236}">
                <a16:creationId xmlns="" xmlns:a16="http://schemas.microsoft.com/office/drawing/2014/main" id="{71A2B207-9A89-4AE6-8259-E9E04D204159}"/>
              </a:ext>
            </a:extLst>
          </p:cNvPr>
          <p:cNvGrpSpPr/>
          <p:nvPr/>
        </p:nvGrpSpPr>
        <p:grpSpPr>
          <a:xfrm>
            <a:off x="9202987" y="4117930"/>
            <a:ext cx="142875" cy="285750"/>
            <a:chOff x="7085013" y="5922963"/>
            <a:chExt cx="142875" cy="285750"/>
          </a:xfrm>
          <a:solidFill>
            <a:schemeClr val="accent1"/>
          </a:solidFill>
        </p:grpSpPr>
        <p:sp>
          <p:nvSpPr>
            <p:cNvPr id="111"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85">
            <a:extLst>
              <a:ext uri="{FF2B5EF4-FFF2-40B4-BE49-F238E27FC236}">
                <a16:creationId xmlns="" xmlns:a16="http://schemas.microsoft.com/office/drawing/2014/main" id="{311CD589-2756-4F31-9492-AE19A73F00E6}"/>
              </a:ext>
            </a:extLst>
          </p:cNvPr>
          <p:cNvGrpSpPr/>
          <p:nvPr/>
        </p:nvGrpSpPr>
        <p:grpSpPr>
          <a:xfrm>
            <a:off x="9456374" y="4117930"/>
            <a:ext cx="142875" cy="285750"/>
            <a:chOff x="7085013" y="5922963"/>
            <a:chExt cx="142875" cy="285750"/>
          </a:xfrm>
          <a:solidFill>
            <a:schemeClr val="accent1"/>
          </a:solidFill>
        </p:grpSpPr>
        <p:sp>
          <p:nvSpPr>
            <p:cNvPr id="114"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64259" y="2930376"/>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8"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868842" y="340901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868182" y="412367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cxnSp>
        <p:nvCxnSpPr>
          <p:cNvPr id="120" name="直線單箭頭接點 119"/>
          <p:cNvCxnSpPr/>
          <p:nvPr/>
        </p:nvCxnSpPr>
        <p:spPr>
          <a:xfrm>
            <a:off x="2714720" y="4693918"/>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81">
            <a:extLst>
              <a:ext uri="{FF2B5EF4-FFF2-40B4-BE49-F238E27FC236}">
                <a16:creationId xmlns="" xmlns:a16="http://schemas.microsoft.com/office/drawing/2014/main" id="{E52DCB02-263C-4353-B7EF-CF671ECEBF08}"/>
              </a:ext>
            </a:extLst>
          </p:cNvPr>
          <p:cNvGrpSpPr/>
          <p:nvPr/>
        </p:nvGrpSpPr>
        <p:grpSpPr>
          <a:xfrm>
            <a:off x="3181632" y="4498109"/>
            <a:ext cx="189193" cy="378386"/>
            <a:chOff x="7085013" y="5922963"/>
            <a:chExt cx="142875" cy="285750"/>
          </a:xfrm>
          <a:solidFill>
            <a:schemeClr val="accent5">
              <a:lumMod val="75000"/>
            </a:schemeClr>
          </a:solidFill>
        </p:grpSpPr>
        <p:sp>
          <p:nvSpPr>
            <p:cNvPr id="122"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文字方塊 123"/>
          <p:cNvSpPr txBox="1"/>
          <p:nvPr/>
        </p:nvSpPr>
        <p:spPr>
          <a:xfrm>
            <a:off x="3346387" y="4469132"/>
            <a:ext cx="4801314" cy="830997"/>
          </a:xfrm>
          <a:prstGeom prst="rect">
            <a:avLst/>
          </a:prstGeom>
          <a:noFill/>
        </p:spPr>
        <p:txBody>
          <a:bodyPr wrap="none" rtlCol="0">
            <a:spAutoFit/>
          </a:bodyPr>
          <a:lstStyle/>
          <a:p>
            <a:r>
              <a:rPr lang="zh-TW" altLang="en-US" sz="2400" dirty="0" smtClean="0"/>
              <a:t>依</a:t>
            </a:r>
            <a:r>
              <a:rPr lang="zh-TW" altLang="en-US" sz="2400" dirty="0"/>
              <a:t>各校所訂定</a:t>
            </a:r>
            <a:r>
              <a:rPr lang="zh-TW" altLang="en-US" sz="2400" dirty="0" smtClean="0"/>
              <a:t>之比序項目</a:t>
            </a:r>
            <a:r>
              <a:rPr lang="zh-TW" altLang="en-US" sz="2400" dirty="0"/>
              <a:t>進行比</a:t>
            </a:r>
            <a:r>
              <a:rPr lang="zh-TW" altLang="en-US" sz="2400" dirty="0" smtClean="0"/>
              <a:t>序</a:t>
            </a:r>
            <a:endParaRPr lang="en-US" altLang="zh-TW" sz="2400" dirty="0" smtClean="0"/>
          </a:p>
          <a:p>
            <a:r>
              <a:rPr lang="zh-TW" altLang="en-US" sz="2400" dirty="0" smtClean="0"/>
              <a:t>積分高者優先</a:t>
            </a:r>
            <a:r>
              <a:rPr lang="zh-TW" altLang="en-US" sz="2400" dirty="0"/>
              <a:t>錄取</a:t>
            </a:r>
          </a:p>
        </p:txBody>
      </p:sp>
      <p:cxnSp>
        <p:nvCxnSpPr>
          <p:cNvPr id="125" name="直線單箭頭接點 124"/>
          <p:cNvCxnSpPr/>
          <p:nvPr/>
        </p:nvCxnSpPr>
        <p:spPr>
          <a:xfrm>
            <a:off x="2718654" y="5391979"/>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81">
            <a:extLst>
              <a:ext uri="{FF2B5EF4-FFF2-40B4-BE49-F238E27FC236}">
                <a16:creationId xmlns="" xmlns:a16="http://schemas.microsoft.com/office/drawing/2014/main" id="{E52DCB02-263C-4353-B7EF-CF671ECEBF08}"/>
              </a:ext>
            </a:extLst>
          </p:cNvPr>
          <p:cNvGrpSpPr/>
          <p:nvPr/>
        </p:nvGrpSpPr>
        <p:grpSpPr>
          <a:xfrm>
            <a:off x="3181632" y="5202598"/>
            <a:ext cx="197600" cy="395200"/>
            <a:chOff x="7085013" y="5922963"/>
            <a:chExt cx="142875" cy="285750"/>
          </a:xfrm>
          <a:solidFill>
            <a:schemeClr val="accent5">
              <a:lumMod val="75000"/>
            </a:schemeClr>
          </a:solidFill>
        </p:grpSpPr>
        <p:sp>
          <p:nvSpPr>
            <p:cNvPr id="127"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文字方塊 128"/>
          <p:cNvSpPr txBox="1"/>
          <p:nvPr/>
        </p:nvSpPr>
        <p:spPr>
          <a:xfrm>
            <a:off x="3323305" y="5202598"/>
            <a:ext cx="8494633" cy="907941"/>
          </a:xfrm>
          <a:prstGeom prst="rect">
            <a:avLst/>
          </a:prstGeom>
          <a:noFill/>
        </p:spPr>
        <p:txBody>
          <a:bodyPr wrap="none" rtlCol="0">
            <a:spAutoFit/>
          </a:bodyPr>
          <a:lstStyle/>
          <a:p>
            <a:pPr>
              <a:spcBef>
                <a:spcPts val="600"/>
              </a:spcBef>
              <a:buFont typeface="Arial" panose="020B0604020202020204" pitchFamily="34" charset="0"/>
              <a:buNone/>
            </a:pPr>
            <a:r>
              <a:rPr lang="zh-TW" altLang="en-US" sz="2400" dirty="0" smtClean="0">
                <a:latin typeface="+mn-ea"/>
              </a:rPr>
              <a:t>學生積分相同且經</a:t>
            </a:r>
            <a:r>
              <a:rPr lang="zh-TW" altLang="en-US" sz="2400" dirty="0">
                <a:latin typeface="+mn-ea"/>
              </a:rPr>
              <a:t>同分比序順序後仍同分</a:t>
            </a:r>
            <a:r>
              <a:rPr lang="zh-TW" altLang="en-US" sz="2400" dirty="0" smtClean="0">
                <a:latin typeface="+mn-ea"/>
              </a:rPr>
              <a:t>，名額</a:t>
            </a:r>
            <a:r>
              <a:rPr lang="zh-TW" altLang="en-US" sz="2400" dirty="0">
                <a:latin typeface="+mn-ea"/>
              </a:rPr>
              <a:t>不足分配</a:t>
            </a:r>
            <a:r>
              <a:rPr lang="zh-TW" altLang="en-US" sz="2400" dirty="0" smtClean="0">
                <a:latin typeface="+mn-ea"/>
              </a:rPr>
              <a:t>時</a:t>
            </a:r>
            <a:endParaRPr lang="en-US" altLang="zh-TW" sz="2400" dirty="0" smtClean="0">
              <a:latin typeface="+mn-ea"/>
            </a:endParaRPr>
          </a:p>
          <a:p>
            <a:pPr>
              <a:spcBef>
                <a:spcPts val="600"/>
              </a:spcBef>
              <a:buFont typeface="Arial" panose="020B0604020202020204" pitchFamily="34" charset="0"/>
              <a:buNone/>
            </a:pPr>
            <a:r>
              <a:rPr lang="zh-TW" altLang="en-US" sz="2400" dirty="0" smtClean="0">
                <a:latin typeface="+mn-ea"/>
              </a:rPr>
              <a:t>，</a:t>
            </a:r>
            <a:r>
              <a:rPr lang="zh-TW" altLang="en-US" sz="2400" dirty="0">
                <a:latin typeface="+mn-ea"/>
              </a:rPr>
              <a:t>不予抽籤，逕報主管機關核准，增加</a:t>
            </a:r>
            <a:r>
              <a:rPr lang="zh-TW" altLang="en-US" sz="2400" dirty="0" smtClean="0">
                <a:latin typeface="+mn-ea"/>
              </a:rPr>
              <a:t>名額</a:t>
            </a:r>
            <a:endParaRPr lang="en-US" altLang="zh-TW" sz="2400" dirty="0">
              <a:latin typeface="+mn-ea"/>
            </a:endParaRPr>
          </a:p>
        </p:txBody>
      </p:sp>
      <p:sp>
        <p:nvSpPr>
          <p:cNvPr id="11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868182" y="1883983"/>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867522" y="226939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3512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069493"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28</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積分採計說明</a:t>
            </a:r>
            <a:r>
              <a:rPr lang="en-US" altLang="zh-TW" sz="4400" b="1" dirty="0" smtClean="0">
                <a:solidFill>
                  <a:prstClr val="black"/>
                </a:solidFill>
              </a:rPr>
              <a:t>(1)</a:t>
            </a:r>
            <a:endParaRPr lang="en-US" sz="4400" b="1" dirty="0">
              <a:solidFill>
                <a:prstClr val="black"/>
              </a:solidFill>
            </a:endParaRPr>
          </a:p>
        </p:txBody>
      </p:sp>
      <p:sp>
        <p:nvSpPr>
          <p:cNvPr id="2" name="文字方塊 1"/>
          <p:cNvSpPr txBox="1"/>
          <p:nvPr/>
        </p:nvSpPr>
        <p:spPr>
          <a:xfrm>
            <a:off x="2255101" y="1302613"/>
            <a:ext cx="9546756" cy="4955203"/>
          </a:xfrm>
          <a:prstGeom prst="rect">
            <a:avLst/>
          </a:prstGeom>
          <a:noFill/>
        </p:spPr>
        <p:txBody>
          <a:bodyPr wrap="square" rtlCol="0">
            <a:spAutoFit/>
          </a:bodyPr>
          <a:lstStyle/>
          <a:p>
            <a:pPr fontAlgn="ctr"/>
            <a:r>
              <a:rPr lang="zh-TW" altLang="en-US" sz="3200" b="1" dirty="0" smtClean="0">
                <a:latin typeface="+mn-ea"/>
              </a:rPr>
              <a:t>總積分</a:t>
            </a:r>
            <a:r>
              <a:rPr lang="en-US" altLang="zh-TW" sz="3200" b="1" dirty="0" smtClean="0">
                <a:latin typeface="+mn-ea"/>
              </a:rPr>
              <a:t>(50)</a:t>
            </a:r>
            <a:endParaRPr lang="en-US" altLang="zh-TW" sz="2000" dirty="0" smtClean="0"/>
          </a:p>
          <a:p>
            <a:pPr fontAlgn="ctr"/>
            <a:r>
              <a:rPr lang="en-US" altLang="zh-TW" sz="2400" dirty="0" smtClean="0">
                <a:latin typeface="+mn-ea"/>
              </a:rPr>
              <a:t>    </a:t>
            </a:r>
            <a:r>
              <a:rPr lang="zh-TW" altLang="zh-TW" sz="2000" dirty="0" smtClean="0">
                <a:latin typeface="+mn-ea"/>
              </a:rPr>
              <a:t>均衡學習</a:t>
            </a:r>
            <a:r>
              <a:rPr lang="en-US" altLang="zh-TW" sz="2000" dirty="0" smtClean="0">
                <a:latin typeface="+mn-ea"/>
              </a:rPr>
              <a:t>(6)+</a:t>
            </a:r>
            <a:r>
              <a:rPr lang="zh-TW" altLang="zh-TW" sz="2000" dirty="0" smtClean="0">
                <a:latin typeface="+mn-ea"/>
              </a:rPr>
              <a:t>技藝優良</a:t>
            </a:r>
            <a:r>
              <a:rPr lang="en-US" altLang="zh-TW" sz="2000" dirty="0" smtClean="0">
                <a:latin typeface="+mn-ea"/>
              </a:rPr>
              <a:t>(3)+</a:t>
            </a:r>
            <a:r>
              <a:rPr lang="zh-TW" altLang="en-US" sz="2000" dirty="0">
                <a:latin typeface="+mn-ea"/>
              </a:rPr>
              <a:t>其他</a:t>
            </a:r>
            <a:r>
              <a:rPr lang="en-US" altLang="zh-TW" sz="2000" dirty="0" smtClean="0">
                <a:latin typeface="+mn-ea"/>
              </a:rPr>
              <a:t>(5)+</a:t>
            </a:r>
            <a:r>
              <a:rPr lang="zh-TW" altLang="en-US" sz="2000" dirty="0" smtClean="0">
                <a:latin typeface="+mn-ea"/>
              </a:rPr>
              <a:t>適性輔導</a:t>
            </a:r>
            <a:r>
              <a:rPr lang="en-US" altLang="zh-TW" sz="2000" dirty="0" smtClean="0">
                <a:latin typeface="+mn-ea"/>
              </a:rPr>
              <a:t>(3)</a:t>
            </a:r>
          </a:p>
          <a:p>
            <a:pPr fontAlgn="ctr"/>
            <a:r>
              <a:rPr lang="zh-TW" altLang="en-US" sz="2000" dirty="0">
                <a:latin typeface="+mn-ea"/>
              </a:rPr>
              <a:t> </a:t>
            </a:r>
            <a:r>
              <a:rPr lang="zh-TW" altLang="en-US" sz="2000" dirty="0" smtClean="0">
                <a:latin typeface="+mn-ea"/>
              </a:rPr>
              <a:t>    </a:t>
            </a:r>
            <a:r>
              <a:rPr lang="en-US" altLang="zh-TW" sz="2000" dirty="0" smtClean="0">
                <a:latin typeface="+mn-ea"/>
              </a:rPr>
              <a:t>+</a:t>
            </a:r>
            <a:r>
              <a:rPr lang="zh-TW" altLang="zh-TW" sz="2000" dirty="0" smtClean="0">
                <a:latin typeface="+mn-ea"/>
              </a:rPr>
              <a:t>弱勢身分</a:t>
            </a:r>
            <a:r>
              <a:rPr lang="en-US" altLang="zh-TW" sz="2000" dirty="0" smtClean="0">
                <a:latin typeface="+mn-ea"/>
              </a:rPr>
              <a:t>(2)+</a:t>
            </a:r>
            <a:r>
              <a:rPr lang="zh-TW" altLang="zh-TW" sz="2000" dirty="0" smtClean="0">
                <a:latin typeface="+mn-ea"/>
              </a:rPr>
              <a:t>教育會考</a:t>
            </a:r>
            <a:r>
              <a:rPr lang="en-US" altLang="zh-TW" sz="2000" dirty="0" smtClean="0">
                <a:latin typeface="+mn-ea"/>
              </a:rPr>
              <a:t>(15)+</a:t>
            </a:r>
            <a:r>
              <a:rPr lang="zh-TW" altLang="zh-TW" sz="2000" dirty="0" smtClean="0">
                <a:latin typeface="+mn-ea"/>
              </a:rPr>
              <a:t>多元學習表現</a:t>
            </a:r>
            <a:r>
              <a:rPr lang="en-US" altLang="zh-TW" sz="2000" dirty="0" smtClean="0">
                <a:latin typeface="+mn-ea"/>
              </a:rPr>
              <a:t>(16)</a:t>
            </a:r>
            <a:endParaRPr lang="en-US" altLang="zh-TW" dirty="0" smtClean="0">
              <a:latin typeface="+mn-ea"/>
            </a:endParaRPr>
          </a:p>
          <a:p>
            <a:pPr fontAlgn="ctr"/>
            <a:r>
              <a:rPr lang="zh-TW" altLang="en-US" sz="2400" b="1" dirty="0" smtClean="0">
                <a:latin typeface="+mn-ea"/>
              </a:rPr>
              <a:t>均衡學習</a:t>
            </a:r>
            <a:r>
              <a:rPr lang="en-US" altLang="zh-TW" sz="2400" b="1" dirty="0" smtClean="0">
                <a:latin typeface="+mn-ea"/>
              </a:rPr>
              <a:t>(6)</a:t>
            </a:r>
          </a:p>
          <a:p>
            <a:pPr fontAlgn="ctr"/>
            <a:r>
              <a:rPr lang="zh-TW" altLang="en-US" sz="2400" dirty="0" smtClean="0">
                <a:latin typeface="+mn-ea"/>
              </a:rPr>
              <a:t>   </a:t>
            </a:r>
            <a:r>
              <a:rPr lang="zh-TW" altLang="en-US" sz="2000" dirty="0" smtClean="0">
                <a:latin typeface="+mn-ea"/>
              </a:rPr>
              <a:t> 三領域：健</a:t>
            </a:r>
            <a:r>
              <a:rPr lang="zh-TW" altLang="en-US" sz="2000" dirty="0">
                <a:latin typeface="+mn-ea"/>
              </a:rPr>
              <a:t>體、藝文、</a:t>
            </a:r>
            <a:r>
              <a:rPr lang="zh-TW" altLang="en-US" sz="2000" dirty="0" smtClean="0">
                <a:latin typeface="+mn-ea"/>
              </a:rPr>
              <a:t>綜合</a:t>
            </a:r>
            <a:endParaRPr lang="en-US" altLang="zh-TW" sz="2000" dirty="0" smtClean="0">
              <a:latin typeface="+mn-ea"/>
            </a:endParaRPr>
          </a:p>
          <a:p>
            <a:pPr fontAlgn="ctr"/>
            <a:r>
              <a:rPr lang="zh-TW" altLang="en-US" sz="2000" dirty="0">
                <a:latin typeface="+mn-ea"/>
              </a:rPr>
              <a:t> </a:t>
            </a:r>
            <a:r>
              <a:rPr lang="zh-TW" altLang="en-US" sz="2000" dirty="0" smtClean="0">
                <a:latin typeface="+mn-ea"/>
              </a:rPr>
              <a:t>    </a:t>
            </a:r>
            <a:r>
              <a:rPr lang="en-US" altLang="zh-TW" sz="2000" dirty="0">
                <a:latin typeface="+mn-ea"/>
              </a:rPr>
              <a:t>2</a:t>
            </a:r>
            <a:r>
              <a:rPr lang="zh-TW" altLang="en-US" sz="2000" dirty="0" smtClean="0">
                <a:latin typeface="+mn-ea"/>
              </a:rPr>
              <a:t>分</a:t>
            </a:r>
            <a:r>
              <a:rPr lang="en-US" altLang="zh-TW" sz="2000" dirty="0">
                <a:latin typeface="+mn-ea"/>
              </a:rPr>
              <a:t>/</a:t>
            </a:r>
            <a:r>
              <a:rPr lang="zh-TW" altLang="en-US" sz="2000" dirty="0">
                <a:latin typeface="+mn-ea"/>
              </a:rPr>
              <a:t>領域 </a:t>
            </a:r>
            <a:r>
              <a:rPr lang="en-US" altLang="zh-TW" dirty="0">
                <a:latin typeface="+mn-ea"/>
              </a:rPr>
              <a:t>(</a:t>
            </a:r>
            <a:r>
              <a:rPr lang="zh-TW" altLang="en-US" dirty="0">
                <a:latin typeface="+mn-ea"/>
              </a:rPr>
              <a:t>五學期平均成績及格</a:t>
            </a:r>
            <a:r>
              <a:rPr lang="en-US" altLang="zh-TW" dirty="0" smtClean="0">
                <a:latin typeface="+mn-ea"/>
              </a:rPr>
              <a:t>)</a:t>
            </a:r>
          </a:p>
          <a:p>
            <a:pPr fontAlgn="ctr"/>
            <a:r>
              <a:rPr lang="zh-TW" altLang="en-US" sz="2400" b="1" dirty="0">
                <a:latin typeface="+mn-ea"/>
              </a:rPr>
              <a:t>技藝</a:t>
            </a:r>
            <a:r>
              <a:rPr lang="zh-TW" altLang="en-US" sz="2400" b="1" dirty="0" smtClean="0">
                <a:latin typeface="+mn-ea"/>
              </a:rPr>
              <a:t>優良</a:t>
            </a:r>
            <a:r>
              <a:rPr lang="en-US" altLang="zh-TW" sz="2400" b="1" dirty="0" smtClean="0">
                <a:latin typeface="+mn-ea"/>
              </a:rPr>
              <a:t>(3)</a:t>
            </a:r>
          </a:p>
          <a:p>
            <a:pPr fontAlgn="ctr"/>
            <a:r>
              <a:rPr lang="zh-TW" altLang="en-US" sz="2400" b="1" dirty="0">
                <a:latin typeface="+mn-ea"/>
              </a:rPr>
              <a:t> </a:t>
            </a:r>
            <a:r>
              <a:rPr lang="zh-TW" altLang="en-US" sz="2400" b="1" dirty="0" smtClean="0">
                <a:latin typeface="+mn-ea"/>
              </a:rPr>
              <a:t>   </a:t>
            </a:r>
            <a:r>
              <a:rPr lang="zh-TW" altLang="en-US" sz="2000" dirty="0" smtClean="0">
                <a:latin typeface="+mn-ea"/>
              </a:rPr>
              <a:t>採</a:t>
            </a:r>
            <a:r>
              <a:rPr lang="zh-TW" altLang="en-US" sz="2000" dirty="0">
                <a:latin typeface="+mn-ea"/>
              </a:rPr>
              <a:t>計技藝教育課程平均總成績</a:t>
            </a:r>
            <a:r>
              <a:rPr lang="zh-TW" altLang="en-US" sz="2000" dirty="0" smtClean="0">
                <a:latin typeface="+mn-ea"/>
              </a:rPr>
              <a:t>：</a:t>
            </a:r>
            <a:endParaRPr lang="en-US" altLang="zh-TW" sz="2000" dirty="0" smtClean="0">
              <a:latin typeface="+mn-ea"/>
            </a:endParaRPr>
          </a:p>
          <a:p>
            <a:pPr fontAlgn="ctr"/>
            <a:r>
              <a:rPr lang="zh-TW" altLang="en-US" sz="2000" dirty="0" smtClean="0">
                <a:latin typeface="+mn-ea"/>
              </a:rPr>
              <a:t>     </a:t>
            </a:r>
            <a:r>
              <a:rPr lang="en-US" altLang="zh-TW" sz="2000" dirty="0" smtClean="0">
                <a:latin typeface="+mn-ea"/>
              </a:rPr>
              <a:t>90</a:t>
            </a:r>
            <a:r>
              <a:rPr lang="zh-TW" altLang="en-US" sz="2000" dirty="0">
                <a:latin typeface="+mn-ea"/>
              </a:rPr>
              <a:t>分以上：</a:t>
            </a:r>
            <a:r>
              <a:rPr lang="en-US" altLang="zh-TW" sz="2000" dirty="0">
                <a:latin typeface="+mn-ea"/>
              </a:rPr>
              <a:t>3</a:t>
            </a:r>
            <a:r>
              <a:rPr lang="zh-TW" altLang="en-US" sz="2000" dirty="0">
                <a:latin typeface="+mn-ea"/>
              </a:rPr>
              <a:t>分、</a:t>
            </a:r>
            <a:r>
              <a:rPr lang="en-US" altLang="zh-TW" sz="2000" dirty="0">
                <a:latin typeface="+mn-ea"/>
              </a:rPr>
              <a:t>80</a:t>
            </a:r>
            <a:r>
              <a:rPr lang="zh-TW" altLang="en-US" sz="2000" dirty="0" smtClean="0">
                <a:latin typeface="+mn-ea"/>
              </a:rPr>
              <a:t>分</a:t>
            </a:r>
            <a:r>
              <a:rPr lang="en-US" altLang="zh-TW" sz="2000" dirty="0">
                <a:latin typeface="+mn-ea"/>
              </a:rPr>
              <a:t>-</a:t>
            </a:r>
            <a:r>
              <a:rPr lang="en-US" altLang="zh-TW" sz="2000" dirty="0" smtClean="0">
                <a:latin typeface="+mn-ea"/>
              </a:rPr>
              <a:t>90</a:t>
            </a:r>
            <a:r>
              <a:rPr lang="zh-TW" altLang="en-US" sz="2000" dirty="0">
                <a:latin typeface="+mn-ea"/>
              </a:rPr>
              <a:t>分：</a:t>
            </a:r>
            <a:r>
              <a:rPr lang="en-US" altLang="zh-TW" sz="2000" dirty="0" smtClean="0">
                <a:latin typeface="+mn-ea"/>
              </a:rPr>
              <a:t>2</a:t>
            </a:r>
            <a:r>
              <a:rPr lang="zh-TW" altLang="en-US" sz="2000" dirty="0" smtClean="0">
                <a:latin typeface="+mn-ea"/>
              </a:rPr>
              <a:t>分、</a:t>
            </a:r>
            <a:r>
              <a:rPr lang="en-US" altLang="zh-TW" sz="2000" dirty="0" smtClean="0">
                <a:latin typeface="+mn-ea"/>
              </a:rPr>
              <a:t>60</a:t>
            </a:r>
            <a:r>
              <a:rPr lang="zh-TW" altLang="en-US" sz="2000" dirty="0" smtClean="0">
                <a:latin typeface="+mn-ea"/>
              </a:rPr>
              <a:t>分</a:t>
            </a:r>
            <a:r>
              <a:rPr lang="en-US" altLang="zh-TW" sz="2000" dirty="0" smtClean="0">
                <a:latin typeface="+mn-ea"/>
              </a:rPr>
              <a:t>-80</a:t>
            </a:r>
            <a:r>
              <a:rPr lang="zh-TW" altLang="en-US" sz="2000" dirty="0">
                <a:latin typeface="+mn-ea"/>
              </a:rPr>
              <a:t>分：</a:t>
            </a:r>
            <a:r>
              <a:rPr lang="en-US" altLang="zh-TW" sz="2000" dirty="0">
                <a:latin typeface="+mn-ea"/>
              </a:rPr>
              <a:t>1.0</a:t>
            </a:r>
            <a:r>
              <a:rPr lang="zh-TW" altLang="en-US" sz="2000" dirty="0" smtClean="0">
                <a:latin typeface="+mn-ea"/>
              </a:rPr>
              <a:t>分</a:t>
            </a:r>
            <a:endParaRPr lang="en-US" altLang="zh-TW" sz="2000" dirty="0" smtClean="0">
              <a:latin typeface="+mn-ea"/>
            </a:endParaRPr>
          </a:p>
          <a:p>
            <a:pPr fontAlgn="ctr"/>
            <a:r>
              <a:rPr lang="zh-TW" altLang="en-US" sz="2400" b="1" dirty="0" smtClean="0">
                <a:latin typeface="+mn-ea"/>
              </a:rPr>
              <a:t>其他</a:t>
            </a:r>
            <a:r>
              <a:rPr lang="en-US" altLang="zh-TW" sz="2400" b="1" dirty="0" smtClean="0">
                <a:latin typeface="+mn-ea"/>
              </a:rPr>
              <a:t>(5)</a:t>
            </a:r>
          </a:p>
          <a:p>
            <a:pPr marL="628650" lvl="0" indent="-628650" fontAlgn="base">
              <a:spcBef>
                <a:spcPct val="0"/>
              </a:spcBef>
              <a:spcAft>
                <a:spcPct val="0"/>
              </a:spcAft>
            </a:pPr>
            <a:r>
              <a:rPr lang="zh-TW" altLang="en-US" sz="2000" dirty="0"/>
              <a:t> </a:t>
            </a:r>
            <a:r>
              <a:rPr lang="zh-TW" altLang="en-US" sz="2000" dirty="0" smtClean="0"/>
              <a:t>     </a:t>
            </a:r>
            <a:r>
              <a:rPr lang="zh-TW" altLang="zh-TW" sz="2000" dirty="0" smtClean="0"/>
              <a:t>此</a:t>
            </a:r>
            <a:r>
              <a:rPr lang="zh-TW" altLang="zh-TW" sz="2000" dirty="0"/>
              <a:t>項積分比序項目授權</a:t>
            </a:r>
            <a:r>
              <a:rPr lang="zh-TW" altLang="zh-TW" sz="2000" dirty="0">
                <a:solidFill>
                  <a:schemeClr val="accent1"/>
                </a:solidFill>
              </a:rPr>
              <a:t>各五專</a:t>
            </a:r>
            <a:r>
              <a:rPr lang="zh-TW" altLang="zh-TW" sz="2000" dirty="0" smtClean="0"/>
              <a:t>學校</a:t>
            </a:r>
            <a:r>
              <a:rPr lang="zh-TW" altLang="zh-TW" sz="2000" dirty="0" smtClean="0">
                <a:solidFill>
                  <a:schemeClr val="accent1"/>
                </a:solidFill>
              </a:rPr>
              <a:t>訂定</a:t>
            </a:r>
            <a:r>
              <a:rPr lang="zh-TW" altLang="zh-TW" sz="2000" dirty="0" smtClean="0"/>
              <a:t>之</a:t>
            </a:r>
            <a:r>
              <a:rPr lang="zh-TW" altLang="zh-TW" sz="2000" dirty="0"/>
              <a:t>，</a:t>
            </a:r>
            <a:r>
              <a:rPr lang="zh-TW" altLang="zh-TW" sz="2000" dirty="0" smtClean="0"/>
              <a:t>並評估其操作</a:t>
            </a:r>
            <a:r>
              <a:rPr lang="zh-TW" altLang="zh-TW" sz="2000" dirty="0"/>
              <a:t>及國中學生</a:t>
            </a:r>
            <a:r>
              <a:rPr lang="zh-TW" altLang="zh-TW" sz="2000" dirty="0" smtClean="0"/>
              <a:t>取得</a:t>
            </a:r>
            <a:r>
              <a:rPr lang="zh-TW" altLang="zh-TW" sz="2000" dirty="0"/>
              <a:t>本</a:t>
            </a:r>
            <a:r>
              <a:rPr lang="zh-TW" altLang="zh-TW" sz="2000" dirty="0" smtClean="0"/>
              <a:t>項目</a:t>
            </a:r>
            <a:endParaRPr lang="en-US" altLang="zh-TW" sz="2000" dirty="0" smtClean="0"/>
          </a:p>
          <a:p>
            <a:pPr marL="628650" lvl="0" indent="-628650" fontAlgn="base">
              <a:spcBef>
                <a:spcPct val="0"/>
              </a:spcBef>
              <a:spcAft>
                <a:spcPct val="0"/>
              </a:spcAft>
            </a:pPr>
            <a:r>
              <a:rPr lang="zh-TW" altLang="en-US" sz="2000" dirty="0"/>
              <a:t> </a:t>
            </a:r>
            <a:r>
              <a:rPr lang="zh-TW" altLang="en-US" sz="2000" dirty="0" smtClean="0"/>
              <a:t>     </a:t>
            </a:r>
            <a:r>
              <a:rPr lang="zh-TW" altLang="zh-TW" sz="2000" dirty="0" smtClean="0"/>
              <a:t>之可能性，且其性質</a:t>
            </a:r>
            <a:r>
              <a:rPr lang="zh-TW" altLang="zh-TW" sz="2000" dirty="0" smtClean="0">
                <a:solidFill>
                  <a:schemeClr val="accent1"/>
                </a:solidFill>
              </a:rPr>
              <a:t>不能</a:t>
            </a:r>
            <a:r>
              <a:rPr lang="zh-TW" altLang="zh-TW" sz="2000" dirty="0" smtClean="0"/>
              <a:t>與</a:t>
            </a:r>
            <a:r>
              <a:rPr lang="zh-TW" altLang="en-US" sz="2000" dirty="0" smtClean="0"/>
              <a:t>其他</a:t>
            </a:r>
            <a:r>
              <a:rPr lang="zh-TW" altLang="zh-TW" sz="2000" dirty="0" smtClean="0"/>
              <a:t>比序項目相同。如技術士證、英語檢定等。</a:t>
            </a:r>
          </a:p>
          <a:p>
            <a:pPr marL="628650" lvl="0" indent="-628650" fontAlgn="base">
              <a:spcBef>
                <a:spcPct val="0"/>
              </a:spcBef>
              <a:spcAft>
                <a:spcPct val="0"/>
              </a:spcAft>
            </a:pPr>
            <a:r>
              <a:rPr lang="en-US" altLang="zh-TW" sz="2000" dirty="0" smtClean="0"/>
              <a:t>      </a:t>
            </a:r>
            <a:r>
              <a:rPr lang="zh-TW" altLang="zh-TW" sz="2000" dirty="0" smtClean="0"/>
              <a:t>此</a:t>
            </a:r>
            <a:r>
              <a:rPr lang="zh-TW" altLang="zh-TW" sz="2000" dirty="0"/>
              <a:t>比序項目至少應分為</a:t>
            </a:r>
            <a:r>
              <a:rPr lang="en-US" altLang="zh-TW" sz="2000" dirty="0">
                <a:solidFill>
                  <a:schemeClr val="accent1"/>
                </a:solidFill>
              </a:rPr>
              <a:t>3</a:t>
            </a:r>
            <a:r>
              <a:rPr lang="zh-TW" altLang="zh-TW" sz="2000" dirty="0"/>
              <a:t>個層級，積分上限為</a:t>
            </a:r>
            <a:r>
              <a:rPr lang="en-US" altLang="zh-TW" sz="2000" dirty="0">
                <a:solidFill>
                  <a:schemeClr val="accent1"/>
                </a:solidFill>
              </a:rPr>
              <a:t>5</a:t>
            </a:r>
            <a:r>
              <a:rPr lang="zh-TW" altLang="zh-TW" sz="2000" dirty="0"/>
              <a:t>分，</a:t>
            </a:r>
            <a:r>
              <a:rPr lang="zh-TW" altLang="zh-TW" sz="2000" dirty="0" smtClean="0"/>
              <a:t>其佔總分比重不得超過</a:t>
            </a:r>
            <a:r>
              <a:rPr lang="en-US" altLang="zh-TW" sz="2000" dirty="0" smtClean="0">
                <a:solidFill>
                  <a:schemeClr val="accent1"/>
                </a:solidFill>
              </a:rPr>
              <a:t>1/10</a:t>
            </a:r>
            <a:r>
              <a:rPr lang="zh-TW" altLang="zh-TW" sz="2000" dirty="0" smtClean="0"/>
              <a:t>，</a:t>
            </a:r>
            <a:endParaRPr lang="en-US" altLang="zh-TW" sz="2000" dirty="0" smtClean="0"/>
          </a:p>
          <a:p>
            <a:pPr marL="628650" lvl="0" indent="-628650" fontAlgn="base">
              <a:spcBef>
                <a:spcPct val="0"/>
              </a:spcBef>
              <a:spcAft>
                <a:spcPct val="0"/>
              </a:spcAft>
            </a:pPr>
            <a:r>
              <a:rPr lang="zh-TW" altLang="en-US" sz="2000" dirty="0"/>
              <a:t> </a:t>
            </a:r>
            <a:r>
              <a:rPr lang="zh-TW" altLang="en-US" sz="2000" dirty="0" smtClean="0"/>
              <a:t>     </a:t>
            </a:r>
            <a:r>
              <a:rPr lang="zh-TW" altLang="zh-TW" sz="2000" dirty="0" smtClean="0"/>
              <a:t>若有加權計分時亦同。</a:t>
            </a:r>
            <a:endParaRPr lang="en-US" altLang="zh-TW" sz="2000" dirty="0"/>
          </a:p>
        </p:txBody>
      </p:sp>
    </p:spTree>
    <p:extLst>
      <p:ext uri="{BB962C8B-B14F-4D97-AF65-F5344CB8AC3E}">
        <p14:creationId xmlns:p14="http://schemas.microsoft.com/office/powerpoint/2010/main" val="3470039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069493"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29</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積分採計說明</a:t>
            </a:r>
            <a:r>
              <a:rPr lang="en-US" altLang="zh-TW" sz="4400" b="1" dirty="0" smtClean="0">
                <a:solidFill>
                  <a:prstClr val="black"/>
                </a:solidFill>
              </a:rPr>
              <a:t>(2)</a:t>
            </a:r>
            <a:endParaRPr lang="en-US" sz="4400" b="1" dirty="0">
              <a:solidFill>
                <a:prstClr val="black"/>
              </a:solidFill>
            </a:endParaRPr>
          </a:p>
        </p:txBody>
      </p:sp>
      <p:sp>
        <p:nvSpPr>
          <p:cNvPr id="26" name="文字方塊 25"/>
          <p:cNvSpPr txBox="1"/>
          <p:nvPr/>
        </p:nvSpPr>
        <p:spPr>
          <a:xfrm>
            <a:off x="2228582" y="1001498"/>
            <a:ext cx="10184121" cy="5537413"/>
          </a:xfrm>
          <a:prstGeom prst="rect">
            <a:avLst/>
          </a:prstGeom>
          <a:noFill/>
        </p:spPr>
        <p:txBody>
          <a:bodyPr wrap="square" rtlCol="0">
            <a:spAutoFit/>
          </a:bodyPr>
          <a:lstStyle/>
          <a:p>
            <a:pPr fontAlgn="ctr">
              <a:spcBef>
                <a:spcPts val="100"/>
              </a:spcBef>
              <a:spcAft>
                <a:spcPts val="100"/>
              </a:spcAft>
            </a:pPr>
            <a:r>
              <a:rPr lang="zh-TW" altLang="en-US" sz="2400" b="1" dirty="0" smtClean="0">
                <a:latin typeface="+mn-ea"/>
              </a:rPr>
              <a:t>適性輔導</a:t>
            </a:r>
            <a:r>
              <a:rPr lang="en-US" altLang="zh-TW" sz="2400" b="1" dirty="0" smtClean="0">
                <a:latin typeface="+mn-ea"/>
              </a:rPr>
              <a:t>(3)</a:t>
            </a:r>
          </a:p>
          <a:p>
            <a:pPr fontAlgn="ctr">
              <a:spcBef>
                <a:spcPts val="100"/>
              </a:spcBef>
              <a:spcAft>
                <a:spcPts val="100"/>
              </a:spcAft>
            </a:pPr>
            <a:r>
              <a:rPr lang="zh-TW" altLang="en-US" dirty="0" smtClean="0"/>
              <a:t>      </a:t>
            </a:r>
            <a:r>
              <a:rPr lang="zh-TW" altLang="en-US" sz="2000" dirty="0" smtClean="0">
                <a:latin typeface="+mn-ea"/>
              </a:rPr>
              <a:t>生涯</a:t>
            </a:r>
            <a:r>
              <a:rPr lang="zh-TW" altLang="en-US" sz="2000" dirty="0">
                <a:latin typeface="+mn-ea"/>
              </a:rPr>
              <a:t>發展規劃書中「家長</a:t>
            </a:r>
            <a:r>
              <a:rPr lang="zh-TW" altLang="en-US" sz="2000" dirty="0" smtClean="0">
                <a:latin typeface="+mn-ea"/>
              </a:rPr>
              <a:t>意見」、</a:t>
            </a:r>
            <a:r>
              <a:rPr lang="zh-TW" altLang="en-US" sz="2000" dirty="0">
                <a:latin typeface="+mn-ea"/>
              </a:rPr>
              <a:t>「導師意見」、「輔導教師意見」</a:t>
            </a:r>
            <a:r>
              <a:rPr lang="en-US" altLang="zh-TW" sz="2000" dirty="0">
                <a:latin typeface="+mn-ea"/>
              </a:rPr>
              <a:t>3</a:t>
            </a:r>
            <a:r>
              <a:rPr lang="zh-TW" altLang="en-US" sz="2000" dirty="0" smtClean="0">
                <a:latin typeface="+mn-ea"/>
              </a:rPr>
              <a:t>者勾</a:t>
            </a:r>
            <a:r>
              <a:rPr lang="zh-TW" altLang="en-US" sz="2000" dirty="0">
                <a:latin typeface="+mn-ea"/>
              </a:rPr>
              <a:t>選五專</a:t>
            </a:r>
            <a:r>
              <a:rPr lang="zh-TW" altLang="en-US" sz="2000" dirty="0" smtClean="0">
                <a:latin typeface="+mn-ea"/>
              </a:rPr>
              <a:t>者</a:t>
            </a:r>
            <a:endParaRPr lang="en-US" altLang="zh-TW" sz="2000" dirty="0" smtClean="0">
              <a:latin typeface="+mn-ea"/>
            </a:endParaRPr>
          </a:p>
          <a:p>
            <a:pPr fontAlgn="ctr">
              <a:spcBef>
                <a:spcPts val="100"/>
              </a:spcBef>
              <a:spcAft>
                <a:spcPts val="100"/>
              </a:spcAft>
            </a:pPr>
            <a:r>
              <a:rPr lang="zh-TW" altLang="en-US" sz="2000" dirty="0" smtClean="0">
                <a:latin typeface="+mn-ea"/>
              </a:rPr>
              <a:t>    一</a:t>
            </a:r>
            <a:r>
              <a:rPr lang="zh-TW" altLang="en-US" sz="2000" dirty="0">
                <a:latin typeface="+mn-ea"/>
              </a:rPr>
              <a:t>項</a:t>
            </a:r>
            <a:r>
              <a:rPr lang="zh-TW" altLang="en-US" sz="2000" dirty="0" smtClean="0">
                <a:latin typeface="+mn-ea"/>
              </a:rPr>
              <a:t>得</a:t>
            </a:r>
            <a:r>
              <a:rPr lang="en-US" altLang="zh-TW" sz="2000" dirty="0" smtClean="0">
                <a:latin typeface="+mn-ea"/>
              </a:rPr>
              <a:t>1</a:t>
            </a:r>
            <a:r>
              <a:rPr lang="zh-TW" altLang="en-US" sz="2000" dirty="0" smtClean="0">
                <a:latin typeface="+mn-ea"/>
              </a:rPr>
              <a:t>分</a:t>
            </a:r>
            <a:endParaRPr lang="en-US" altLang="zh-TW" dirty="0">
              <a:latin typeface="+mn-ea"/>
            </a:endParaRPr>
          </a:p>
          <a:p>
            <a:pPr fontAlgn="ctr">
              <a:spcBef>
                <a:spcPts val="100"/>
              </a:spcBef>
              <a:spcAft>
                <a:spcPts val="100"/>
              </a:spcAft>
            </a:pPr>
            <a:r>
              <a:rPr lang="zh-TW" altLang="en-US" sz="2400" b="1" dirty="0" smtClean="0">
                <a:latin typeface="+mn-ea"/>
              </a:rPr>
              <a:t>弱勢身分</a:t>
            </a:r>
            <a:r>
              <a:rPr lang="en-US" altLang="zh-TW" sz="2400" b="1" dirty="0" smtClean="0">
                <a:latin typeface="+mn-ea"/>
              </a:rPr>
              <a:t>(2)</a:t>
            </a:r>
          </a:p>
          <a:p>
            <a:pPr fontAlgn="ctr">
              <a:spcBef>
                <a:spcPts val="100"/>
              </a:spcBef>
              <a:spcAft>
                <a:spcPts val="100"/>
              </a:spcAft>
            </a:pPr>
            <a:r>
              <a:rPr lang="zh-TW" altLang="en-US" sz="2400" dirty="0" smtClean="0">
                <a:latin typeface="+mn-ea"/>
              </a:rPr>
              <a:t>  </a:t>
            </a:r>
            <a:r>
              <a:rPr lang="zh-TW" altLang="en-US" sz="2000" dirty="0" smtClean="0">
                <a:latin typeface="+mn-ea"/>
              </a:rPr>
              <a:t>  低收入戶、中低收入戶、支領失業給付、特殊境遇家庭：</a:t>
            </a:r>
            <a:r>
              <a:rPr lang="en-US" altLang="zh-TW" sz="2000" dirty="0" smtClean="0">
                <a:latin typeface="+mn-ea"/>
              </a:rPr>
              <a:t>2</a:t>
            </a:r>
            <a:r>
              <a:rPr lang="zh-TW" altLang="en-US" sz="2000" dirty="0" smtClean="0">
                <a:latin typeface="+mn-ea"/>
              </a:rPr>
              <a:t>分</a:t>
            </a:r>
            <a:endParaRPr lang="en-US" altLang="zh-TW" sz="2000" dirty="0" smtClean="0">
              <a:latin typeface="+mn-ea"/>
            </a:endParaRPr>
          </a:p>
          <a:p>
            <a:pPr fontAlgn="ctr">
              <a:spcBef>
                <a:spcPts val="100"/>
              </a:spcBef>
              <a:spcAft>
                <a:spcPts val="100"/>
              </a:spcAft>
            </a:pPr>
            <a:r>
              <a:rPr lang="zh-TW" altLang="en-US" sz="2000" dirty="0">
                <a:latin typeface="+mn-ea"/>
              </a:rPr>
              <a:t> </a:t>
            </a:r>
            <a:r>
              <a:rPr lang="zh-TW" altLang="en-US" sz="2000" dirty="0" smtClean="0">
                <a:latin typeface="+mn-ea"/>
              </a:rPr>
              <a:t>    </a:t>
            </a:r>
            <a:r>
              <a:rPr lang="en-US" altLang="zh-TW" dirty="0" smtClean="0">
                <a:latin typeface="+mn-ea"/>
              </a:rPr>
              <a:t>(2</a:t>
            </a:r>
            <a:r>
              <a:rPr lang="zh-TW" altLang="zh-TW" dirty="0" smtClean="0">
                <a:latin typeface="+mn-ea"/>
              </a:rPr>
              <a:t>種以上資格者僅得</a:t>
            </a:r>
            <a:r>
              <a:rPr lang="zh-TW" altLang="zh-TW" dirty="0" smtClean="0">
                <a:solidFill>
                  <a:schemeClr val="accent1"/>
                </a:solidFill>
                <a:latin typeface="+mn-ea"/>
              </a:rPr>
              <a:t>擇一</a:t>
            </a:r>
            <a:r>
              <a:rPr lang="zh-TW" altLang="zh-TW" dirty="0" smtClean="0">
                <a:latin typeface="+mn-ea"/>
              </a:rPr>
              <a:t>計分</a:t>
            </a:r>
            <a:r>
              <a:rPr lang="en-US" altLang="zh-TW" dirty="0" smtClean="0">
                <a:latin typeface="+mn-ea"/>
              </a:rPr>
              <a:t>)</a:t>
            </a:r>
            <a:endParaRPr lang="en-US" altLang="zh-TW" sz="2000" dirty="0" smtClean="0">
              <a:latin typeface="+mn-ea"/>
            </a:endParaRPr>
          </a:p>
          <a:p>
            <a:pPr fontAlgn="ctr">
              <a:spcBef>
                <a:spcPts val="100"/>
              </a:spcBef>
              <a:spcAft>
                <a:spcPts val="100"/>
              </a:spcAft>
            </a:pPr>
            <a:r>
              <a:rPr lang="zh-TW" altLang="en-US" sz="2400" b="1" dirty="0" smtClean="0">
                <a:latin typeface="+mn-ea"/>
              </a:rPr>
              <a:t>教育會考</a:t>
            </a:r>
            <a:r>
              <a:rPr lang="en-US" altLang="zh-TW" sz="2400" b="1" dirty="0" smtClean="0">
                <a:latin typeface="+mn-ea"/>
              </a:rPr>
              <a:t>(15)</a:t>
            </a:r>
          </a:p>
          <a:p>
            <a:pPr marL="76200" indent="-76200">
              <a:spcBef>
                <a:spcPts val="100"/>
              </a:spcBef>
              <a:spcAft>
                <a:spcPts val="100"/>
              </a:spcAft>
            </a:pPr>
            <a:r>
              <a:rPr lang="zh-TW" altLang="en-US" sz="2000" kern="100" dirty="0" smtClean="0">
                <a:latin typeface="+mj-ea"/>
              </a:rPr>
              <a:t>    五科</a:t>
            </a:r>
            <a:r>
              <a:rPr lang="zh-TW" altLang="en-US" sz="2000" dirty="0" smtClean="0">
                <a:latin typeface="+mn-ea"/>
              </a:rPr>
              <a:t>：</a:t>
            </a:r>
            <a:r>
              <a:rPr lang="en-US" altLang="zh-TW" sz="2000" kern="100" dirty="0" smtClean="0">
                <a:latin typeface="+mj-ea"/>
              </a:rPr>
              <a:t>A++</a:t>
            </a:r>
            <a:r>
              <a:rPr lang="zh-TW" altLang="en-US" sz="2000" dirty="0" smtClean="0">
                <a:latin typeface="+mn-ea"/>
              </a:rPr>
              <a:t>、</a:t>
            </a:r>
            <a:r>
              <a:rPr lang="en-US" altLang="zh-TW" sz="2000" kern="100" dirty="0" smtClean="0">
                <a:latin typeface="+mj-ea"/>
              </a:rPr>
              <a:t>A+</a:t>
            </a:r>
            <a:r>
              <a:rPr lang="zh-TW" altLang="en-US" sz="2000" dirty="0" smtClean="0">
                <a:latin typeface="+mn-ea"/>
              </a:rPr>
              <a:t>、</a:t>
            </a:r>
            <a:r>
              <a:rPr lang="en-US" altLang="zh-TW" sz="2000" kern="100" dirty="0" smtClean="0">
                <a:latin typeface="+mj-ea"/>
              </a:rPr>
              <a:t>A</a:t>
            </a:r>
            <a:r>
              <a:rPr lang="zh-TW" altLang="en-US" sz="2000" kern="100" dirty="0" smtClean="0">
                <a:latin typeface="+mj-ea"/>
              </a:rPr>
              <a:t> </a:t>
            </a:r>
            <a:r>
              <a:rPr lang="en-US" altLang="zh-TW" sz="2000" dirty="0" smtClean="0">
                <a:latin typeface="+mn-ea"/>
              </a:rPr>
              <a:t>:</a:t>
            </a:r>
            <a:r>
              <a:rPr lang="zh-TW" altLang="en-US" sz="2000" dirty="0" smtClean="0">
                <a:latin typeface="+mn-ea"/>
              </a:rPr>
              <a:t> </a:t>
            </a:r>
            <a:r>
              <a:rPr lang="en-US" altLang="zh-TW" sz="2000" kern="100" dirty="0">
                <a:latin typeface="+mj-ea"/>
              </a:rPr>
              <a:t>3</a:t>
            </a:r>
            <a:r>
              <a:rPr lang="zh-TW" altLang="en-US" sz="2000" kern="100" dirty="0" smtClean="0">
                <a:latin typeface="+mj-ea"/>
              </a:rPr>
              <a:t>分</a:t>
            </a:r>
            <a:r>
              <a:rPr lang="en-US" altLang="zh-TW" sz="2000" kern="100" dirty="0" smtClean="0">
                <a:latin typeface="+mj-ea"/>
              </a:rPr>
              <a:t>B++</a:t>
            </a:r>
            <a:r>
              <a:rPr lang="zh-TW" altLang="en-US" sz="2000" dirty="0" smtClean="0">
                <a:latin typeface="+mn-ea"/>
              </a:rPr>
              <a:t>、</a:t>
            </a:r>
            <a:r>
              <a:rPr lang="en-US" altLang="zh-TW" sz="2000" kern="100" dirty="0" smtClean="0">
                <a:latin typeface="+mj-ea"/>
              </a:rPr>
              <a:t>B+</a:t>
            </a:r>
            <a:r>
              <a:rPr lang="zh-TW" altLang="en-US" sz="2000" dirty="0" smtClean="0">
                <a:latin typeface="+mn-ea"/>
              </a:rPr>
              <a:t>、</a:t>
            </a:r>
            <a:r>
              <a:rPr lang="en-US" altLang="zh-TW" sz="2000" kern="100" dirty="0" smtClean="0">
                <a:latin typeface="+mj-ea"/>
              </a:rPr>
              <a:t>B</a:t>
            </a:r>
            <a:r>
              <a:rPr lang="zh-TW" altLang="en-US" sz="2000" kern="100" dirty="0" smtClean="0">
                <a:latin typeface="+mj-ea"/>
              </a:rPr>
              <a:t> </a:t>
            </a:r>
            <a:r>
              <a:rPr lang="en-US" altLang="zh-TW" sz="2000" dirty="0" smtClean="0">
                <a:latin typeface="+mn-ea"/>
              </a:rPr>
              <a:t>:</a:t>
            </a:r>
            <a:r>
              <a:rPr lang="zh-TW" altLang="en-US" sz="2000" dirty="0" smtClean="0">
                <a:latin typeface="+mn-ea"/>
              </a:rPr>
              <a:t> </a:t>
            </a:r>
            <a:r>
              <a:rPr lang="en-US" altLang="zh-TW" sz="2000" kern="100" dirty="0" smtClean="0">
                <a:latin typeface="+mj-ea"/>
              </a:rPr>
              <a:t>2</a:t>
            </a:r>
            <a:r>
              <a:rPr lang="zh-TW" altLang="en-US" sz="2000" kern="100" dirty="0" smtClean="0">
                <a:latin typeface="+mj-ea"/>
              </a:rPr>
              <a:t>分</a:t>
            </a:r>
            <a:r>
              <a:rPr lang="en-US" altLang="zh-TW" sz="2000" kern="100" dirty="0" smtClean="0">
                <a:latin typeface="+mj-ea"/>
              </a:rPr>
              <a:t>C</a:t>
            </a:r>
            <a:r>
              <a:rPr lang="zh-TW" altLang="en-US" sz="2000" kern="100" dirty="0" smtClean="0">
                <a:latin typeface="+mj-ea"/>
              </a:rPr>
              <a:t> </a:t>
            </a:r>
            <a:r>
              <a:rPr lang="en-US" altLang="zh-TW" sz="2000" dirty="0" smtClean="0">
                <a:latin typeface="+mn-ea"/>
              </a:rPr>
              <a:t>:</a:t>
            </a:r>
            <a:r>
              <a:rPr lang="zh-TW" altLang="en-US" sz="2000" dirty="0" smtClean="0">
                <a:latin typeface="+mn-ea"/>
              </a:rPr>
              <a:t> </a:t>
            </a:r>
            <a:r>
              <a:rPr lang="en-US" altLang="zh-TW" sz="2000" kern="100" dirty="0" smtClean="0">
                <a:latin typeface="+mj-ea"/>
              </a:rPr>
              <a:t>1</a:t>
            </a:r>
            <a:r>
              <a:rPr lang="zh-TW" altLang="en-US" sz="2000" kern="100" dirty="0" smtClean="0">
                <a:latin typeface="+mj-ea"/>
              </a:rPr>
              <a:t>分</a:t>
            </a:r>
            <a:endParaRPr lang="en-US" altLang="zh-TW" sz="2000" kern="100" dirty="0" smtClean="0">
              <a:latin typeface="+mj-ea"/>
            </a:endParaRPr>
          </a:p>
          <a:p>
            <a:pPr marL="76200" indent="-76200">
              <a:spcBef>
                <a:spcPts val="100"/>
              </a:spcBef>
              <a:spcAft>
                <a:spcPts val="100"/>
              </a:spcAft>
            </a:pPr>
            <a:r>
              <a:rPr lang="zh-TW" altLang="en-US" sz="2000" kern="100" dirty="0">
                <a:latin typeface="+mj-ea"/>
              </a:rPr>
              <a:t> </a:t>
            </a:r>
            <a:r>
              <a:rPr lang="zh-TW" altLang="en-US" sz="2000" kern="100" dirty="0" smtClean="0">
                <a:latin typeface="+mj-ea"/>
              </a:rPr>
              <a:t>   </a:t>
            </a:r>
            <a:r>
              <a:rPr lang="en-US" altLang="zh-TW" dirty="0" smtClean="0">
                <a:latin typeface="+mn-ea"/>
              </a:rPr>
              <a:t>(</a:t>
            </a:r>
            <a:r>
              <a:rPr lang="zh-TW" altLang="en-US" dirty="0">
                <a:latin typeface="+mn-ea"/>
              </a:rPr>
              <a:t>積分相同時得依</a:t>
            </a:r>
            <a:r>
              <a:rPr lang="zh-TW" altLang="en-US" dirty="0" smtClean="0">
                <a:latin typeface="+mn-ea"/>
              </a:rPr>
              <a:t>國、英、數、自、社及寫作之</a:t>
            </a:r>
            <a:r>
              <a:rPr lang="zh-TW" altLang="en-US" dirty="0">
                <a:latin typeface="+mn-ea"/>
              </a:rPr>
              <a:t>積分作為比序項目</a:t>
            </a:r>
            <a:r>
              <a:rPr lang="en-US" altLang="zh-TW" dirty="0">
                <a:latin typeface="+mn-ea"/>
              </a:rPr>
              <a:t>)</a:t>
            </a:r>
            <a:endParaRPr lang="en-US" altLang="zh-TW" sz="2000" kern="100" dirty="0" smtClean="0">
              <a:latin typeface="+mn-ea"/>
            </a:endParaRPr>
          </a:p>
          <a:p>
            <a:pPr>
              <a:spcBef>
                <a:spcPts val="100"/>
              </a:spcBef>
              <a:spcAft>
                <a:spcPts val="100"/>
              </a:spcAft>
            </a:pPr>
            <a:r>
              <a:rPr lang="zh-TW" altLang="zh-TW" sz="2400" b="1" dirty="0" smtClean="0">
                <a:latin typeface="+mn-ea"/>
              </a:rPr>
              <a:t>多元</a:t>
            </a:r>
            <a:r>
              <a:rPr lang="zh-TW" altLang="zh-TW" sz="2400" b="1" dirty="0">
                <a:latin typeface="+mn-ea"/>
              </a:rPr>
              <a:t>學習</a:t>
            </a:r>
            <a:r>
              <a:rPr lang="zh-TW" altLang="zh-TW" sz="2400" b="1" dirty="0" smtClean="0">
                <a:latin typeface="+mn-ea"/>
              </a:rPr>
              <a:t>表現</a:t>
            </a:r>
            <a:r>
              <a:rPr lang="en-US" altLang="zh-TW" sz="2400" b="1" dirty="0" smtClean="0">
                <a:latin typeface="+mn-ea"/>
              </a:rPr>
              <a:t>(</a:t>
            </a:r>
            <a:r>
              <a:rPr lang="en-US" altLang="zh-TW" sz="2400" b="1" dirty="0" smtClean="0">
                <a:solidFill>
                  <a:schemeClr val="accent1"/>
                </a:solidFill>
                <a:latin typeface="+mn-ea"/>
              </a:rPr>
              <a:t>16</a:t>
            </a:r>
            <a:r>
              <a:rPr lang="en-US" altLang="zh-TW" sz="2400" b="1" dirty="0" smtClean="0">
                <a:latin typeface="+mn-ea"/>
              </a:rPr>
              <a:t>)</a:t>
            </a:r>
          </a:p>
          <a:p>
            <a:pPr fontAlgn="base"/>
            <a:r>
              <a:rPr lang="zh-TW" altLang="en-US" sz="2000" dirty="0" smtClean="0">
                <a:latin typeface="+mn-ea"/>
              </a:rPr>
              <a:t>    競賽</a:t>
            </a:r>
            <a:r>
              <a:rPr lang="en-US" altLang="zh-TW" sz="2000" dirty="0" smtClean="0">
                <a:latin typeface="+mn-ea"/>
              </a:rPr>
              <a:t>(7)</a:t>
            </a:r>
            <a:r>
              <a:rPr lang="zh-TW" altLang="en-US" sz="2000" dirty="0" smtClean="0">
                <a:latin typeface="+mn-ea"/>
              </a:rPr>
              <a:t>：</a:t>
            </a:r>
            <a:r>
              <a:rPr lang="zh-TW" altLang="zh-TW" sz="2000" dirty="0"/>
              <a:t>全國第一名得</a:t>
            </a:r>
            <a:r>
              <a:rPr lang="en-US" altLang="zh-TW" sz="2000" dirty="0"/>
              <a:t>6</a:t>
            </a:r>
            <a:r>
              <a:rPr lang="zh-TW" altLang="zh-TW" sz="2000" dirty="0"/>
              <a:t>分、第二名得</a:t>
            </a:r>
            <a:r>
              <a:rPr lang="en-US" altLang="zh-TW" sz="2000" dirty="0"/>
              <a:t>5</a:t>
            </a:r>
            <a:r>
              <a:rPr lang="zh-TW" altLang="zh-TW" sz="2000" dirty="0"/>
              <a:t>分、第三名得</a:t>
            </a:r>
            <a:r>
              <a:rPr lang="en-US" altLang="zh-TW" sz="2000" dirty="0"/>
              <a:t>4</a:t>
            </a:r>
            <a:r>
              <a:rPr lang="zh-TW" altLang="zh-TW" sz="2000" dirty="0" smtClean="0"/>
              <a:t>分</a:t>
            </a:r>
            <a:endParaRPr lang="en-US" altLang="zh-TW" sz="2000" dirty="0" smtClean="0"/>
          </a:p>
          <a:p>
            <a:pPr fontAlgn="base"/>
            <a:r>
              <a:rPr lang="zh-TW" altLang="en-US" sz="2000" dirty="0"/>
              <a:t> </a:t>
            </a:r>
            <a:r>
              <a:rPr lang="zh-TW" altLang="en-US" sz="2000" dirty="0" smtClean="0"/>
              <a:t>                       </a:t>
            </a:r>
            <a:r>
              <a:rPr lang="zh-TW" altLang="zh-TW" sz="2000" dirty="0" smtClean="0"/>
              <a:t>全國</a:t>
            </a:r>
            <a:r>
              <a:rPr lang="zh-TW" altLang="zh-TW" sz="2000" dirty="0"/>
              <a:t>四至六名與區域及縣（市）第一名得</a:t>
            </a:r>
            <a:r>
              <a:rPr lang="en-US" altLang="zh-TW" sz="2000" dirty="0"/>
              <a:t>3</a:t>
            </a:r>
            <a:r>
              <a:rPr lang="zh-TW" altLang="zh-TW" sz="2000" dirty="0" smtClean="0"/>
              <a:t>分</a:t>
            </a:r>
            <a:endParaRPr lang="en-US" altLang="zh-TW" sz="2000" dirty="0" smtClean="0"/>
          </a:p>
          <a:p>
            <a:pPr fontAlgn="base"/>
            <a:r>
              <a:rPr lang="zh-TW" altLang="en-US" sz="2000" dirty="0"/>
              <a:t> </a:t>
            </a:r>
            <a:r>
              <a:rPr lang="zh-TW" altLang="en-US" sz="2000" dirty="0" smtClean="0"/>
              <a:t>                       </a:t>
            </a:r>
            <a:r>
              <a:rPr lang="zh-TW" altLang="zh-TW" sz="2000" dirty="0" smtClean="0"/>
              <a:t>區域</a:t>
            </a:r>
            <a:r>
              <a:rPr lang="zh-TW" altLang="zh-TW" sz="2000" dirty="0"/>
              <a:t>及縣（市）第二名得</a:t>
            </a:r>
            <a:r>
              <a:rPr lang="en-US" altLang="zh-TW" sz="2000" dirty="0"/>
              <a:t>2</a:t>
            </a:r>
            <a:r>
              <a:rPr lang="zh-TW" altLang="zh-TW" sz="2000" dirty="0" smtClean="0"/>
              <a:t>分</a:t>
            </a:r>
            <a:endParaRPr lang="en-US" altLang="zh-TW" sz="2000" dirty="0" smtClean="0"/>
          </a:p>
          <a:p>
            <a:pPr fontAlgn="base"/>
            <a:r>
              <a:rPr lang="zh-TW" altLang="en-US" sz="2000" dirty="0"/>
              <a:t> </a:t>
            </a:r>
            <a:r>
              <a:rPr lang="zh-TW" altLang="en-US" sz="2000" dirty="0" smtClean="0"/>
              <a:t>                       </a:t>
            </a:r>
            <a:r>
              <a:rPr lang="zh-TW" altLang="zh-TW" sz="2000" dirty="0" smtClean="0"/>
              <a:t>區域</a:t>
            </a:r>
            <a:r>
              <a:rPr lang="zh-TW" altLang="zh-TW" sz="2000" dirty="0"/>
              <a:t>及縣（市）第三名得</a:t>
            </a:r>
            <a:r>
              <a:rPr lang="en-US" altLang="zh-TW" sz="2000" dirty="0"/>
              <a:t>1</a:t>
            </a:r>
            <a:r>
              <a:rPr lang="zh-TW" altLang="zh-TW" sz="2000" dirty="0" smtClean="0"/>
              <a:t>分</a:t>
            </a:r>
            <a:endParaRPr lang="en-US" altLang="zh-TW" sz="2000" dirty="0" smtClean="0"/>
          </a:p>
          <a:p>
            <a:pPr fontAlgn="base"/>
            <a:r>
              <a:rPr lang="zh-TW" altLang="en-US" dirty="0" smtClean="0">
                <a:latin typeface="+mn-ea"/>
              </a:rPr>
              <a:t>                      </a:t>
            </a:r>
            <a:r>
              <a:rPr lang="zh-TW" altLang="en-US" sz="2000" dirty="0">
                <a:latin typeface="+mn-ea"/>
              </a:rPr>
              <a:t>國際科技展覽及國際</a:t>
            </a:r>
            <a:r>
              <a:rPr lang="zh-TW" altLang="en-US" sz="2000" dirty="0" smtClean="0">
                <a:latin typeface="+mn-ea"/>
              </a:rPr>
              <a:t>運動會第一名</a:t>
            </a:r>
            <a:r>
              <a:rPr lang="zh-TW" altLang="en-US" sz="2000" dirty="0">
                <a:latin typeface="+mn-ea"/>
              </a:rPr>
              <a:t>得</a:t>
            </a:r>
            <a:r>
              <a:rPr lang="en-US" altLang="zh-TW" sz="2000" dirty="0">
                <a:latin typeface="+mn-ea"/>
              </a:rPr>
              <a:t>7</a:t>
            </a:r>
            <a:r>
              <a:rPr lang="zh-TW" altLang="en-US" sz="2000" dirty="0">
                <a:latin typeface="+mn-ea"/>
              </a:rPr>
              <a:t>分</a:t>
            </a:r>
            <a:r>
              <a:rPr lang="zh-TW" altLang="en-US" sz="2000" dirty="0" smtClean="0">
                <a:latin typeface="+mn-ea"/>
              </a:rPr>
              <a:t>、第二</a:t>
            </a:r>
            <a:r>
              <a:rPr lang="zh-TW" altLang="en-US" sz="2000" dirty="0">
                <a:latin typeface="+mn-ea"/>
              </a:rPr>
              <a:t>名得</a:t>
            </a:r>
            <a:r>
              <a:rPr lang="en-US" altLang="zh-TW" sz="2000" dirty="0">
                <a:latin typeface="+mn-ea"/>
              </a:rPr>
              <a:t>6</a:t>
            </a:r>
            <a:r>
              <a:rPr lang="zh-TW" altLang="en-US" sz="2000" dirty="0">
                <a:latin typeface="+mn-ea"/>
              </a:rPr>
              <a:t>分</a:t>
            </a:r>
            <a:r>
              <a:rPr lang="zh-TW" altLang="en-US" sz="2000" dirty="0" smtClean="0">
                <a:latin typeface="+mn-ea"/>
              </a:rPr>
              <a:t>、第三</a:t>
            </a:r>
            <a:r>
              <a:rPr lang="zh-TW" altLang="en-US" sz="2000" dirty="0">
                <a:latin typeface="+mn-ea"/>
              </a:rPr>
              <a:t>名得</a:t>
            </a:r>
            <a:r>
              <a:rPr lang="en-US" altLang="zh-TW" sz="2000" dirty="0">
                <a:latin typeface="+mn-ea"/>
              </a:rPr>
              <a:t>5</a:t>
            </a:r>
            <a:r>
              <a:rPr lang="zh-TW" altLang="en-US" sz="2000" dirty="0">
                <a:latin typeface="+mn-ea"/>
              </a:rPr>
              <a:t>分</a:t>
            </a:r>
            <a:endParaRPr lang="zh-TW" altLang="zh-TW" sz="2000" dirty="0">
              <a:latin typeface="+mn-ea"/>
            </a:endParaRPr>
          </a:p>
          <a:p>
            <a:pPr marL="3175" lvl="0" fontAlgn="base">
              <a:spcAft>
                <a:spcPct val="0"/>
              </a:spcAft>
            </a:pPr>
            <a:r>
              <a:rPr lang="zh-TW" altLang="en-US" sz="2000" dirty="0" smtClean="0">
                <a:latin typeface="+mn-ea"/>
              </a:rPr>
              <a:t>    </a:t>
            </a:r>
            <a:endParaRPr lang="zh-TW" altLang="en-US" sz="2000" dirty="0">
              <a:latin typeface="+mn-ea"/>
            </a:endParaRPr>
          </a:p>
        </p:txBody>
      </p:sp>
    </p:spTree>
    <p:extLst>
      <p:ext uri="{BB962C8B-B14F-4D97-AF65-F5344CB8AC3E}">
        <p14:creationId xmlns:p14="http://schemas.microsoft.com/office/powerpoint/2010/main" val="1506958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0" y="642479"/>
            <a:ext cx="3105013" cy="16321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E21BCBC-95AD-472E-B71B-712C78CF5E1C}"/>
              </a:ext>
            </a:extLst>
          </p:cNvPr>
          <p:cNvSpPr/>
          <p:nvPr/>
        </p:nvSpPr>
        <p:spPr>
          <a:xfrm>
            <a:off x="11239500" y="6356350"/>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 xmlns:a16="http://schemas.microsoft.com/office/drawing/2014/main" id="{5A0151CA-4F17-486D-A55B-4FFDBA3708A3}"/>
              </a:ext>
            </a:extLst>
          </p:cNvPr>
          <p:cNvSpPr txBox="1"/>
          <p:nvPr/>
        </p:nvSpPr>
        <p:spPr>
          <a:xfrm>
            <a:off x="3105013" y="385388"/>
            <a:ext cx="6825659" cy="677108"/>
          </a:xfrm>
          <a:prstGeom prst="rect">
            <a:avLst/>
          </a:prstGeom>
          <a:noFill/>
        </p:spPr>
        <p:txBody>
          <a:bodyPr wrap="square" lIns="0" tIns="0" rIns="0" bIns="0" rtlCol="0" anchor="t">
            <a:spAutoFit/>
          </a:bodyPr>
          <a:lstStyle/>
          <a:p>
            <a:pPr>
              <a:spcBef>
                <a:spcPts val="1200"/>
              </a:spcBef>
              <a:defRPr/>
            </a:pPr>
            <a:r>
              <a:rPr lang="zh-TW" altLang="en-US" sz="4400" b="1" dirty="0">
                <a:latin typeface="+mn-ea"/>
              </a:rPr>
              <a:t>十二年國民</a:t>
            </a:r>
            <a:r>
              <a:rPr lang="zh-TW" altLang="en-US" sz="4400" b="1" dirty="0" smtClean="0">
                <a:latin typeface="+mn-ea"/>
              </a:rPr>
              <a:t>基本教育</a:t>
            </a:r>
            <a:r>
              <a:rPr lang="zh-TW" altLang="en-US" sz="4400" b="1" dirty="0">
                <a:latin typeface="+mn-ea"/>
              </a:rPr>
              <a:t>概述</a:t>
            </a: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590638" y="6356350"/>
            <a:ext cx="201312" cy="365125"/>
          </a:xfrm>
        </p:spPr>
        <p:txBody>
          <a:bodyPr/>
          <a:lstStyle/>
          <a:p>
            <a:r>
              <a:rPr lang="en-US" sz="1600" dirty="0">
                <a:solidFill>
                  <a:schemeClr val="bg1"/>
                </a:solidFill>
              </a:rPr>
              <a:t>3</a:t>
            </a:r>
          </a:p>
        </p:txBody>
      </p:sp>
      <p:pic>
        <p:nvPicPr>
          <p:cNvPr id="13" name="內容版面配置區 5" descr="1030117-A版宣導手冊-印刷檔_頁面_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4" y="1010067"/>
            <a:ext cx="10171276" cy="55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972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069493"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30</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smtClean="0"/>
              <a:t>五專免試</a:t>
            </a:r>
            <a:endParaRPr lang="zh-TW" altLang="en-US" b="1" dirty="0"/>
          </a:p>
        </p:txBody>
      </p:sp>
      <p:sp>
        <p:nvSpPr>
          <p:cNvPr id="24"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積分採計說明</a:t>
            </a:r>
            <a:r>
              <a:rPr lang="en-US" altLang="zh-TW" sz="4400" b="1" dirty="0" smtClean="0">
                <a:solidFill>
                  <a:prstClr val="black"/>
                </a:solidFill>
              </a:rPr>
              <a:t>(3)</a:t>
            </a:r>
            <a:endParaRPr lang="en-US" sz="4400" b="1" dirty="0">
              <a:solidFill>
                <a:prstClr val="black"/>
              </a:solidFill>
            </a:endParaRPr>
          </a:p>
        </p:txBody>
      </p:sp>
      <p:sp>
        <p:nvSpPr>
          <p:cNvPr id="26" name="文字方塊 25"/>
          <p:cNvSpPr txBox="1"/>
          <p:nvPr/>
        </p:nvSpPr>
        <p:spPr>
          <a:xfrm>
            <a:off x="1927653" y="1391673"/>
            <a:ext cx="10184121" cy="4629472"/>
          </a:xfrm>
          <a:prstGeom prst="rect">
            <a:avLst/>
          </a:prstGeom>
          <a:noFill/>
        </p:spPr>
        <p:txBody>
          <a:bodyPr wrap="square" rtlCol="0">
            <a:spAutoFit/>
          </a:bodyPr>
          <a:lstStyle/>
          <a:p>
            <a:pPr>
              <a:spcBef>
                <a:spcPts val="100"/>
              </a:spcBef>
              <a:spcAft>
                <a:spcPts val="100"/>
              </a:spcAft>
            </a:pPr>
            <a:r>
              <a:rPr lang="zh-TW" altLang="zh-TW" sz="2400" b="1" dirty="0" smtClean="0">
                <a:latin typeface="+mn-ea"/>
              </a:rPr>
              <a:t>多元</a:t>
            </a:r>
            <a:r>
              <a:rPr lang="zh-TW" altLang="zh-TW" sz="2400" b="1" dirty="0">
                <a:latin typeface="+mn-ea"/>
              </a:rPr>
              <a:t>學習</a:t>
            </a:r>
            <a:r>
              <a:rPr lang="zh-TW" altLang="zh-TW" sz="2400" b="1" dirty="0" smtClean="0">
                <a:latin typeface="+mn-ea"/>
              </a:rPr>
              <a:t>表現</a:t>
            </a:r>
            <a:r>
              <a:rPr lang="en-US" altLang="zh-TW" sz="2400" b="1" dirty="0" smtClean="0">
                <a:latin typeface="+mn-ea"/>
              </a:rPr>
              <a:t>(</a:t>
            </a:r>
            <a:r>
              <a:rPr lang="en-US" altLang="zh-TW" sz="2400" b="1" dirty="0" smtClean="0">
                <a:solidFill>
                  <a:schemeClr val="accent1"/>
                </a:solidFill>
                <a:latin typeface="+mn-ea"/>
              </a:rPr>
              <a:t>16</a:t>
            </a:r>
            <a:r>
              <a:rPr lang="en-US" altLang="zh-TW" sz="2400" b="1" dirty="0" smtClean="0">
                <a:latin typeface="+mn-ea"/>
              </a:rPr>
              <a:t>)</a:t>
            </a:r>
          </a:p>
          <a:p>
            <a:pPr fontAlgn="base"/>
            <a:r>
              <a:rPr lang="zh-TW" altLang="en-US" sz="2000" dirty="0" smtClean="0">
                <a:latin typeface="+mn-ea"/>
              </a:rPr>
              <a:t>     服務學習</a:t>
            </a:r>
            <a:r>
              <a:rPr lang="en-US" altLang="zh-TW" sz="2000" dirty="0" smtClean="0">
                <a:latin typeface="+mn-ea"/>
              </a:rPr>
              <a:t>(7)</a:t>
            </a:r>
            <a:r>
              <a:rPr lang="zh-TW" altLang="en-US" sz="2000" dirty="0" smtClean="0">
                <a:latin typeface="+mn-ea"/>
              </a:rPr>
              <a:t>：擔任</a:t>
            </a:r>
            <a:r>
              <a:rPr lang="zh-TW" altLang="en-US" sz="2000" dirty="0">
                <a:latin typeface="+mn-ea"/>
              </a:rPr>
              <a:t>班級幹部、小老師或社團幹部任滿一學期得</a:t>
            </a:r>
            <a:r>
              <a:rPr lang="en-US" altLang="zh-TW" sz="2000" dirty="0">
                <a:latin typeface="+mn-ea"/>
              </a:rPr>
              <a:t>1</a:t>
            </a:r>
            <a:r>
              <a:rPr lang="zh-TW" altLang="en-US" sz="2000" dirty="0">
                <a:latin typeface="+mn-ea"/>
              </a:rPr>
              <a:t>分</a:t>
            </a:r>
            <a:r>
              <a:rPr lang="zh-TW" altLang="en-US" sz="2000" dirty="0" smtClean="0">
                <a:latin typeface="+mn-ea"/>
              </a:rPr>
              <a:t>，一</a:t>
            </a:r>
            <a:r>
              <a:rPr lang="zh-TW" altLang="en-US" sz="2000" dirty="0">
                <a:latin typeface="+mn-ea"/>
              </a:rPr>
              <a:t>學期</a:t>
            </a:r>
            <a:r>
              <a:rPr lang="zh-TW" altLang="en-US" sz="2000" dirty="0" smtClean="0">
                <a:latin typeface="+mn-ea"/>
              </a:rPr>
              <a:t>同時擔任</a:t>
            </a:r>
            <a:endParaRPr lang="en-US" altLang="zh-TW" sz="2000" dirty="0" smtClean="0">
              <a:latin typeface="+mn-ea"/>
            </a:endParaRPr>
          </a:p>
          <a:p>
            <a:pPr fontAlgn="base"/>
            <a:r>
              <a:rPr lang="zh-TW" altLang="en-US" sz="2000" dirty="0">
                <a:latin typeface="+mn-ea"/>
              </a:rPr>
              <a:t> </a:t>
            </a:r>
            <a:r>
              <a:rPr lang="zh-TW" altLang="en-US" sz="2000" dirty="0" smtClean="0">
                <a:latin typeface="+mn-ea"/>
              </a:rPr>
              <a:t>                           仍以</a:t>
            </a:r>
            <a:r>
              <a:rPr lang="en-US" altLang="zh-TW" sz="2000" dirty="0">
                <a:latin typeface="+mn-ea"/>
              </a:rPr>
              <a:t>1</a:t>
            </a:r>
            <a:r>
              <a:rPr lang="zh-TW" altLang="en-US" sz="2000" dirty="0">
                <a:latin typeface="+mn-ea"/>
              </a:rPr>
              <a:t>分採</a:t>
            </a:r>
            <a:r>
              <a:rPr lang="zh-TW" altLang="en-US" sz="2000" dirty="0" smtClean="0">
                <a:latin typeface="+mn-ea"/>
              </a:rPr>
              <a:t>計</a:t>
            </a:r>
            <a:endParaRPr lang="zh-TW" altLang="en-US" sz="2000" dirty="0">
              <a:latin typeface="+mn-ea"/>
            </a:endParaRPr>
          </a:p>
          <a:p>
            <a:pPr marL="3175" lvl="0" fontAlgn="base">
              <a:spcAft>
                <a:spcPct val="0"/>
              </a:spcAft>
            </a:pPr>
            <a:r>
              <a:rPr lang="en-US" altLang="zh-TW" sz="2000" dirty="0">
                <a:latin typeface="+mn-ea"/>
              </a:rPr>
              <a:t>             </a:t>
            </a:r>
            <a:r>
              <a:rPr lang="zh-TW" altLang="en-US" sz="2000" dirty="0" smtClean="0">
                <a:latin typeface="+mn-ea"/>
              </a:rPr>
              <a:t>               參加</a:t>
            </a:r>
            <a:r>
              <a:rPr lang="zh-TW" altLang="en-US" sz="2000" dirty="0">
                <a:latin typeface="+mn-ea"/>
              </a:rPr>
              <a:t>校內服務學習課程及活動</a:t>
            </a:r>
            <a:r>
              <a:rPr lang="zh-TW" altLang="en-US" sz="2000" dirty="0" smtClean="0">
                <a:latin typeface="+mn-ea"/>
              </a:rPr>
              <a:t>、校外</a:t>
            </a:r>
            <a:r>
              <a:rPr lang="zh-TW" altLang="en-US" sz="2000" dirty="0">
                <a:latin typeface="+mn-ea"/>
              </a:rPr>
              <a:t>參加志工服務或社區</a:t>
            </a:r>
            <a:r>
              <a:rPr lang="zh-TW" altLang="en-US" sz="2000" dirty="0" smtClean="0">
                <a:latin typeface="+mn-ea"/>
              </a:rPr>
              <a:t>服務滿</a:t>
            </a:r>
            <a:r>
              <a:rPr lang="en-US" altLang="zh-TW" sz="2000" dirty="0" smtClean="0">
                <a:latin typeface="+mn-ea"/>
              </a:rPr>
              <a:t>8</a:t>
            </a:r>
            <a:r>
              <a:rPr lang="zh-TW" altLang="en-US" sz="2000" dirty="0" smtClean="0">
                <a:latin typeface="+mn-ea"/>
              </a:rPr>
              <a:t>小時</a:t>
            </a:r>
            <a:endParaRPr lang="en-US" altLang="zh-TW" sz="2000" dirty="0" smtClean="0">
              <a:latin typeface="+mn-ea"/>
            </a:endParaRPr>
          </a:p>
          <a:p>
            <a:pPr marL="3175" lvl="0" fontAlgn="base">
              <a:spcAft>
                <a:spcPct val="0"/>
              </a:spcAft>
            </a:pPr>
            <a:r>
              <a:rPr lang="zh-TW" altLang="en-US" sz="2000" dirty="0">
                <a:latin typeface="+mn-ea"/>
              </a:rPr>
              <a:t> </a:t>
            </a:r>
            <a:r>
              <a:rPr lang="zh-TW" altLang="en-US" sz="2000" dirty="0" smtClean="0">
                <a:latin typeface="+mn-ea"/>
              </a:rPr>
              <a:t>                           得</a:t>
            </a:r>
            <a:r>
              <a:rPr lang="en-US" altLang="zh-TW" sz="2000" dirty="0">
                <a:latin typeface="+mn-ea"/>
              </a:rPr>
              <a:t>1</a:t>
            </a:r>
            <a:r>
              <a:rPr lang="zh-TW" altLang="en-US" sz="2000" dirty="0">
                <a:latin typeface="+mn-ea"/>
              </a:rPr>
              <a:t> </a:t>
            </a:r>
            <a:r>
              <a:rPr lang="zh-TW" altLang="en-US" sz="2000" dirty="0" smtClean="0">
                <a:latin typeface="+mn-ea"/>
              </a:rPr>
              <a:t>分</a:t>
            </a:r>
            <a:endParaRPr lang="zh-TW" altLang="en-US" sz="2000" dirty="0">
              <a:latin typeface="+mn-ea"/>
            </a:endParaRPr>
          </a:p>
          <a:p>
            <a:pPr marL="3175" lvl="0" fontAlgn="base">
              <a:spcAft>
                <a:spcPct val="0"/>
              </a:spcAft>
            </a:pPr>
            <a:r>
              <a:rPr lang="en-US" altLang="zh-TW" sz="2000" dirty="0">
                <a:latin typeface="+mn-ea"/>
              </a:rPr>
              <a:t>             </a:t>
            </a:r>
            <a:r>
              <a:rPr lang="zh-TW" altLang="en-US" sz="2000" dirty="0" smtClean="0">
                <a:latin typeface="+mn-ea"/>
              </a:rPr>
              <a:t>               </a:t>
            </a:r>
            <a:r>
              <a:rPr lang="en-US" altLang="zh-TW" dirty="0" smtClean="0">
                <a:latin typeface="+mn-ea"/>
              </a:rPr>
              <a:t>(</a:t>
            </a:r>
            <a:r>
              <a:rPr lang="zh-TW" altLang="en-US" dirty="0" smtClean="0">
                <a:latin typeface="+mn-ea"/>
              </a:rPr>
              <a:t>班級</a:t>
            </a:r>
            <a:r>
              <a:rPr lang="zh-TW" altLang="en-US" dirty="0">
                <a:latin typeface="+mn-ea"/>
              </a:rPr>
              <a:t>幹部除副班長、副社長，其餘副級幹部皆不採</a:t>
            </a:r>
            <a:r>
              <a:rPr lang="zh-TW" altLang="en-US" dirty="0" smtClean="0">
                <a:latin typeface="+mn-ea"/>
              </a:rPr>
              <a:t>計</a:t>
            </a:r>
            <a:r>
              <a:rPr lang="en-US" altLang="zh-TW" dirty="0" smtClean="0">
                <a:latin typeface="+mn-ea"/>
              </a:rPr>
              <a:t>)</a:t>
            </a:r>
          </a:p>
          <a:p>
            <a:pPr fontAlgn="ctr"/>
            <a:r>
              <a:rPr lang="zh-TW" altLang="en-US" sz="2000" dirty="0" smtClean="0">
                <a:latin typeface="+mn-ea"/>
              </a:rPr>
              <a:t>     日常生活表現評量</a:t>
            </a:r>
            <a:r>
              <a:rPr lang="en-US" altLang="zh-TW" sz="2000" dirty="0" smtClean="0">
                <a:latin typeface="+mn-ea"/>
              </a:rPr>
              <a:t>(4)</a:t>
            </a:r>
            <a:r>
              <a:rPr lang="zh-TW" altLang="en-US" sz="2000" dirty="0" smtClean="0">
                <a:latin typeface="+mn-ea"/>
              </a:rPr>
              <a:t>：</a:t>
            </a:r>
            <a:r>
              <a:rPr lang="zh-TW" altLang="zh-TW" sz="2000" b="1" dirty="0">
                <a:latin typeface="+mn-ea"/>
              </a:rPr>
              <a:t>無記小過以上處分紀錄，並經獎懲相抵</a:t>
            </a:r>
            <a:r>
              <a:rPr lang="zh-TW" altLang="zh-TW" sz="2000" b="1" dirty="0" smtClean="0">
                <a:latin typeface="+mn-ea"/>
              </a:rPr>
              <a:t>後</a:t>
            </a:r>
            <a:endParaRPr lang="en-US" altLang="zh-TW" sz="2000" b="1" dirty="0" smtClean="0">
              <a:latin typeface="+mn-ea"/>
            </a:endParaRPr>
          </a:p>
          <a:p>
            <a:pPr fontAlgn="ctr"/>
            <a:r>
              <a:rPr lang="zh-TW" altLang="en-US" sz="2000" dirty="0">
                <a:latin typeface="+mn-ea"/>
              </a:rPr>
              <a:t> </a:t>
            </a:r>
            <a:r>
              <a:rPr lang="zh-TW" altLang="en-US" sz="2000" dirty="0" smtClean="0">
                <a:latin typeface="+mn-ea"/>
              </a:rPr>
              <a:t>                                         </a:t>
            </a:r>
            <a:r>
              <a:rPr lang="en-US" altLang="zh-TW" sz="2000" dirty="0" smtClean="0">
                <a:latin typeface="+mn-ea"/>
              </a:rPr>
              <a:t>1</a:t>
            </a:r>
            <a:r>
              <a:rPr lang="zh-TW" altLang="zh-TW" sz="2000" dirty="0">
                <a:latin typeface="+mn-ea"/>
              </a:rPr>
              <a:t>次大功（含</a:t>
            </a:r>
            <a:r>
              <a:rPr lang="zh-TW" altLang="zh-TW" sz="2000" dirty="0" smtClean="0">
                <a:latin typeface="+mn-ea"/>
              </a:rPr>
              <a:t>以上）者得</a:t>
            </a:r>
            <a:r>
              <a:rPr lang="en-US" altLang="zh-TW" sz="2000" dirty="0" smtClean="0">
                <a:latin typeface="+mn-ea"/>
              </a:rPr>
              <a:t>4</a:t>
            </a:r>
            <a:r>
              <a:rPr lang="zh-TW" altLang="zh-TW" sz="2000" dirty="0" smtClean="0">
                <a:latin typeface="+mn-ea"/>
              </a:rPr>
              <a:t>分</a:t>
            </a:r>
            <a:endParaRPr lang="en-US" altLang="zh-TW" sz="2000" dirty="0" smtClean="0">
              <a:latin typeface="+mn-ea"/>
            </a:endParaRPr>
          </a:p>
          <a:p>
            <a:pPr fontAlgn="ctr"/>
            <a:r>
              <a:rPr lang="zh-TW" altLang="en-US" sz="2000" dirty="0">
                <a:latin typeface="+mn-ea"/>
              </a:rPr>
              <a:t> </a:t>
            </a:r>
            <a:r>
              <a:rPr lang="zh-TW" altLang="en-US" sz="2000" dirty="0" smtClean="0">
                <a:latin typeface="+mn-ea"/>
              </a:rPr>
              <a:t>                                         </a:t>
            </a:r>
            <a:r>
              <a:rPr lang="en-US" altLang="zh-TW" sz="2000" dirty="0" smtClean="0">
                <a:latin typeface="+mn-ea"/>
              </a:rPr>
              <a:t>1</a:t>
            </a:r>
            <a:r>
              <a:rPr lang="zh-TW" altLang="zh-TW" sz="2000" dirty="0" smtClean="0">
                <a:latin typeface="+mn-ea"/>
              </a:rPr>
              <a:t>次小功（含以上）者得</a:t>
            </a:r>
            <a:r>
              <a:rPr lang="en-US" altLang="zh-TW" sz="2000" dirty="0" smtClean="0">
                <a:latin typeface="+mn-ea"/>
              </a:rPr>
              <a:t>3</a:t>
            </a:r>
            <a:r>
              <a:rPr lang="zh-TW" altLang="zh-TW" sz="2000" dirty="0" smtClean="0">
                <a:latin typeface="+mn-ea"/>
              </a:rPr>
              <a:t>分</a:t>
            </a:r>
            <a:endParaRPr lang="en-US" altLang="zh-TW" sz="2000" dirty="0">
              <a:latin typeface="+mn-ea"/>
            </a:endParaRPr>
          </a:p>
          <a:p>
            <a:pPr fontAlgn="ctr"/>
            <a:r>
              <a:rPr lang="zh-TW" altLang="en-US" sz="2000" dirty="0" smtClean="0">
                <a:latin typeface="+mn-ea"/>
              </a:rPr>
              <a:t>                                          </a:t>
            </a:r>
            <a:r>
              <a:rPr lang="en-US" altLang="zh-TW" sz="2000" dirty="0" smtClean="0">
                <a:latin typeface="+mn-ea"/>
              </a:rPr>
              <a:t>1</a:t>
            </a:r>
            <a:r>
              <a:rPr lang="zh-TW" altLang="zh-TW" sz="2000" dirty="0" smtClean="0">
                <a:latin typeface="+mn-ea"/>
              </a:rPr>
              <a:t>次嘉獎（含以上）者得</a:t>
            </a:r>
            <a:r>
              <a:rPr lang="en-US" altLang="zh-TW" sz="2000" dirty="0" smtClean="0">
                <a:latin typeface="+mn-ea"/>
              </a:rPr>
              <a:t>2</a:t>
            </a:r>
            <a:r>
              <a:rPr lang="zh-TW" altLang="en-US" sz="2000" dirty="0" smtClean="0">
                <a:latin typeface="+mn-ea"/>
              </a:rPr>
              <a:t>分</a:t>
            </a:r>
            <a:endParaRPr lang="en-US" altLang="zh-TW" sz="2000" dirty="0" smtClean="0">
              <a:latin typeface="+mn-ea"/>
            </a:endParaRPr>
          </a:p>
          <a:p>
            <a:pPr fontAlgn="ctr"/>
            <a:r>
              <a:rPr lang="zh-TW" altLang="en-US" sz="2000" dirty="0">
                <a:latin typeface="+mn-ea"/>
              </a:rPr>
              <a:t> </a:t>
            </a:r>
            <a:r>
              <a:rPr lang="zh-TW" altLang="en-US" sz="2000" dirty="0" smtClean="0">
                <a:latin typeface="+mn-ea"/>
              </a:rPr>
              <a:t>                                         </a:t>
            </a:r>
            <a:r>
              <a:rPr lang="zh-TW" altLang="zh-TW" sz="2000" dirty="0" smtClean="0">
                <a:latin typeface="+mn-ea"/>
              </a:rPr>
              <a:t>無任</a:t>
            </a:r>
            <a:r>
              <a:rPr lang="zh-TW" altLang="zh-TW" sz="2000" dirty="0">
                <a:latin typeface="+mn-ea"/>
              </a:rPr>
              <a:t>何懲處紀錄者得</a:t>
            </a:r>
            <a:r>
              <a:rPr lang="en-US" altLang="zh-TW" sz="2000" dirty="0">
                <a:latin typeface="+mn-ea"/>
              </a:rPr>
              <a:t>1</a:t>
            </a:r>
            <a:r>
              <a:rPr lang="zh-TW" altLang="zh-TW" sz="2000" dirty="0" smtClean="0">
                <a:latin typeface="+mn-ea"/>
              </a:rPr>
              <a:t>分</a:t>
            </a:r>
            <a:endParaRPr lang="en-US" altLang="zh-TW" sz="2000" dirty="0" smtClean="0">
              <a:latin typeface="+mn-ea"/>
            </a:endParaRPr>
          </a:p>
          <a:p>
            <a:pPr fontAlgn="base"/>
            <a:r>
              <a:rPr lang="zh-TW" altLang="en-US" sz="2000" dirty="0" smtClean="0">
                <a:latin typeface="+mn-ea"/>
              </a:rPr>
              <a:t>     體適能</a:t>
            </a:r>
            <a:r>
              <a:rPr lang="en-US" altLang="zh-TW" sz="2000" dirty="0" smtClean="0">
                <a:latin typeface="+mn-ea"/>
              </a:rPr>
              <a:t>(6)</a:t>
            </a:r>
            <a:r>
              <a:rPr lang="zh-TW" altLang="en-US" sz="2000" dirty="0" smtClean="0">
                <a:latin typeface="+mn-ea"/>
              </a:rPr>
              <a:t>：</a:t>
            </a:r>
            <a:r>
              <a:rPr lang="zh-TW" altLang="zh-TW" dirty="0" smtClean="0">
                <a:latin typeface="+mn-ea"/>
              </a:rPr>
              <a:t>體</a:t>
            </a:r>
            <a:r>
              <a:rPr lang="zh-TW" altLang="zh-TW" dirty="0">
                <a:latin typeface="+mn-ea"/>
              </a:rPr>
              <a:t>適能檢測</a:t>
            </a:r>
            <a:r>
              <a:rPr lang="zh-TW" altLang="zh-TW" dirty="0" smtClean="0">
                <a:latin typeface="+mn-ea"/>
              </a:rPr>
              <a:t>成績達</a:t>
            </a:r>
            <a:r>
              <a:rPr lang="zh-TW" altLang="zh-TW" dirty="0">
                <a:latin typeface="+mn-ea"/>
              </a:rPr>
              <a:t>門檻標準</a:t>
            </a:r>
            <a:r>
              <a:rPr lang="zh-TW" altLang="zh-TW" dirty="0" smtClean="0">
                <a:latin typeface="+mn-ea"/>
              </a:rPr>
              <a:t>者</a:t>
            </a:r>
            <a:r>
              <a:rPr lang="en-US" altLang="zh-TW" dirty="0" smtClean="0">
                <a:latin typeface="+mn-ea"/>
              </a:rPr>
              <a:t>1</a:t>
            </a:r>
            <a:r>
              <a:rPr lang="zh-TW" altLang="en-US" dirty="0" smtClean="0">
                <a:latin typeface="+mn-ea"/>
              </a:rPr>
              <a:t>項</a:t>
            </a:r>
            <a:r>
              <a:rPr lang="zh-TW" altLang="zh-TW" dirty="0" smtClean="0">
                <a:latin typeface="+mn-ea"/>
              </a:rPr>
              <a:t>得</a:t>
            </a:r>
            <a:r>
              <a:rPr lang="en-US" altLang="zh-TW" dirty="0">
                <a:latin typeface="+mn-ea"/>
              </a:rPr>
              <a:t>2</a:t>
            </a:r>
            <a:r>
              <a:rPr lang="zh-TW" altLang="zh-TW" dirty="0" smtClean="0">
                <a:latin typeface="+mn-ea"/>
              </a:rPr>
              <a:t>分</a:t>
            </a:r>
            <a:endParaRPr lang="en-US" altLang="zh-TW" dirty="0" smtClean="0">
              <a:latin typeface="+mn-ea"/>
            </a:endParaRPr>
          </a:p>
          <a:p>
            <a:pPr lvl="0" indent="3175" fontAlgn="base">
              <a:spcAft>
                <a:spcPct val="0"/>
              </a:spcAft>
            </a:pPr>
            <a:r>
              <a:rPr lang="zh-TW" altLang="en-US" dirty="0">
                <a:latin typeface="+mn-ea"/>
              </a:rPr>
              <a:t> </a:t>
            </a:r>
            <a:r>
              <a:rPr lang="zh-TW" altLang="en-US" dirty="0" smtClean="0">
                <a:latin typeface="+mn-ea"/>
              </a:rPr>
              <a:t>                        </a:t>
            </a:r>
            <a:r>
              <a:rPr lang="en-US" altLang="zh-TW" dirty="0" smtClean="0">
                <a:latin typeface="+mn-ea"/>
              </a:rPr>
              <a:t>1.</a:t>
            </a:r>
            <a:r>
              <a:rPr lang="zh-TW" altLang="en-US" sz="1600" dirty="0" smtClean="0">
                <a:latin typeface="+mn-ea"/>
              </a:rPr>
              <a:t>體</a:t>
            </a:r>
            <a:r>
              <a:rPr lang="zh-TW" altLang="en-US" sz="1600" dirty="0">
                <a:latin typeface="+mn-ea"/>
              </a:rPr>
              <a:t>適能檢測</a:t>
            </a:r>
            <a:r>
              <a:rPr lang="zh-TW" altLang="en-US" sz="1600" dirty="0" smtClean="0">
                <a:latin typeface="+mn-ea"/>
              </a:rPr>
              <a:t>項目：一</a:t>
            </a:r>
            <a:r>
              <a:rPr lang="zh-TW" altLang="en-US" sz="1600" dirty="0">
                <a:latin typeface="+mn-ea"/>
              </a:rPr>
              <a:t>分鐘屈膝</a:t>
            </a:r>
            <a:r>
              <a:rPr lang="zh-TW" altLang="en-US" sz="1600" dirty="0" smtClean="0">
                <a:latin typeface="+mn-ea"/>
              </a:rPr>
              <a:t>仰臥起坐、坐</a:t>
            </a:r>
            <a:r>
              <a:rPr lang="zh-TW" altLang="en-US" sz="1600" dirty="0">
                <a:latin typeface="+mn-ea"/>
              </a:rPr>
              <a:t>姿體前</a:t>
            </a:r>
            <a:r>
              <a:rPr lang="zh-TW" altLang="en-US" sz="1600" dirty="0" smtClean="0">
                <a:latin typeface="+mn-ea"/>
              </a:rPr>
              <a:t>彎、立定跳遠、</a:t>
            </a:r>
            <a:r>
              <a:rPr lang="en-US" altLang="zh-TW" sz="1600" dirty="0" smtClean="0">
                <a:latin typeface="+mn-ea"/>
              </a:rPr>
              <a:t>800/1600</a:t>
            </a:r>
            <a:r>
              <a:rPr lang="zh-TW" altLang="en-US" sz="1600" dirty="0" smtClean="0">
                <a:latin typeface="+mn-ea"/>
              </a:rPr>
              <a:t>公尺跑走等</a:t>
            </a:r>
            <a:r>
              <a:rPr lang="en-US" altLang="zh-TW" sz="1600" dirty="0">
                <a:latin typeface="+mn-ea"/>
              </a:rPr>
              <a:t>4</a:t>
            </a:r>
            <a:r>
              <a:rPr lang="zh-TW" altLang="en-US" sz="1600" dirty="0" smtClean="0">
                <a:latin typeface="+mn-ea"/>
              </a:rPr>
              <a:t>項</a:t>
            </a:r>
            <a:endParaRPr lang="zh-TW" altLang="en-US" sz="1600" dirty="0">
              <a:latin typeface="+mn-ea"/>
            </a:endParaRPr>
          </a:p>
          <a:p>
            <a:pPr marL="717550" lvl="0" indent="-177800" fontAlgn="base">
              <a:spcAft>
                <a:spcPct val="0"/>
              </a:spcAft>
            </a:pPr>
            <a:r>
              <a:rPr lang="zh-TW" altLang="en-US" sz="1600" dirty="0">
                <a:latin typeface="+mn-ea"/>
              </a:rPr>
              <a:t>    </a:t>
            </a:r>
            <a:r>
              <a:rPr lang="zh-TW" altLang="en-US" sz="1600" dirty="0" smtClean="0">
                <a:latin typeface="+mn-ea"/>
              </a:rPr>
              <a:t>               </a:t>
            </a:r>
            <a:r>
              <a:rPr lang="en-US" altLang="zh-TW" sz="1600" dirty="0" smtClean="0">
                <a:latin typeface="+mn-ea"/>
              </a:rPr>
              <a:t>2.</a:t>
            </a:r>
            <a:r>
              <a:rPr lang="zh-TW" altLang="en-US" sz="1600" dirty="0" smtClean="0">
                <a:latin typeface="+mn-ea"/>
              </a:rPr>
              <a:t>持有</a:t>
            </a:r>
            <a:r>
              <a:rPr lang="zh-TW" altLang="en-US" sz="1600" dirty="0">
                <a:latin typeface="+mn-ea"/>
              </a:rPr>
              <a:t>各級主管機關特殊教育學生</a:t>
            </a:r>
            <a:r>
              <a:rPr lang="zh-TW" altLang="en-US" sz="1600" dirty="0" smtClean="0">
                <a:latin typeface="+mn-ea"/>
              </a:rPr>
              <a:t>鑑定或就學輔導會鑑定為身心障礙學生之證明、身心障礙手</a:t>
            </a:r>
            <a:endParaRPr lang="en-US" altLang="zh-TW" sz="1600" dirty="0" smtClean="0">
              <a:latin typeface="+mn-ea"/>
            </a:endParaRPr>
          </a:p>
          <a:p>
            <a:pPr marL="717550" lvl="0" indent="-177800" fontAlgn="base">
              <a:spcAft>
                <a:spcPct val="0"/>
              </a:spcAft>
            </a:pPr>
            <a:r>
              <a:rPr lang="zh-TW" altLang="en-US" sz="1600" dirty="0">
                <a:latin typeface="+mn-ea"/>
              </a:rPr>
              <a:t> </a:t>
            </a:r>
            <a:r>
              <a:rPr lang="zh-TW" altLang="en-US" sz="1600" dirty="0" smtClean="0">
                <a:latin typeface="+mn-ea"/>
              </a:rPr>
              <a:t>                     冊（證明）者或持有公立醫院證明為重大傷病、體弱學生，</a:t>
            </a:r>
            <a:r>
              <a:rPr lang="zh-TW" altLang="en-US" sz="1600" dirty="0">
                <a:latin typeface="+mn-ea"/>
              </a:rPr>
              <a:t>比照</a:t>
            </a:r>
            <a:r>
              <a:rPr lang="en-US" altLang="zh-TW" sz="1600" dirty="0">
                <a:latin typeface="+mn-ea"/>
              </a:rPr>
              <a:t>3</a:t>
            </a:r>
            <a:r>
              <a:rPr lang="zh-TW" altLang="en-US" sz="1600" dirty="0">
                <a:latin typeface="+mn-ea"/>
              </a:rPr>
              <a:t>項達門檻標準者得</a:t>
            </a:r>
            <a:r>
              <a:rPr lang="en-US" altLang="zh-TW" sz="1600" dirty="0">
                <a:latin typeface="+mn-ea"/>
              </a:rPr>
              <a:t>6</a:t>
            </a:r>
            <a:r>
              <a:rPr lang="zh-TW" altLang="en-US" sz="1600" dirty="0">
                <a:latin typeface="+mn-ea"/>
              </a:rPr>
              <a:t>分。</a:t>
            </a:r>
            <a:r>
              <a:rPr lang="en-US" altLang="zh-TW" sz="1600" dirty="0">
                <a:latin typeface="+mn-ea"/>
              </a:rPr>
              <a:t>)</a:t>
            </a:r>
            <a:endParaRPr lang="zh-TW" altLang="zh-TW" sz="1600" dirty="0">
              <a:latin typeface="+mn-ea"/>
            </a:endParaRPr>
          </a:p>
        </p:txBody>
      </p:sp>
    </p:spTree>
    <p:extLst>
      <p:ext uri="{BB962C8B-B14F-4D97-AF65-F5344CB8AC3E}">
        <p14:creationId xmlns:p14="http://schemas.microsoft.com/office/powerpoint/2010/main" val="1482771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917990"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31</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80725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4474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5859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b="1" dirty="0"/>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smtClean="0">
                <a:solidFill>
                  <a:schemeClr val="bg1"/>
                </a:solidFill>
              </a:rPr>
              <a:t>分區免試</a:t>
            </a:r>
            <a:endParaRPr lang="zh-TW" altLang="en-US" dirty="0">
              <a:solidFill>
                <a:schemeClr val="bg1"/>
              </a:solidFill>
            </a:endParaRP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2" name="文字方塊 1"/>
          <p:cNvSpPr txBox="1"/>
          <p:nvPr/>
        </p:nvSpPr>
        <p:spPr>
          <a:xfrm>
            <a:off x="2424937" y="1176540"/>
            <a:ext cx="6853158" cy="5447645"/>
          </a:xfrm>
          <a:prstGeom prst="rect">
            <a:avLst/>
          </a:prstGeom>
          <a:noFill/>
        </p:spPr>
        <p:txBody>
          <a:bodyPr wrap="none" rtlCol="0">
            <a:spAutoFit/>
          </a:bodyPr>
          <a:lstStyle/>
          <a:p>
            <a:pPr>
              <a:spcBef>
                <a:spcPct val="0"/>
              </a:spcBef>
              <a:buFontTx/>
              <a:buNone/>
              <a:defRPr/>
            </a:pPr>
            <a:r>
              <a:rPr lang="zh-TW" altLang="en-US" sz="2000" dirty="0">
                <a:latin typeface="+mn-ea"/>
              </a:rPr>
              <a:t>招生對象：招生區域國中原住民應屆畢業生。</a:t>
            </a:r>
            <a:endParaRPr lang="en-US" altLang="zh-TW" sz="2000" dirty="0">
              <a:latin typeface="+mn-ea"/>
            </a:endParaRPr>
          </a:p>
          <a:p>
            <a:pPr>
              <a:spcBef>
                <a:spcPct val="0"/>
              </a:spcBef>
              <a:buFontTx/>
              <a:buNone/>
              <a:defRPr/>
            </a:pPr>
            <a:r>
              <a:rPr lang="zh-TW" altLang="en-US" sz="2000" dirty="0" smtClean="0">
                <a:latin typeface="+mn-ea"/>
              </a:rPr>
              <a:t>招生</a:t>
            </a:r>
            <a:r>
              <a:rPr lang="zh-TW" altLang="en-US" sz="2000" dirty="0">
                <a:latin typeface="+mn-ea"/>
              </a:rPr>
              <a:t>學校：新北市立金山高中、新北市立樹林高中</a:t>
            </a:r>
            <a:endParaRPr lang="en-US" altLang="zh-TW" sz="2000" dirty="0">
              <a:latin typeface="+mn-ea"/>
            </a:endParaRPr>
          </a:p>
          <a:p>
            <a:pPr>
              <a:spcBef>
                <a:spcPct val="0"/>
              </a:spcBef>
              <a:buFont typeface="Arial" pitchFamily="34" charset="0"/>
              <a:buNone/>
              <a:defRPr/>
            </a:pPr>
            <a:r>
              <a:rPr lang="zh-TW" altLang="en-US" sz="2000" dirty="0" smtClean="0">
                <a:latin typeface="+mn-ea"/>
              </a:rPr>
              <a:t>招生</a:t>
            </a:r>
            <a:r>
              <a:rPr lang="zh-TW" altLang="en-US" sz="2000" dirty="0">
                <a:latin typeface="+mn-ea"/>
              </a:rPr>
              <a:t>名額：金山</a:t>
            </a:r>
            <a:r>
              <a:rPr lang="zh-TW" altLang="en-US" sz="2000" dirty="0" smtClean="0">
                <a:latin typeface="+mn-ea"/>
              </a:rPr>
              <a:t>高中</a:t>
            </a:r>
            <a:r>
              <a:rPr lang="en-US" altLang="zh-TW" sz="2200" dirty="0">
                <a:solidFill>
                  <a:prstClr val="black"/>
                </a:solidFill>
              </a:rPr>
              <a:t>○</a:t>
            </a:r>
            <a:r>
              <a:rPr lang="zh-TW" altLang="en-US" sz="2000" dirty="0" smtClean="0">
                <a:latin typeface="+mn-ea"/>
              </a:rPr>
              <a:t>名</a:t>
            </a:r>
            <a:r>
              <a:rPr lang="zh-TW" altLang="en-US" sz="2000" dirty="0">
                <a:latin typeface="+mn-ea"/>
              </a:rPr>
              <a:t>、樹林</a:t>
            </a:r>
            <a:r>
              <a:rPr lang="zh-TW" altLang="en-US" sz="2000" dirty="0" smtClean="0">
                <a:latin typeface="+mn-ea"/>
              </a:rPr>
              <a:t>高中</a:t>
            </a:r>
            <a:r>
              <a:rPr lang="en-US" altLang="zh-TW" sz="2200" dirty="0">
                <a:solidFill>
                  <a:prstClr val="black"/>
                </a:solidFill>
              </a:rPr>
              <a:t>○</a:t>
            </a:r>
            <a:r>
              <a:rPr lang="zh-TW" altLang="en-US" sz="2000" dirty="0" smtClean="0">
                <a:latin typeface="+mn-ea"/>
              </a:rPr>
              <a:t>名</a:t>
            </a:r>
            <a:r>
              <a:rPr lang="zh-TW" altLang="en-US" sz="2000" dirty="0">
                <a:latin typeface="+mn-ea"/>
              </a:rPr>
              <a:t>。</a:t>
            </a:r>
            <a:endParaRPr lang="en-US" altLang="zh-TW" sz="2000" dirty="0">
              <a:latin typeface="+mn-ea"/>
            </a:endParaRPr>
          </a:p>
          <a:p>
            <a:pPr>
              <a:spcBef>
                <a:spcPct val="0"/>
              </a:spcBef>
              <a:buFont typeface="Arial" pitchFamily="34" charset="0"/>
              <a:buNone/>
              <a:defRPr/>
            </a:pPr>
            <a:r>
              <a:rPr lang="zh-TW" altLang="en-US" sz="2000" dirty="0" smtClean="0">
                <a:latin typeface="+mn-ea"/>
              </a:rPr>
              <a:t>報名</a:t>
            </a:r>
            <a:r>
              <a:rPr lang="zh-TW" altLang="en-US" sz="2000" dirty="0">
                <a:latin typeface="+mn-ea"/>
              </a:rPr>
              <a:t>原則：依各高中簡章對應之區域國中進行報名</a:t>
            </a:r>
          </a:p>
          <a:p>
            <a:pPr marL="2071688" indent="-2071688">
              <a:spcBef>
                <a:spcPct val="0"/>
              </a:spcBef>
              <a:buFont typeface="Arial" pitchFamily="34" charset="0"/>
              <a:buNone/>
              <a:defRPr/>
            </a:pPr>
            <a:r>
              <a:rPr lang="zh-TW" altLang="en-US" sz="2000" dirty="0" smtClean="0">
                <a:latin typeface="+mn-ea"/>
              </a:rPr>
              <a:t>錄取</a:t>
            </a:r>
            <a:r>
              <a:rPr lang="zh-TW" altLang="en-US" sz="2000" dirty="0">
                <a:latin typeface="+mn-ea"/>
              </a:rPr>
              <a:t>規準：</a:t>
            </a:r>
            <a:r>
              <a:rPr lang="zh-TW" altLang="en-US" sz="2000" dirty="0">
                <a:solidFill>
                  <a:schemeClr val="accent1"/>
                </a:solidFill>
                <a:latin typeface="+mn-ea"/>
              </a:rPr>
              <a:t>不採計</a:t>
            </a:r>
            <a:r>
              <a:rPr lang="zh-TW" altLang="en-US" sz="2000" dirty="0">
                <a:latin typeface="+mn-ea"/>
              </a:rPr>
              <a:t>國中教育會考，依</a:t>
            </a:r>
            <a:r>
              <a:rPr lang="zh-TW" altLang="en-US" sz="2000" dirty="0">
                <a:solidFill>
                  <a:schemeClr val="accent1"/>
                </a:solidFill>
                <a:latin typeface="+mn-ea"/>
              </a:rPr>
              <a:t>各校</a:t>
            </a:r>
            <a:r>
              <a:rPr lang="zh-TW" altLang="en-US" sz="2000" dirty="0">
                <a:latin typeface="+mn-ea"/>
              </a:rPr>
              <a:t>簡章超額比序錄取</a:t>
            </a:r>
          </a:p>
          <a:p>
            <a:pPr>
              <a:spcBef>
                <a:spcPct val="0"/>
              </a:spcBef>
              <a:buFont typeface="Arial" pitchFamily="34" charset="0"/>
              <a:buNone/>
              <a:defRPr/>
            </a:pPr>
            <a:r>
              <a:rPr lang="zh-TW" altLang="en-US" sz="2000" dirty="0" smtClean="0">
                <a:latin typeface="+mn-ea"/>
              </a:rPr>
              <a:t>招生</a:t>
            </a:r>
            <a:r>
              <a:rPr lang="zh-TW" altLang="en-US" sz="2000" dirty="0">
                <a:latin typeface="+mn-ea"/>
              </a:rPr>
              <a:t>區域：</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金山高中（新竹以北，包含宜蘭縣）</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樹林高中（北北基地區）</a:t>
            </a:r>
            <a:endParaRPr lang="en-US" altLang="zh-TW" sz="2000" dirty="0">
              <a:latin typeface="+mn-ea"/>
            </a:endParaRPr>
          </a:p>
          <a:p>
            <a:pPr>
              <a:spcBef>
                <a:spcPct val="0"/>
              </a:spcBef>
              <a:buFont typeface="Arial" pitchFamily="34" charset="0"/>
              <a:buNone/>
              <a:defRPr/>
            </a:pPr>
            <a:r>
              <a:rPr lang="zh-TW" altLang="en-US" sz="2000" dirty="0" smtClean="0">
                <a:latin typeface="+mn-ea"/>
              </a:rPr>
              <a:t>報名</a:t>
            </a:r>
            <a:r>
              <a:rPr lang="zh-TW" altLang="en-US" sz="2000" dirty="0">
                <a:latin typeface="+mn-ea"/>
              </a:rPr>
              <a:t>：</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a:t>
            </a:r>
            <a:r>
              <a:rPr lang="en-US" altLang="zh-TW" sz="2000" dirty="0" smtClean="0">
                <a:latin typeface="+mn-ea"/>
              </a:rPr>
              <a:t>109</a:t>
            </a:r>
            <a:r>
              <a:rPr lang="zh-TW" altLang="en-US" sz="2000" dirty="0" smtClean="0">
                <a:latin typeface="+mn-ea"/>
              </a:rPr>
              <a:t>年</a:t>
            </a:r>
            <a:r>
              <a:rPr lang="en-US" altLang="zh-TW" sz="2000" dirty="0" smtClean="0">
                <a:latin typeface="+mn-ea"/>
              </a:rPr>
              <a:t>3</a:t>
            </a:r>
            <a:r>
              <a:rPr lang="zh-TW" altLang="en-US" sz="2000" dirty="0" smtClean="0">
                <a:latin typeface="+mn-ea"/>
              </a:rPr>
              <a:t>月</a:t>
            </a:r>
            <a:r>
              <a:rPr lang="en-US" altLang="zh-TW" sz="2000" dirty="0" smtClean="0">
                <a:latin typeface="+mn-ea"/>
              </a:rPr>
              <a:t>16</a:t>
            </a:r>
            <a:r>
              <a:rPr lang="zh-TW" altLang="en-US" sz="2000" dirty="0" smtClean="0">
                <a:latin typeface="+mn-ea"/>
              </a:rPr>
              <a:t>日</a:t>
            </a:r>
            <a:r>
              <a:rPr lang="en-US" altLang="zh-TW" sz="2000" dirty="0" smtClean="0">
                <a:latin typeface="+mn-ea"/>
              </a:rPr>
              <a:t>-</a:t>
            </a:r>
            <a:r>
              <a:rPr lang="en-US" altLang="zh-TW" sz="2000" dirty="0">
                <a:latin typeface="+mn-ea"/>
              </a:rPr>
              <a:t> </a:t>
            </a:r>
            <a:r>
              <a:rPr lang="en-US" altLang="zh-TW" sz="2000" dirty="0" smtClean="0">
                <a:latin typeface="+mn-ea"/>
              </a:rPr>
              <a:t>109</a:t>
            </a:r>
            <a:r>
              <a:rPr lang="zh-TW" altLang="en-US" sz="2000" dirty="0" smtClean="0">
                <a:latin typeface="+mn-ea"/>
              </a:rPr>
              <a:t>年</a:t>
            </a:r>
            <a:r>
              <a:rPr lang="en-US" altLang="zh-TW" sz="2000" dirty="0" smtClean="0">
                <a:latin typeface="+mn-ea"/>
              </a:rPr>
              <a:t>3</a:t>
            </a:r>
            <a:r>
              <a:rPr lang="zh-TW" altLang="en-US" sz="2000" dirty="0" smtClean="0">
                <a:latin typeface="+mn-ea"/>
              </a:rPr>
              <a:t>月</a:t>
            </a:r>
            <a:r>
              <a:rPr lang="en-US" altLang="zh-TW" sz="2000" dirty="0" smtClean="0">
                <a:latin typeface="+mn-ea"/>
              </a:rPr>
              <a:t>27</a:t>
            </a:r>
            <a:r>
              <a:rPr lang="zh-TW" altLang="en-US" sz="2000" dirty="0" smtClean="0">
                <a:latin typeface="+mn-ea"/>
              </a:rPr>
              <a:t>日</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 </a:t>
            </a:r>
            <a:r>
              <a:rPr lang="en-US" altLang="zh-TW" sz="2000" dirty="0" smtClean="0">
                <a:latin typeface="+mn-ea"/>
              </a:rPr>
              <a:t>109</a:t>
            </a:r>
            <a:r>
              <a:rPr lang="zh-TW" altLang="en-US" sz="2000" dirty="0" smtClean="0">
                <a:latin typeface="+mn-ea"/>
              </a:rPr>
              <a:t>年</a:t>
            </a:r>
            <a:r>
              <a:rPr lang="en-US" altLang="zh-TW" sz="2000" dirty="0" smtClean="0">
                <a:latin typeface="+mn-ea"/>
              </a:rPr>
              <a:t>3</a:t>
            </a:r>
            <a:r>
              <a:rPr lang="zh-TW" altLang="en-US" sz="2000" dirty="0" smtClean="0">
                <a:latin typeface="+mn-ea"/>
              </a:rPr>
              <a:t>月</a:t>
            </a:r>
            <a:r>
              <a:rPr lang="en-US" altLang="zh-TW" sz="2000" dirty="0" smtClean="0">
                <a:latin typeface="+mn-ea"/>
              </a:rPr>
              <a:t>13</a:t>
            </a:r>
            <a:r>
              <a:rPr lang="zh-TW" altLang="en-US" sz="2000" dirty="0" smtClean="0">
                <a:latin typeface="+mn-ea"/>
              </a:rPr>
              <a:t>日</a:t>
            </a:r>
            <a:r>
              <a:rPr lang="en-US" altLang="zh-TW" sz="2000" dirty="0" smtClean="0">
                <a:latin typeface="+mn-ea"/>
              </a:rPr>
              <a:t>-109</a:t>
            </a:r>
            <a:r>
              <a:rPr lang="zh-TW" altLang="en-US" sz="2000" dirty="0" smtClean="0">
                <a:latin typeface="+mn-ea"/>
              </a:rPr>
              <a:t>年</a:t>
            </a:r>
            <a:r>
              <a:rPr lang="en-US" altLang="zh-TW" sz="2000" dirty="0" smtClean="0">
                <a:latin typeface="+mn-ea"/>
              </a:rPr>
              <a:t>5</a:t>
            </a:r>
            <a:r>
              <a:rPr lang="zh-TW" altLang="en-US" sz="2000" dirty="0" smtClean="0">
                <a:latin typeface="+mn-ea"/>
              </a:rPr>
              <a:t>月</a:t>
            </a:r>
            <a:r>
              <a:rPr lang="en-US" altLang="zh-TW" sz="2000" dirty="0" smtClean="0">
                <a:latin typeface="+mn-ea"/>
              </a:rPr>
              <a:t>14</a:t>
            </a:r>
            <a:r>
              <a:rPr lang="zh-TW" altLang="en-US" sz="2000" dirty="0" smtClean="0">
                <a:latin typeface="+mn-ea"/>
              </a:rPr>
              <a:t>日</a:t>
            </a:r>
            <a:endParaRPr lang="en-US" altLang="zh-TW" sz="2000" dirty="0">
              <a:latin typeface="+mn-ea"/>
            </a:endParaRPr>
          </a:p>
          <a:p>
            <a:pPr>
              <a:spcBef>
                <a:spcPct val="0"/>
              </a:spcBef>
              <a:buFont typeface="Arial" pitchFamily="34" charset="0"/>
              <a:buNone/>
              <a:defRPr/>
            </a:pPr>
            <a:r>
              <a:rPr lang="zh-TW" altLang="en-US" sz="2000" dirty="0" smtClean="0">
                <a:latin typeface="+mn-ea"/>
              </a:rPr>
              <a:t>放</a:t>
            </a:r>
            <a:r>
              <a:rPr lang="zh-TW" altLang="en-US" sz="2000" dirty="0">
                <a:latin typeface="+mn-ea"/>
              </a:rPr>
              <a:t>榜：</a:t>
            </a:r>
            <a:endParaRPr lang="en-US" altLang="zh-TW" sz="2000" dirty="0">
              <a:latin typeface="+mn-ea"/>
            </a:endParaRPr>
          </a:p>
          <a:p>
            <a:pPr indent="541338">
              <a:spcBef>
                <a:spcPct val="0"/>
              </a:spcBef>
              <a:buFont typeface="Arial" pitchFamily="34" charset="0"/>
              <a:buNone/>
              <a:defRPr/>
            </a:pPr>
            <a:r>
              <a:rPr lang="zh-TW" altLang="en-US" sz="2000" dirty="0" smtClean="0">
                <a:latin typeface="+mn-ea"/>
              </a:rPr>
              <a:t>金山高中 </a:t>
            </a:r>
            <a:r>
              <a:rPr lang="en-US" altLang="zh-TW" sz="2000" dirty="0" smtClean="0">
                <a:latin typeface="+mn-ea"/>
              </a:rPr>
              <a:t>109</a:t>
            </a:r>
            <a:r>
              <a:rPr lang="zh-TW" altLang="en-US" sz="2000" dirty="0" smtClean="0">
                <a:latin typeface="+mn-ea"/>
              </a:rPr>
              <a:t>年</a:t>
            </a:r>
            <a:r>
              <a:rPr lang="en-US" altLang="zh-TW" sz="2000" dirty="0" smtClean="0">
                <a:latin typeface="+mn-ea"/>
              </a:rPr>
              <a:t>4</a:t>
            </a:r>
            <a:r>
              <a:rPr lang="zh-TW" altLang="en-US" sz="2000" dirty="0" smtClean="0">
                <a:latin typeface="+mn-ea"/>
              </a:rPr>
              <a:t>月</a:t>
            </a:r>
            <a:r>
              <a:rPr lang="en-US" altLang="zh-TW" sz="2000" dirty="0" smtClean="0">
                <a:latin typeface="+mn-ea"/>
              </a:rPr>
              <a:t>10</a:t>
            </a:r>
            <a:r>
              <a:rPr lang="zh-TW" altLang="en-US" sz="2000" dirty="0" smtClean="0">
                <a:latin typeface="+mn-ea"/>
              </a:rPr>
              <a:t>日</a:t>
            </a:r>
            <a:endParaRPr lang="en-US" altLang="zh-TW" sz="2000" dirty="0" smtClean="0">
              <a:latin typeface="+mn-ea"/>
            </a:endParaRPr>
          </a:p>
          <a:p>
            <a:pPr indent="541338">
              <a:spcBef>
                <a:spcPct val="0"/>
              </a:spcBef>
              <a:defRPr/>
            </a:pPr>
            <a:r>
              <a:rPr lang="zh-TW" altLang="en-US" sz="2000" dirty="0" smtClean="0">
                <a:latin typeface="+mn-ea"/>
              </a:rPr>
              <a:t>樹林</a:t>
            </a:r>
            <a:r>
              <a:rPr lang="zh-TW" altLang="en-US" sz="2000" dirty="0">
                <a:latin typeface="+mn-ea"/>
              </a:rPr>
              <a:t>高中 </a:t>
            </a:r>
            <a:r>
              <a:rPr lang="en-US" altLang="zh-TW" sz="2000" dirty="0" smtClean="0">
                <a:latin typeface="+mn-ea"/>
              </a:rPr>
              <a:t>109</a:t>
            </a:r>
            <a:r>
              <a:rPr lang="zh-TW" altLang="en-US" sz="2000" dirty="0" smtClean="0">
                <a:latin typeface="+mn-ea"/>
              </a:rPr>
              <a:t>年</a:t>
            </a:r>
            <a:r>
              <a:rPr lang="en-US" altLang="zh-TW" sz="2000" dirty="0" smtClean="0">
                <a:latin typeface="+mn-ea"/>
              </a:rPr>
              <a:t>6</a:t>
            </a:r>
            <a:r>
              <a:rPr lang="zh-TW" altLang="en-US" sz="2000" dirty="0" smtClean="0">
                <a:latin typeface="+mn-ea"/>
              </a:rPr>
              <a:t>月</a:t>
            </a:r>
            <a:r>
              <a:rPr lang="en-US" altLang="zh-TW" sz="2000" dirty="0" smtClean="0">
                <a:latin typeface="+mn-ea"/>
              </a:rPr>
              <a:t>10</a:t>
            </a:r>
            <a:r>
              <a:rPr lang="zh-TW" altLang="en-US" sz="2000" dirty="0" smtClean="0">
                <a:latin typeface="+mn-ea"/>
              </a:rPr>
              <a:t>日</a:t>
            </a:r>
            <a:endParaRPr lang="en-US" altLang="zh-TW" sz="2000" dirty="0">
              <a:latin typeface="+mn-ea"/>
            </a:endParaRPr>
          </a:p>
          <a:p>
            <a:pPr>
              <a:spcBef>
                <a:spcPct val="0"/>
              </a:spcBef>
              <a:buFont typeface="Arial" pitchFamily="34" charset="0"/>
              <a:buNone/>
              <a:defRPr/>
            </a:pPr>
            <a:r>
              <a:rPr lang="zh-TW" altLang="en-US" sz="2000" dirty="0" smtClean="0">
                <a:latin typeface="+mn-ea"/>
              </a:rPr>
              <a:t>報到</a:t>
            </a:r>
            <a:r>
              <a:rPr lang="zh-TW" altLang="en-US" sz="2000" dirty="0">
                <a:latin typeface="+mn-ea"/>
              </a:rPr>
              <a:t>：</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a:t>
            </a:r>
            <a:r>
              <a:rPr lang="en-US" altLang="zh-TW" sz="2000" dirty="0" smtClean="0">
                <a:latin typeface="+mn-ea"/>
              </a:rPr>
              <a:t>109</a:t>
            </a:r>
            <a:r>
              <a:rPr lang="zh-TW" altLang="en-US" sz="2000" dirty="0" smtClean="0">
                <a:latin typeface="+mn-ea"/>
              </a:rPr>
              <a:t>年</a:t>
            </a:r>
            <a:r>
              <a:rPr lang="en-US" altLang="zh-TW" sz="2000" dirty="0">
                <a:latin typeface="+mn-ea"/>
              </a:rPr>
              <a:t>4</a:t>
            </a:r>
            <a:r>
              <a:rPr lang="zh-TW" altLang="en-US" sz="2000" dirty="0" smtClean="0">
                <a:latin typeface="+mn-ea"/>
              </a:rPr>
              <a:t>月</a:t>
            </a:r>
            <a:r>
              <a:rPr lang="en-US" altLang="zh-TW" sz="2000" dirty="0" smtClean="0">
                <a:latin typeface="+mn-ea"/>
              </a:rPr>
              <a:t>13</a:t>
            </a:r>
            <a:r>
              <a:rPr lang="en-US" altLang="zh-TW" sz="2200" dirty="0" smtClean="0">
                <a:solidFill>
                  <a:prstClr val="black"/>
                </a:solidFill>
              </a:rPr>
              <a:t> </a:t>
            </a:r>
            <a:r>
              <a:rPr lang="zh-TW" altLang="en-US" sz="2000" dirty="0" smtClean="0">
                <a:latin typeface="+mn-ea"/>
              </a:rPr>
              <a:t>日</a:t>
            </a:r>
            <a:r>
              <a:rPr lang="en-US" altLang="zh-TW" sz="2000" dirty="0" smtClean="0">
                <a:latin typeface="+mn-ea"/>
              </a:rPr>
              <a:t>13</a:t>
            </a:r>
            <a:r>
              <a:rPr lang="zh-TW" altLang="en-US" sz="2000" dirty="0" smtClean="0">
                <a:latin typeface="+mn-ea"/>
              </a:rPr>
              <a:t>時</a:t>
            </a:r>
            <a:r>
              <a:rPr lang="zh-TW" altLang="en-US" sz="2000" dirty="0">
                <a:latin typeface="+mn-ea"/>
              </a:rPr>
              <a:t>至</a:t>
            </a:r>
            <a:r>
              <a:rPr lang="en-US" altLang="zh-TW" sz="2000" dirty="0" smtClean="0">
                <a:latin typeface="+mn-ea"/>
              </a:rPr>
              <a:t>16</a:t>
            </a:r>
            <a:r>
              <a:rPr lang="zh-TW" altLang="en-US" sz="2000" dirty="0" smtClean="0">
                <a:latin typeface="+mn-ea"/>
              </a:rPr>
              <a:t>時</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 </a:t>
            </a:r>
            <a:r>
              <a:rPr lang="en-US" altLang="zh-TW" sz="2000" dirty="0" smtClean="0">
                <a:latin typeface="+mn-ea"/>
              </a:rPr>
              <a:t>109</a:t>
            </a:r>
            <a:r>
              <a:rPr lang="zh-TW" altLang="en-US" sz="2000" dirty="0" smtClean="0">
                <a:latin typeface="+mn-ea"/>
              </a:rPr>
              <a:t>年</a:t>
            </a:r>
            <a:r>
              <a:rPr lang="en-US" altLang="zh-TW" sz="2000" dirty="0" smtClean="0">
                <a:latin typeface="+mn-ea"/>
              </a:rPr>
              <a:t>6</a:t>
            </a:r>
            <a:r>
              <a:rPr lang="zh-TW" altLang="en-US" sz="2000" dirty="0" smtClean="0">
                <a:latin typeface="+mn-ea"/>
              </a:rPr>
              <a:t>月</a:t>
            </a:r>
            <a:r>
              <a:rPr lang="en-US" altLang="zh-TW" sz="2000" dirty="0" smtClean="0">
                <a:latin typeface="+mn-ea"/>
              </a:rPr>
              <a:t>11</a:t>
            </a:r>
            <a:r>
              <a:rPr lang="zh-TW" altLang="en-US" sz="2000" dirty="0" smtClean="0">
                <a:latin typeface="+mn-ea"/>
              </a:rPr>
              <a:t>日  </a:t>
            </a:r>
            <a:r>
              <a:rPr lang="en-US" altLang="zh-TW" sz="2000" dirty="0" smtClean="0">
                <a:latin typeface="+mn-ea"/>
              </a:rPr>
              <a:t>9</a:t>
            </a:r>
            <a:r>
              <a:rPr lang="zh-TW" altLang="en-US" sz="2000" dirty="0" smtClean="0">
                <a:latin typeface="+mn-ea"/>
              </a:rPr>
              <a:t>時至</a:t>
            </a:r>
            <a:r>
              <a:rPr lang="en-US" altLang="zh-TW" sz="2000" dirty="0" smtClean="0">
                <a:latin typeface="+mn-ea"/>
              </a:rPr>
              <a:t>12</a:t>
            </a:r>
            <a:r>
              <a:rPr lang="zh-TW" altLang="en-US" sz="2000" dirty="0" smtClean="0">
                <a:latin typeface="+mn-ea"/>
              </a:rPr>
              <a:t>時</a:t>
            </a:r>
            <a:endParaRPr lang="en-US" altLang="zh-TW" sz="2000" dirty="0">
              <a:latin typeface="+mn-ea"/>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招生資</a:t>
            </a:r>
            <a:r>
              <a:rPr lang="zh-TW" altLang="en-US" sz="4400" b="1" dirty="0">
                <a:solidFill>
                  <a:prstClr val="black"/>
                </a:solidFill>
              </a:rPr>
              <a:t>訊</a:t>
            </a:r>
            <a:endParaRPr lang="en-US" sz="4400" b="1" dirty="0">
              <a:solidFill>
                <a:prstClr val="black"/>
              </a:solidFill>
            </a:endParaRPr>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7626" y="1266084"/>
            <a:ext cx="228586"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7626" y="1565091"/>
            <a:ext cx="228586"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7626" y="1875684"/>
            <a:ext cx="228586"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7626" y="2180484"/>
            <a:ext cx="228586"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9645" y="2485284"/>
            <a:ext cx="228586"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3621" y="2784291"/>
            <a:ext cx="228586"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3621" y="3692898"/>
            <a:ext cx="228586"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2003" y="4606291"/>
            <a:ext cx="228586"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2003" y="5514898"/>
            <a:ext cx="228586"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4932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40367"/>
            <a:ext cx="4067799"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32</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24414" y="80218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藝才班招生資</a:t>
            </a:r>
            <a:r>
              <a:rPr lang="zh-TW" altLang="en-US" sz="4400" b="1" dirty="0">
                <a:solidFill>
                  <a:prstClr val="black"/>
                </a:solidFill>
              </a:rPr>
              <a:t>訊</a:t>
            </a:r>
            <a:endParaRPr lang="en-US" sz="4400" b="1" dirty="0">
              <a:solidFill>
                <a:prstClr val="black"/>
              </a:solidFill>
            </a:endParaRPr>
          </a:p>
        </p:txBody>
      </p:sp>
      <p:sp>
        <p:nvSpPr>
          <p:cNvPr id="3" name="矩形 2"/>
          <p:cNvSpPr/>
          <p:nvPr/>
        </p:nvSpPr>
        <p:spPr>
          <a:xfrm>
            <a:off x="2461520" y="1282361"/>
            <a:ext cx="9606872" cy="5337359"/>
          </a:xfrm>
          <a:prstGeom prst="rect">
            <a:avLst/>
          </a:prstGeom>
        </p:spPr>
        <p:txBody>
          <a:bodyPr wrap="square">
            <a:spAutoFit/>
          </a:bodyPr>
          <a:lstStyle/>
          <a:p>
            <a:pPr>
              <a:spcBef>
                <a:spcPts val="100"/>
              </a:spcBef>
              <a:spcAft>
                <a:spcPts val="100"/>
              </a:spcAft>
            </a:pPr>
            <a:r>
              <a:rPr lang="zh-TW" altLang="en-US" sz="2000" dirty="0" smtClean="0">
                <a:latin typeface="+mn-ea"/>
              </a:rPr>
              <a:t>藝才班分為</a:t>
            </a:r>
            <a:r>
              <a:rPr lang="zh-TW" altLang="en-US" sz="2000" dirty="0">
                <a:latin typeface="+mn-ea"/>
              </a:rPr>
              <a:t>音樂班、美術班、舞蹈班、戲劇班</a:t>
            </a:r>
            <a:r>
              <a:rPr lang="en-US" altLang="zh-TW" sz="2000" dirty="0">
                <a:solidFill>
                  <a:srgbClr val="FF0000"/>
                </a:solidFill>
                <a:latin typeface="+mn-ea"/>
              </a:rPr>
              <a:t>4</a:t>
            </a:r>
            <a:r>
              <a:rPr lang="zh-TW" altLang="en-US" sz="2000" dirty="0">
                <a:latin typeface="+mn-ea"/>
              </a:rPr>
              <a:t>類。</a:t>
            </a:r>
          </a:p>
          <a:p>
            <a:pPr>
              <a:spcBef>
                <a:spcPts val="100"/>
              </a:spcBef>
              <a:spcAft>
                <a:spcPts val="100"/>
              </a:spcAft>
            </a:pPr>
            <a:r>
              <a:rPr lang="zh-TW" altLang="en-US" sz="2000" dirty="0">
                <a:latin typeface="+mn-ea"/>
              </a:rPr>
              <a:t>藝術才能班甄選入學以聯合</a:t>
            </a:r>
            <a:r>
              <a:rPr lang="zh-TW" altLang="en-US" sz="2000" dirty="0" smtClean="0">
                <a:latin typeface="+mn-ea"/>
              </a:rPr>
              <a:t>辦理為原則</a:t>
            </a:r>
            <a:endParaRPr lang="zh-TW" altLang="en-US" sz="2000" dirty="0">
              <a:latin typeface="+mn-ea"/>
            </a:endParaRPr>
          </a:p>
          <a:p>
            <a:pPr>
              <a:spcBef>
                <a:spcPts val="100"/>
              </a:spcBef>
              <a:spcAft>
                <a:spcPts val="100"/>
              </a:spcAft>
            </a:pPr>
            <a:r>
              <a:rPr lang="zh-TW" altLang="en-US" sz="2000" dirty="0">
                <a:latin typeface="+mn-ea"/>
              </a:rPr>
              <a:t>國中非藝術才能班學生亦可報考，且不受免試就學區之限制，但僅能向</a:t>
            </a:r>
            <a:r>
              <a:rPr lang="zh-TW" altLang="en-US" sz="2000" dirty="0">
                <a:solidFill>
                  <a:srgbClr val="FF0000"/>
                </a:solidFill>
                <a:latin typeface="+mn-ea"/>
              </a:rPr>
              <a:t>一區（校）</a:t>
            </a:r>
            <a:r>
              <a:rPr lang="zh-TW" altLang="en-US" sz="2000" dirty="0">
                <a:latin typeface="+mn-ea"/>
              </a:rPr>
              <a:t>報名術科測驗及申請</a:t>
            </a:r>
            <a:r>
              <a:rPr lang="zh-TW" altLang="en-US" sz="2000" dirty="0" smtClean="0">
                <a:latin typeface="+mn-ea"/>
              </a:rPr>
              <a:t>分發</a:t>
            </a:r>
            <a:endParaRPr lang="en-US" altLang="zh-TW" sz="2000" dirty="0" smtClean="0">
              <a:latin typeface="+mn-ea"/>
            </a:endParaRPr>
          </a:p>
          <a:p>
            <a:pPr>
              <a:lnSpc>
                <a:spcPct val="80000"/>
              </a:lnSpc>
              <a:spcBef>
                <a:spcPts val="100"/>
              </a:spcBef>
              <a:spcAft>
                <a:spcPts val="100"/>
              </a:spcAft>
              <a:defRPr/>
            </a:pPr>
            <a:r>
              <a:rPr lang="zh-TW" altLang="en-US" sz="2000" dirty="0">
                <a:latin typeface="+mn-ea"/>
              </a:rPr>
              <a:t>聯合辦理的招生管道分成</a:t>
            </a:r>
            <a:r>
              <a:rPr lang="en-US" altLang="zh-TW" sz="2000" dirty="0">
                <a:solidFill>
                  <a:srgbClr val="FF0000"/>
                </a:solidFill>
                <a:latin typeface="+mn-ea"/>
              </a:rPr>
              <a:t>2</a:t>
            </a:r>
            <a:r>
              <a:rPr lang="zh-TW" altLang="en-US" sz="2000" dirty="0">
                <a:latin typeface="+mn-ea"/>
              </a:rPr>
              <a:t>個</a:t>
            </a:r>
          </a:p>
          <a:p>
            <a:pPr>
              <a:lnSpc>
                <a:spcPct val="80000"/>
              </a:lnSpc>
              <a:spcBef>
                <a:spcPts val="100"/>
              </a:spcBef>
              <a:spcAft>
                <a:spcPts val="100"/>
              </a:spcAft>
              <a:defRPr/>
            </a:pPr>
            <a:r>
              <a:rPr lang="zh-TW" altLang="en-US" sz="2000" dirty="0">
                <a:latin typeface="+mn-ea"/>
              </a:rPr>
              <a:t>  </a:t>
            </a:r>
            <a:r>
              <a:rPr lang="en-US" altLang="zh-TW" sz="2000" dirty="0">
                <a:latin typeface="+mn-ea"/>
              </a:rPr>
              <a:t>(</a:t>
            </a:r>
            <a:r>
              <a:rPr lang="zh-TW" altLang="en-US" sz="2000" dirty="0">
                <a:latin typeface="+mn-ea"/>
              </a:rPr>
              <a:t>一</a:t>
            </a:r>
            <a:r>
              <a:rPr lang="en-US" altLang="zh-TW" sz="2000" dirty="0">
                <a:latin typeface="+mn-ea"/>
              </a:rPr>
              <a:t>)</a:t>
            </a:r>
            <a:r>
              <a:rPr lang="zh-TW" altLang="en-US" sz="2000" dirty="0">
                <a:latin typeface="+mn-ea"/>
              </a:rPr>
              <a:t>甄選入學聯合分發</a:t>
            </a:r>
          </a:p>
          <a:p>
            <a:pPr>
              <a:lnSpc>
                <a:spcPct val="80000"/>
              </a:lnSpc>
              <a:spcBef>
                <a:spcPts val="100"/>
              </a:spcBef>
              <a:spcAft>
                <a:spcPts val="100"/>
              </a:spcAft>
              <a:defRPr/>
            </a:pPr>
            <a:r>
              <a:rPr lang="zh-TW" altLang="en-US" sz="2000" dirty="0">
                <a:latin typeface="+mn-ea"/>
              </a:rPr>
              <a:t>      </a:t>
            </a:r>
            <a:r>
              <a:rPr lang="en-US" altLang="zh-TW" sz="2000" dirty="0">
                <a:latin typeface="+mn-ea"/>
              </a:rPr>
              <a:t>1.</a:t>
            </a:r>
            <a:r>
              <a:rPr lang="zh-TW" altLang="en-US" sz="2000" dirty="0">
                <a:latin typeface="+mn-ea"/>
              </a:rPr>
              <a:t>需參加聯合術科測驗</a:t>
            </a:r>
          </a:p>
          <a:p>
            <a:pPr>
              <a:lnSpc>
                <a:spcPct val="80000"/>
              </a:lnSpc>
              <a:spcBef>
                <a:spcPts val="100"/>
              </a:spcBef>
              <a:spcAft>
                <a:spcPts val="100"/>
              </a:spcAft>
              <a:defRPr/>
            </a:pPr>
            <a:r>
              <a:rPr lang="zh-TW" altLang="en-US" sz="2000" dirty="0">
                <a:latin typeface="+mn-ea"/>
              </a:rPr>
              <a:t>      </a:t>
            </a:r>
            <a:r>
              <a:rPr lang="en-US" altLang="zh-TW" sz="2000" dirty="0">
                <a:latin typeface="+mn-ea"/>
              </a:rPr>
              <a:t>2.</a:t>
            </a:r>
            <a:r>
              <a:rPr lang="zh-TW" altLang="en-US" sz="2000" dirty="0">
                <a:latin typeface="+mn-ea"/>
              </a:rPr>
              <a:t>線上報名</a:t>
            </a:r>
          </a:p>
          <a:p>
            <a:pPr>
              <a:lnSpc>
                <a:spcPct val="80000"/>
              </a:lnSpc>
              <a:spcBef>
                <a:spcPts val="100"/>
              </a:spcBef>
              <a:spcAft>
                <a:spcPts val="100"/>
              </a:spcAft>
              <a:defRPr/>
            </a:pPr>
            <a:r>
              <a:rPr lang="zh-TW" altLang="en-US" sz="2000" dirty="0">
                <a:latin typeface="+mn-ea"/>
              </a:rPr>
              <a:t>      </a:t>
            </a:r>
            <a:r>
              <a:rPr lang="en-US" altLang="zh-TW" sz="2000" dirty="0">
                <a:latin typeface="+mn-ea"/>
              </a:rPr>
              <a:t>3.</a:t>
            </a:r>
            <a:r>
              <a:rPr lang="zh-TW" altLang="en-US" sz="2000" dirty="0">
                <a:latin typeface="+mn-ea"/>
              </a:rPr>
              <a:t>成績採計與選校登記序號</a:t>
            </a:r>
            <a:r>
              <a:rPr lang="en-US" altLang="zh-TW" sz="2000" dirty="0">
                <a:latin typeface="+mn-ea"/>
              </a:rPr>
              <a:t>(</a:t>
            </a:r>
            <a:r>
              <a:rPr lang="zh-TW" altLang="en-US" sz="2000" dirty="0">
                <a:latin typeface="+mn-ea"/>
              </a:rPr>
              <a:t>依甄選總成績</a:t>
            </a:r>
            <a:r>
              <a:rPr lang="en-US" altLang="zh-TW" sz="2000" dirty="0">
                <a:latin typeface="+mn-ea"/>
              </a:rPr>
              <a:t>)</a:t>
            </a:r>
          </a:p>
          <a:p>
            <a:pPr>
              <a:lnSpc>
                <a:spcPct val="80000"/>
              </a:lnSpc>
              <a:spcBef>
                <a:spcPts val="100"/>
              </a:spcBef>
              <a:spcAft>
                <a:spcPts val="100"/>
              </a:spcAft>
              <a:defRPr/>
            </a:pPr>
            <a:r>
              <a:rPr lang="zh-TW" altLang="en-US" sz="2000" dirty="0">
                <a:latin typeface="+mn-ea"/>
              </a:rPr>
              <a:t>  </a:t>
            </a:r>
            <a:r>
              <a:rPr lang="en-US" altLang="zh-TW" sz="2000" dirty="0">
                <a:latin typeface="+mn-ea"/>
              </a:rPr>
              <a:t>(</a:t>
            </a:r>
            <a:r>
              <a:rPr lang="zh-TW" altLang="en-US" sz="2000" dirty="0">
                <a:latin typeface="+mn-ea"/>
              </a:rPr>
              <a:t>二</a:t>
            </a:r>
            <a:r>
              <a:rPr lang="en-US" altLang="zh-TW" sz="2000" dirty="0">
                <a:latin typeface="+mn-ea"/>
              </a:rPr>
              <a:t>)</a:t>
            </a:r>
            <a:r>
              <a:rPr lang="zh-TW" altLang="en-US" sz="2000" dirty="0">
                <a:latin typeface="+mn-ea"/>
              </a:rPr>
              <a:t>競賽表現入學 </a:t>
            </a:r>
          </a:p>
          <a:p>
            <a:pPr>
              <a:spcBef>
                <a:spcPts val="100"/>
              </a:spcBef>
              <a:spcAft>
                <a:spcPts val="100"/>
              </a:spcAft>
              <a:defRPr/>
            </a:pPr>
            <a:r>
              <a:rPr lang="zh-TW" altLang="en-US" sz="2000" dirty="0">
                <a:latin typeface="+mn-ea"/>
              </a:rPr>
              <a:t>      </a:t>
            </a:r>
            <a:r>
              <a:rPr lang="en-US" altLang="zh-TW" sz="2000" dirty="0">
                <a:latin typeface="+mn-ea"/>
              </a:rPr>
              <a:t>1.</a:t>
            </a:r>
            <a:r>
              <a:rPr lang="zh-TW" altLang="en-US" sz="2000" dirty="0">
                <a:latin typeface="+mn-ea"/>
              </a:rPr>
              <a:t>優異競賽</a:t>
            </a:r>
            <a:r>
              <a:rPr lang="zh-TW" altLang="en-US" sz="2000" dirty="0" smtClean="0">
                <a:latin typeface="+mn-ea"/>
              </a:rPr>
              <a:t>成績</a:t>
            </a:r>
            <a:endParaRPr lang="en-US" altLang="zh-TW" sz="2000" dirty="0" smtClean="0">
              <a:latin typeface="+mn-ea"/>
            </a:endParaRPr>
          </a:p>
          <a:p>
            <a:pPr>
              <a:spcBef>
                <a:spcPts val="100"/>
              </a:spcBef>
              <a:spcAft>
                <a:spcPts val="100"/>
              </a:spcAft>
              <a:defRPr/>
            </a:pPr>
            <a:r>
              <a:rPr lang="zh-TW" altLang="en-US" sz="2000" dirty="0">
                <a:latin typeface="+mn-ea"/>
              </a:rPr>
              <a:t> </a:t>
            </a:r>
            <a:r>
              <a:rPr lang="zh-TW" altLang="en-US" sz="2000" dirty="0" smtClean="0">
                <a:latin typeface="+mn-ea"/>
              </a:rPr>
              <a:t>        </a:t>
            </a:r>
            <a:r>
              <a:rPr lang="en-US" altLang="zh-TW" dirty="0" smtClean="0">
                <a:latin typeface="+mn-ea"/>
              </a:rPr>
              <a:t>(</a:t>
            </a:r>
            <a:r>
              <a:rPr lang="zh-TW" altLang="en-US" dirty="0">
                <a:latin typeface="+mn-ea"/>
              </a:rPr>
              <a:t>依藝術才能類學生競賽表現採認參照標準進行</a:t>
            </a:r>
            <a:r>
              <a:rPr lang="zh-TW" altLang="en-US" dirty="0" smtClean="0">
                <a:latin typeface="+mn-ea"/>
              </a:rPr>
              <a:t>書面審查</a:t>
            </a:r>
            <a:r>
              <a:rPr lang="en-US" altLang="zh-TW" dirty="0">
                <a:latin typeface="+mn-ea"/>
              </a:rPr>
              <a:t>)</a:t>
            </a:r>
          </a:p>
          <a:p>
            <a:pPr>
              <a:spcBef>
                <a:spcPts val="100"/>
              </a:spcBef>
              <a:spcAft>
                <a:spcPts val="100"/>
              </a:spcAft>
              <a:defRPr/>
            </a:pPr>
            <a:r>
              <a:rPr lang="zh-TW" altLang="en-US" sz="2000" dirty="0">
                <a:latin typeface="+mn-ea"/>
              </a:rPr>
              <a:t>      </a:t>
            </a:r>
            <a:r>
              <a:rPr lang="en-US" altLang="zh-TW" sz="2000" dirty="0">
                <a:latin typeface="+mn-ea"/>
              </a:rPr>
              <a:t>2.</a:t>
            </a:r>
            <a:r>
              <a:rPr lang="zh-TW" altLang="en-US" sz="2000" dirty="0">
                <a:latin typeface="+mn-ea"/>
              </a:rPr>
              <a:t>審查結果送鑑定是否</a:t>
            </a:r>
            <a:r>
              <a:rPr lang="zh-TW" altLang="en-US" sz="2000" dirty="0" smtClean="0">
                <a:latin typeface="+mn-ea"/>
              </a:rPr>
              <a:t>通過</a:t>
            </a:r>
            <a:endParaRPr lang="en-US" altLang="zh-TW" sz="2000" dirty="0" smtClean="0">
              <a:latin typeface="+mn-ea"/>
            </a:endParaRPr>
          </a:p>
          <a:p>
            <a:pPr>
              <a:spcBef>
                <a:spcPts val="100"/>
              </a:spcBef>
              <a:spcAft>
                <a:spcPts val="100"/>
              </a:spcAft>
              <a:defRPr/>
            </a:pPr>
            <a:r>
              <a:rPr lang="zh-TW" altLang="zh-TW" sz="2000" dirty="0">
                <a:latin typeface="+mn-ea"/>
              </a:rPr>
              <a:t>報名「以競賽表現入學」者，應同時報名參加「聯合術科測驗」，「以競賽表現入學」辦理完成後，</a:t>
            </a:r>
            <a:r>
              <a:rPr lang="zh-TW" altLang="en-US" sz="2000" dirty="0">
                <a:latin typeface="+mn-ea"/>
              </a:rPr>
              <a:t> </a:t>
            </a:r>
            <a:r>
              <a:rPr lang="zh-TW" altLang="zh-TW" sz="2000" dirty="0">
                <a:latin typeface="+mn-ea"/>
              </a:rPr>
              <a:t>若聲明不參加術科測驗且繳還准考證正本者，得向主辦學校申請退還術科測驗報名費。</a:t>
            </a:r>
            <a:r>
              <a:rPr lang="en-US" altLang="zh-TW" sz="2000" dirty="0">
                <a:latin typeface="+mn-ea"/>
              </a:rPr>
              <a:t>(</a:t>
            </a:r>
            <a:r>
              <a:rPr lang="zh-TW" altLang="en-US" sz="2000" dirty="0">
                <a:latin typeface="+mn-ea"/>
              </a:rPr>
              <a:t>限報考</a:t>
            </a:r>
            <a:r>
              <a:rPr lang="zh-TW" altLang="en-US" sz="2000" dirty="0">
                <a:solidFill>
                  <a:schemeClr val="accent1"/>
                </a:solidFill>
                <a:latin typeface="+mn-ea"/>
              </a:rPr>
              <a:t>同區</a:t>
            </a:r>
            <a:r>
              <a:rPr lang="zh-TW" altLang="en-US" sz="2000" dirty="0">
                <a:latin typeface="+mn-ea"/>
              </a:rPr>
              <a:t>者</a:t>
            </a:r>
            <a:r>
              <a:rPr lang="en-US" altLang="zh-TW" sz="2000" dirty="0" smtClean="0">
                <a:latin typeface="+mn-ea"/>
              </a:rPr>
              <a:t>)</a:t>
            </a:r>
            <a:endParaRPr lang="zh-TW" altLang="en-US" sz="2800" dirty="0">
              <a:latin typeface="+mn-ea"/>
            </a:endParaRPr>
          </a:p>
          <a:p>
            <a:endParaRPr lang="zh-TW" altLang="en-US" sz="2400" dirty="0">
              <a:latin typeface="+mn-ea"/>
            </a:endParaRPr>
          </a:p>
        </p:txBody>
      </p:sp>
      <p:sp>
        <p:nvSpPr>
          <p:cNvPr id="2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83082" y="1362005"/>
            <a:ext cx="238630"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80788" y="1666805"/>
            <a:ext cx="238630"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80389" y="1994190"/>
            <a:ext cx="238630"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80389" y="2303697"/>
            <a:ext cx="238630"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80389" y="2578959"/>
            <a:ext cx="238630"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96761" y="5251403"/>
            <a:ext cx="238630"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文字方塊 39"/>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Tree>
    <p:extLst>
      <p:ext uri="{BB962C8B-B14F-4D97-AF65-F5344CB8AC3E}">
        <p14:creationId xmlns:p14="http://schemas.microsoft.com/office/powerpoint/2010/main" val="505542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33</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504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5" name="文字方塊 14"/>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音樂班辦理方式</a:t>
            </a:r>
            <a:endParaRPr lang="en-US" sz="4400" b="1" dirty="0">
              <a:solidFill>
                <a:prstClr val="black"/>
              </a:solidFill>
            </a:endParaRPr>
          </a:p>
        </p:txBody>
      </p:sp>
      <p:sp>
        <p:nvSpPr>
          <p:cNvPr id="4" name="矩形 3"/>
          <p:cNvSpPr/>
          <p:nvPr/>
        </p:nvSpPr>
        <p:spPr>
          <a:xfrm>
            <a:off x="2062333" y="1380612"/>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r>
              <a:rPr lang="zh-TW" altLang="en-US" sz="2800" b="1" dirty="0" smtClean="0">
                <a:latin typeface="+mn-ea"/>
              </a:rPr>
              <a:t>：</a:t>
            </a:r>
            <a:endParaRPr lang="en-US" altLang="zh-TW" sz="2800" b="1" dirty="0" smtClean="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a:t>
            </a:r>
            <a:r>
              <a:rPr lang="en-US" altLang="zh-TW" sz="2400" dirty="0" smtClean="0">
                <a:latin typeface="+mn-ea"/>
              </a:rPr>
              <a:t>1.</a:t>
            </a:r>
            <a:r>
              <a:rPr lang="zh-TW" altLang="en-US" sz="2400" dirty="0" smtClean="0">
                <a:latin typeface="+mn-ea"/>
              </a:rPr>
              <a:t>術科</a:t>
            </a:r>
            <a:r>
              <a:rPr lang="zh-TW" altLang="en-US" sz="2400" dirty="0">
                <a:latin typeface="+mn-ea"/>
              </a:rPr>
              <a:t>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a:t>
            </a:r>
            <a:r>
              <a:rPr lang="zh-TW" altLang="en-US" sz="2400" dirty="0" smtClean="0">
                <a:latin typeface="+mn-ea"/>
              </a:rPr>
              <a:t>主修</a:t>
            </a:r>
            <a:r>
              <a:rPr lang="en-US" altLang="zh-TW" sz="2400" dirty="0">
                <a:latin typeface="+mn-ea"/>
              </a:rPr>
              <a:t>(</a:t>
            </a:r>
            <a:r>
              <a:rPr lang="zh-TW" altLang="en-US" sz="2400" dirty="0">
                <a:latin typeface="+mn-ea"/>
              </a:rPr>
              <a:t>樂器</a:t>
            </a:r>
            <a:r>
              <a:rPr lang="en-US" altLang="zh-TW" sz="2400" dirty="0">
                <a:latin typeface="+mn-ea"/>
              </a:rPr>
              <a:t>)</a:t>
            </a:r>
            <a:r>
              <a:rPr lang="zh-TW" altLang="en-US" sz="2400" dirty="0">
                <a:latin typeface="+mn-ea"/>
              </a:rPr>
              <a:t>、副修</a:t>
            </a:r>
            <a:r>
              <a:rPr lang="en-US" altLang="zh-TW" sz="2400" dirty="0">
                <a:latin typeface="+mn-ea"/>
              </a:rPr>
              <a:t>(</a:t>
            </a:r>
            <a:r>
              <a:rPr lang="zh-TW" altLang="en-US" sz="2400" dirty="0">
                <a:latin typeface="+mn-ea"/>
              </a:rPr>
              <a:t>樂器</a:t>
            </a:r>
            <a:r>
              <a:rPr lang="en-US" altLang="zh-TW" sz="2400" dirty="0">
                <a:latin typeface="+mn-ea"/>
              </a:rPr>
              <a:t>)</a:t>
            </a:r>
            <a:r>
              <a:rPr lang="zh-TW" altLang="en-US" sz="2400" dirty="0">
                <a:latin typeface="+mn-ea"/>
              </a:rPr>
              <a:t>、視唱</a:t>
            </a:r>
            <a:r>
              <a:rPr lang="zh-TW" altLang="en-US" sz="2400" dirty="0" smtClean="0">
                <a:latin typeface="+mn-ea"/>
              </a:rPr>
              <a:t>、聽寫</a:t>
            </a:r>
            <a:r>
              <a:rPr lang="zh-TW" altLang="en-US" sz="2400" dirty="0">
                <a:latin typeface="+mn-ea"/>
              </a:rPr>
              <a:t>、</a:t>
            </a:r>
            <a:r>
              <a:rPr lang="zh-TW" altLang="en-US" sz="2400" dirty="0" smtClean="0">
                <a:latin typeface="+mn-ea"/>
              </a:rPr>
              <a:t>樂理</a:t>
            </a:r>
            <a:r>
              <a:rPr lang="zh-TW" altLang="en-US" sz="2400" dirty="0">
                <a:latin typeface="+mn-ea"/>
              </a:rPr>
              <a:t>及基礎和聲</a:t>
            </a:r>
            <a:r>
              <a:rPr lang="en-US" altLang="zh-TW" sz="2400" dirty="0">
                <a:latin typeface="+mn-ea"/>
              </a:rPr>
              <a:t>5</a:t>
            </a:r>
            <a:r>
              <a:rPr lang="zh-TW" altLang="en-US" sz="2400" dirty="0">
                <a:latin typeface="+mn-ea"/>
              </a:rPr>
              <a:t>科 </a:t>
            </a:r>
            <a:endParaRPr lang="en-US" altLang="zh-TW" sz="2400" dirty="0" smtClean="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a:t>
            </a:r>
            <a:r>
              <a:rPr lang="en-US" altLang="zh-TW" sz="2400" dirty="0" smtClean="0">
                <a:latin typeface="+mn-ea"/>
              </a:rPr>
              <a:t>2.</a:t>
            </a:r>
            <a:r>
              <a:rPr lang="zh-TW" altLang="en-US" sz="2400" dirty="0" smtClean="0">
                <a:latin typeface="+mn-ea"/>
              </a:rPr>
              <a:t>分發</a:t>
            </a:r>
            <a:r>
              <a:rPr lang="zh-TW" altLang="en-US" sz="2400" dirty="0">
                <a:latin typeface="+mn-ea"/>
              </a:rPr>
              <a:t>作業</a:t>
            </a:r>
            <a:r>
              <a:rPr lang="zh-TW" altLang="en-US" sz="2400" dirty="0" smtClean="0">
                <a:latin typeface="+mn-ea"/>
              </a:rPr>
              <a:t>：</a:t>
            </a:r>
            <a:endParaRPr lang="en-US" altLang="zh-TW" sz="2400" dirty="0" smtClean="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以</a:t>
            </a:r>
            <a:r>
              <a:rPr lang="zh-TW" altLang="en-US" sz="2400" dirty="0">
                <a:latin typeface="+mn-ea"/>
              </a:rPr>
              <a:t>術科測驗分數及學生志 </a:t>
            </a:r>
            <a:r>
              <a:rPr lang="zh-TW" altLang="en-US" sz="2400" dirty="0" smtClean="0">
                <a:latin typeface="+mn-ea"/>
              </a:rPr>
              <a:t>願作為</a:t>
            </a:r>
            <a:r>
              <a:rPr lang="zh-TW" altLang="en-US" sz="2400" dirty="0">
                <a:latin typeface="+mn-ea"/>
              </a:rPr>
              <a:t>入學依據，並</a:t>
            </a:r>
            <a:r>
              <a:rPr lang="zh-TW" altLang="en-US" sz="2400" dirty="0">
                <a:solidFill>
                  <a:schemeClr val="accent1"/>
                </a:solidFill>
                <a:latin typeface="+mn-ea"/>
              </a:rPr>
              <a:t>得以國民</a:t>
            </a:r>
            <a:r>
              <a:rPr lang="zh-TW" altLang="en-US" sz="2400" dirty="0" smtClean="0">
                <a:solidFill>
                  <a:schemeClr val="accent1"/>
                </a:solidFill>
                <a:latin typeface="+mn-ea"/>
              </a:rPr>
              <a:t>中學</a:t>
            </a: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a:t>
            </a:r>
            <a:r>
              <a:rPr lang="zh-TW" altLang="en-US" sz="2400" dirty="0" smtClean="0">
                <a:solidFill>
                  <a:schemeClr val="accent1"/>
                </a:solidFill>
                <a:latin typeface="+mn-ea"/>
              </a:rPr>
              <a:t>     教育會考</a:t>
            </a:r>
            <a:r>
              <a:rPr lang="zh-TW" altLang="en-US" sz="2400" dirty="0">
                <a:solidFill>
                  <a:schemeClr val="accent1"/>
                </a:solidFill>
                <a:latin typeface="+mn-ea"/>
              </a:rPr>
              <a:t>成績為入學</a:t>
            </a:r>
            <a:r>
              <a:rPr lang="zh-TW" altLang="en-US" sz="2400" dirty="0" smtClean="0">
                <a:solidFill>
                  <a:schemeClr val="accent1"/>
                </a:solidFill>
                <a:latin typeface="+mn-ea"/>
              </a:rPr>
              <a:t>門檻</a:t>
            </a: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smtClean="0">
                <a:latin typeface="+mn-ea"/>
              </a:rPr>
              <a:t>術科分數計算：</a:t>
            </a:r>
            <a:endParaRPr lang="en-US" altLang="zh-TW" sz="2800" b="1" dirty="0" smtClean="0">
              <a:latin typeface="+mn-ea"/>
            </a:endParaRPr>
          </a:p>
          <a:p>
            <a:pPr>
              <a:lnSpc>
                <a:spcPct val="80000"/>
              </a:lnSpc>
              <a:spcBef>
                <a:spcPts val="100"/>
              </a:spcBef>
              <a:spcAft>
                <a:spcPts val="100"/>
              </a:spcAft>
              <a:buFont typeface="Arial" pitchFamily="34" charset="0"/>
              <a:buNone/>
              <a:defRPr/>
            </a:pPr>
            <a:endParaRPr lang="en-US" altLang="zh-TW" sz="2400" dirty="0" smtClean="0">
              <a:latin typeface="+mn-ea"/>
            </a:endParaRPr>
          </a:p>
          <a:p>
            <a:pPr marL="2057400" lvl="0" indent="-2057400">
              <a:defRPr/>
            </a:pPr>
            <a:r>
              <a:rPr lang="zh-TW" altLang="en-US" sz="2400" dirty="0" smtClean="0">
                <a:latin typeface="+mn-ea"/>
              </a:rPr>
              <a:t>      甄選</a:t>
            </a:r>
            <a:r>
              <a:rPr lang="zh-TW" altLang="en-US" sz="2400" dirty="0">
                <a:latin typeface="+mn-ea"/>
              </a:rPr>
              <a:t>總成績＝</a:t>
            </a:r>
            <a:r>
              <a:rPr lang="en-US" altLang="zh-TW" sz="2400" dirty="0" smtClean="0">
                <a:latin typeface="+mn-ea"/>
              </a:rPr>
              <a:t>1000</a:t>
            </a:r>
            <a:r>
              <a:rPr lang="zh-TW" altLang="en-US" sz="2400" dirty="0" smtClean="0">
                <a:latin typeface="+mn-ea"/>
              </a:rPr>
              <a:t>  </a:t>
            </a:r>
            <a:r>
              <a:rPr lang="zh-TW" altLang="en-US" sz="2000" dirty="0" smtClean="0">
                <a:latin typeface="+mn-ea"/>
              </a:rPr>
              <a:t>各科滿分為</a:t>
            </a:r>
            <a:r>
              <a:rPr lang="en-US" altLang="zh-TW" sz="2000" dirty="0" smtClean="0">
                <a:solidFill>
                  <a:schemeClr val="accent1"/>
                </a:solidFill>
                <a:latin typeface="+mn-ea"/>
              </a:rPr>
              <a:t>100</a:t>
            </a:r>
            <a:r>
              <a:rPr lang="zh-TW" altLang="en-US" sz="2000" dirty="0" smtClean="0">
                <a:latin typeface="+mn-ea"/>
              </a:rPr>
              <a:t>分</a:t>
            </a:r>
            <a:endParaRPr lang="en-US" altLang="zh-TW" sz="2400" dirty="0">
              <a:latin typeface="+mn-ea"/>
            </a:endParaRPr>
          </a:p>
          <a:p>
            <a:pPr marL="360000" lvl="0" indent="-2057400">
              <a:defRPr/>
            </a:pPr>
            <a:r>
              <a:rPr lang="zh-TW" altLang="en-US" sz="2000" dirty="0" smtClean="0">
                <a:latin typeface="+mn-ea"/>
              </a:rPr>
              <a:t>       </a:t>
            </a:r>
            <a:r>
              <a:rPr lang="en-US" altLang="zh-TW" sz="2000" dirty="0" smtClean="0">
                <a:latin typeface="+mn-ea"/>
              </a:rPr>
              <a:t>(</a:t>
            </a:r>
            <a:r>
              <a:rPr lang="zh-TW" altLang="en-US" sz="2000" dirty="0">
                <a:latin typeface="+mn-ea"/>
              </a:rPr>
              <a:t>主修</a:t>
            </a:r>
            <a:r>
              <a:rPr lang="en-US" altLang="en-US" sz="2000" dirty="0">
                <a:latin typeface="+mn-ea"/>
              </a:rPr>
              <a:t>×</a:t>
            </a:r>
            <a:r>
              <a:rPr lang="en-US" altLang="en-US" sz="2000" dirty="0" smtClean="0">
                <a:latin typeface="+mn-ea"/>
              </a:rPr>
              <a:t>5</a:t>
            </a:r>
            <a:r>
              <a:rPr lang="zh-TW" altLang="en-US" sz="2000" dirty="0" smtClean="0">
                <a:latin typeface="+mn-ea"/>
              </a:rPr>
              <a:t>＋</a:t>
            </a:r>
            <a:r>
              <a:rPr lang="zh-TW" altLang="en-US" sz="2000" dirty="0">
                <a:latin typeface="+mn-ea"/>
              </a:rPr>
              <a:t>副修</a:t>
            </a:r>
            <a:r>
              <a:rPr lang="en-US" altLang="en-US" sz="2000" dirty="0">
                <a:latin typeface="+mn-ea"/>
              </a:rPr>
              <a:t>×</a:t>
            </a:r>
            <a:r>
              <a:rPr lang="en-US" altLang="en-US" sz="2000" dirty="0" smtClean="0">
                <a:latin typeface="+mn-ea"/>
              </a:rPr>
              <a:t>2</a:t>
            </a:r>
            <a:r>
              <a:rPr lang="zh-TW" altLang="en-US" sz="2000" dirty="0" smtClean="0">
                <a:latin typeface="+mn-ea"/>
              </a:rPr>
              <a:t>＋</a:t>
            </a:r>
            <a:r>
              <a:rPr lang="zh-TW" altLang="en-US" sz="2000" dirty="0">
                <a:latin typeface="+mn-ea"/>
              </a:rPr>
              <a:t>聽寫</a:t>
            </a:r>
            <a:r>
              <a:rPr lang="en-US" altLang="en-US" sz="2000" dirty="0">
                <a:latin typeface="+mn-ea"/>
              </a:rPr>
              <a:t>×</a:t>
            </a:r>
            <a:r>
              <a:rPr lang="en-US" altLang="en-US" sz="2000" dirty="0" smtClean="0">
                <a:latin typeface="+mn-ea"/>
              </a:rPr>
              <a:t>1</a:t>
            </a:r>
            <a:r>
              <a:rPr lang="zh-TW" altLang="en-US" sz="2000" dirty="0" smtClean="0">
                <a:latin typeface="+mn-ea"/>
              </a:rPr>
              <a:t>＋</a:t>
            </a:r>
            <a:r>
              <a:rPr lang="zh-TW" altLang="en-US" sz="2000" dirty="0">
                <a:latin typeface="+mn-ea"/>
              </a:rPr>
              <a:t>樂理與基礎和聲</a:t>
            </a:r>
            <a:r>
              <a:rPr lang="en-US" altLang="en-US" sz="2000" dirty="0">
                <a:latin typeface="+mn-ea"/>
              </a:rPr>
              <a:t>×</a:t>
            </a:r>
            <a:r>
              <a:rPr lang="en-US" altLang="en-US" sz="2000" dirty="0" smtClean="0">
                <a:latin typeface="+mn-ea"/>
              </a:rPr>
              <a:t>1</a:t>
            </a:r>
            <a:r>
              <a:rPr lang="zh-TW" altLang="en-US" sz="2000" dirty="0" smtClean="0">
                <a:latin typeface="+mn-ea"/>
              </a:rPr>
              <a:t>＋</a:t>
            </a:r>
            <a:r>
              <a:rPr lang="zh-TW" altLang="en-US" sz="2000" dirty="0">
                <a:latin typeface="+mn-ea"/>
              </a:rPr>
              <a:t>視唱</a:t>
            </a:r>
            <a:r>
              <a:rPr lang="en-US" altLang="en-US" sz="2000" dirty="0">
                <a:latin typeface="+mn-ea"/>
              </a:rPr>
              <a:t>×</a:t>
            </a:r>
            <a:r>
              <a:rPr lang="en-US" altLang="en-US" sz="2000" dirty="0" smtClean="0">
                <a:latin typeface="+mn-ea"/>
              </a:rPr>
              <a:t>1)</a:t>
            </a:r>
          </a:p>
        </p:txBody>
      </p:sp>
      <p:sp>
        <p:nvSpPr>
          <p:cNvPr id="22" name="文字方塊 21"/>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1851906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34</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2"/>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a:t>
            </a:r>
            <a:r>
              <a:rPr lang="zh-TW" altLang="en-US" sz="3200" b="1" dirty="0" smtClean="0">
                <a:latin typeface="+mn-ea"/>
              </a:rPr>
              <a:t>序號</a:t>
            </a:r>
            <a:endParaRPr lang="en-US" altLang="zh-TW" sz="3200" b="1" dirty="0" smtClean="0">
              <a:latin typeface="+mn-ea"/>
            </a:endParaRPr>
          </a:p>
          <a:p>
            <a:pPr defTabSz="1244600">
              <a:spcAft>
                <a:spcPts val="0"/>
              </a:spcAft>
              <a:defRPr/>
            </a:pPr>
            <a:r>
              <a:rPr lang="en-US" altLang="zh-TW" sz="2800" dirty="0">
                <a:latin typeface="+mn-ea"/>
              </a:rPr>
              <a:t/>
            </a:r>
            <a:br>
              <a:rPr lang="en-US" altLang="zh-TW" sz="2800" dirty="0">
                <a:latin typeface="+mn-ea"/>
              </a:rPr>
            </a:br>
            <a:r>
              <a:rPr lang="zh-TW" altLang="en-US" sz="2800" dirty="0" smtClean="0">
                <a:latin typeface="+mn-ea"/>
              </a:rPr>
              <a:t>   </a:t>
            </a:r>
            <a:r>
              <a:rPr lang="en-US" altLang="zh-TW" sz="2800" dirty="0" smtClean="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r>
              <a:rPr lang="zh-TW" altLang="en-US" sz="2800" dirty="0" smtClean="0">
                <a:latin typeface="+mn-ea"/>
              </a:rPr>
              <a:t>：</a:t>
            </a:r>
            <a:r>
              <a:rPr lang="en-US" altLang="zh-TW" sz="2800" dirty="0">
                <a:latin typeface="+mn-ea"/>
              </a:rPr>
              <a:t/>
            </a:r>
            <a:br>
              <a:rPr lang="en-US" altLang="zh-TW" sz="2800" dirty="0">
                <a:latin typeface="+mn-ea"/>
              </a:rPr>
            </a:br>
            <a:r>
              <a:rPr lang="zh-TW" altLang="en-US" sz="2800" dirty="0">
                <a:latin typeface="+mn-ea"/>
              </a:rPr>
              <a:t>        </a:t>
            </a:r>
            <a:r>
              <a:rPr lang="zh-TW" altLang="en-US" sz="2800" dirty="0" smtClean="0">
                <a:latin typeface="+mn-ea"/>
              </a:rPr>
              <a:t>  </a:t>
            </a:r>
            <a:r>
              <a:rPr lang="en-US" altLang="en-US" sz="2800" dirty="0" smtClean="0">
                <a:latin typeface="+mn-ea"/>
              </a:rPr>
              <a:t>1</a:t>
            </a:r>
            <a:r>
              <a:rPr lang="en-US" altLang="en-US" sz="2800" dirty="0">
                <a:latin typeface="+mn-ea"/>
              </a:rPr>
              <a:t>.</a:t>
            </a:r>
            <a:r>
              <a:rPr lang="zh-TW" altLang="en-US" sz="2800" dirty="0">
                <a:latin typeface="+mn-ea"/>
              </a:rPr>
              <a:t>主修   </a:t>
            </a:r>
            <a:r>
              <a:rPr lang="en-US" altLang="en-US" sz="2800" dirty="0">
                <a:latin typeface="+mn-ea"/>
              </a:rPr>
              <a:t>2.</a:t>
            </a:r>
            <a:r>
              <a:rPr lang="zh-TW" altLang="en-US" sz="2800" dirty="0">
                <a:latin typeface="+mn-ea"/>
              </a:rPr>
              <a:t>副修   </a:t>
            </a:r>
            <a:r>
              <a:rPr lang="en-US" altLang="en-US" sz="2800" dirty="0">
                <a:latin typeface="+mn-ea"/>
              </a:rPr>
              <a:t>3.</a:t>
            </a:r>
            <a:r>
              <a:rPr lang="zh-TW" altLang="en-US" sz="2800" dirty="0">
                <a:latin typeface="+mn-ea"/>
              </a:rPr>
              <a:t>聽寫   </a:t>
            </a:r>
            <a:r>
              <a:rPr lang="en-US" altLang="en-US" sz="2800" dirty="0">
                <a:latin typeface="+mn-ea"/>
              </a:rPr>
              <a:t>4.</a:t>
            </a:r>
            <a:r>
              <a:rPr lang="zh-TW" altLang="en-US" sz="2800" dirty="0">
                <a:latin typeface="+mn-ea"/>
              </a:rPr>
              <a:t>樂理與基礎和聲   </a:t>
            </a:r>
            <a:r>
              <a:rPr lang="en-US" altLang="en-US" sz="2800" dirty="0">
                <a:latin typeface="+mn-ea"/>
              </a:rPr>
              <a:t>5.</a:t>
            </a:r>
            <a:r>
              <a:rPr lang="zh-TW" altLang="en-US" sz="2800" dirty="0" smtClean="0">
                <a:latin typeface="+mn-ea"/>
              </a:rPr>
              <a:t>視唱</a:t>
            </a:r>
            <a:r>
              <a:rPr lang="en-US" altLang="zh-TW" sz="2800" dirty="0">
                <a:latin typeface="+mn-ea"/>
              </a:rPr>
              <a:t/>
            </a:r>
            <a:br>
              <a:rPr lang="en-US" altLang="zh-TW" sz="2800" dirty="0">
                <a:latin typeface="+mn-ea"/>
              </a:rPr>
            </a:br>
            <a:r>
              <a:rPr lang="zh-TW" altLang="en-US" sz="2800" dirty="0" smtClean="0">
                <a:latin typeface="+mn-ea"/>
              </a:rPr>
              <a:t>   </a:t>
            </a:r>
            <a:r>
              <a:rPr lang="en-US" altLang="zh-TW" sz="2800" dirty="0" smtClean="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a:t>
            </a:r>
            <a:r>
              <a:rPr lang="zh-TW" altLang="en-US" sz="2800" dirty="0" smtClean="0">
                <a:latin typeface="+mn-ea"/>
              </a:rPr>
              <a:t>順序</a:t>
            </a:r>
            <a:endParaRPr lang="en-US" altLang="zh-TW" sz="2800" dirty="0" smtClean="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a:t>
            </a:r>
            <a:r>
              <a:rPr lang="zh-TW" altLang="en-US" sz="3200" b="1" dirty="0" smtClean="0">
                <a:latin typeface="+mn-ea"/>
              </a:rPr>
              <a:t>測驗科目</a:t>
            </a:r>
            <a:r>
              <a:rPr lang="zh-TW" altLang="en-US" sz="3200" b="1" dirty="0">
                <a:latin typeface="+mn-ea"/>
              </a:rPr>
              <a:t>或甄選總成績設定</a:t>
            </a:r>
            <a:r>
              <a:rPr lang="zh-TW" altLang="en-US" sz="3200" b="1" dirty="0" smtClean="0">
                <a:latin typeface="+mn-ea"/>
              </a:rPr>
              <a:t>門檻</a:t>
            </a:r>
            <a:endParaRPr lang="en-US" altLang="zh-TW" sz="3200" b="1" dirty="0" smtClean="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smtClean="0">
                <a:latin typeface="+mn-ea"/>
              </a:rPr>
              <a:t>   </a:t>
            </a:r>
            <a:r>
              <a:rPr lang="en-US" altLang="zh-TW" sz="2800" dirty="0" smtClean="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a:t>
            </a:r>
            <a:r>
              <a:rPr lang="zh-TW" altLang="en-US" sz="2800" dirty="0" smtClean="0">
                <a:latin typeface="+mn-ea"/>
              </a:rPr>
              <a:t>分發</a:t>
            </a:r>
            <a:endParaRPr lang="en-US" altLang="zh-TW" sz="2800" dirty="0" smtClean="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smtClean="0">
                <a:latin typeface="+mn-ea"/>
              </a:rPr>
              <a:t>   </a:t>
            </a:r>
            <a:r>
              <a:rPr lang="en-US" altLang="zh-TW" sz="2800" dirty="0" smtClean="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a:t>
            </a:r>
            <a:r>
              <a:rPr lang="zh-TW" altLang="en-US" sz="2800" dirty="0" smtClean="0">
                <a:latin typeface="+mn-ea"/>
              </a:rPr>
              <a:t>計算</a:t>
            </a:r>
            <a:endParaRPr lang="en-US" altLang="zh-TW" sz="2800" dirty="0">
              <a:latin typeface="+mn-ea"/>
            </a:endParaRPr>
          </a:p>
        </p:txBody>
      </p:sp>
      <p:sp>
        <p:nvSpPr>
          <p:cNvPr id="23" name="文字方塊 22"/>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24" name="文字方塊 23"/>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2651321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35</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schemeClr val="accent1"/>
                </a:solidFill>
              </a:rPr>
              <a:t>北區</a:t>
            </a:r>
            <a:r>
              <a:rPr lang="zh-TW" altLang="en-US" sz="4400" b="1" dirty="0" smtClean="0">
                <a:solidFill>
                  <a:prstClr val="black"/>
                </a:solidFill>
              </a:rPr>
              <a:t>注意事項</a:t>
            </a:r>
            <a:endParaRPr lang="en-US" sz="4400" b="1" dirty="0">
              <a:solidFill>
                <a:prstClr val="black"/>
              </a:solidFill>
            </a:endParaRPr>
          </a:p>
        </p:txBody>
      </p:sp>
      <p:sp>
        <p:nvSpPr>
          <p:cNvPr id="4" name="矩形 3"/>
          <p:cNvSpPr/>
          <p:nvPr/>
        </p:nvSpPr>
        <p:spPr>
          <a:xfrm>
            <a:off x="2062333" y="1380612"/>
            <a:ext cx="10129667" cy="437043"/>
          </a:xfrm>
          <a:prstGeom prst="rect">
            <a:avLst/>
          </a:prstGeom>
        </p:spPr>
        <p:txBody>
          <a:bodyPr wrap="square">
            <a:spAutoFit/>
          </a:bodyPr>
          <a:lstStyle/>
          <a:p>
            <a:pPr defTabSz="1244600">
              <a:lnSpc>
                <a:spcPct val="80000"/>
              </a:lnSpc>
              <a:spcAft>
                <a:spcPts val="0"/>
              </a:spcAft>
              <a:defRPr/>
            </a:pPr>
            <a:endParaRPr lang="en-US" altLang="zh-TW" sz="2800" dirty="0">
              <a:latin typeface="+mn-ea"/>
            </a:endParaRPr>
          </a:p>
        </p:txBody>
      </p:sp>
      <p:sp>
        <p:nvSpPr>
          <p:cNvPr id="3" name="矩形 2"/>
          <p:cNvSpPr/>
          <p:nvPr/>
        </p:nvSpPr>
        <p:spPr>
          <a:xfrm>
            <a:off x="2237377" y="1380612"/>
            <a:ext cx="9351491" cy="4961358"/>
          </a:xfrm>
          <a:prstGeom prst="rect">
            <a:avLst/>
          </a:prstGeom>
        </p:spPr>
        <p:txBody>
          <a:bodyPr wrap="square">
            <a:spAutoFit/>
          </a:bodyPr>
          <a:lstStyle/>
          <a:p>
            <a:pPr fontAlgn="ctr">
              <a:lnSpc>
                <a:spcPct val="120000"/>
              </a:lnSpc>
              <a:spcBef>
                <a:spcPct val="0"/>
              </a:spcBef>
              <a:defRPr/>
            </a:pPr>
            <a:r>
              <a:rPr lang="zh-TW" altLang="en-US" sz="2400" b="1" dirty="0">
                <a:latin typeface="+mn-ea"/>
              </a:rPr>
              <a:t>考生須就下列西樂或國樂中選擇一項為主修科目，另一項為副修科目；以鋼琴為主修科目者，須選其他各組之一項為副修科目；以其他各組為主修科目者，必須以</a:t>
            </a:r>
            <a:r>
              <a:rPr lang="zh-TW" altLang="en-US" sz="2400" b="1" dirty="0">
                <a:solidFill>
                  <a:schemeClr val="accent1"/>
                </a:solidFill>
                <a:latin typeface="+mn-ea"/>
              </a:rPr>
              <a:t>鋼琴為副修</a:t>
            </a:r>
            <a:r>
              <a:rPr lang="zh-TW" altLang="en-US" sz="2400" b="1" dirty="0" smtClean="0">
                <a:solidFill>
                  <a:schemeClr val="accent1"/>
                </a:solidFill>
                <a:latin typeface="+mn-ea"/>
              </a:rPr>
              <a:t>科目</a:t>
            </a:r>
            <a:endParaRPr lang="zh-TW" altLang="en-US" sz="2400" b="1" dirty="0">
              <a:solidFill>
                <a:schemeClr val="accent1"/>
              </a:solidFill>
              <a:latin typeface="+mn-ea"/>
            </a:endParaRPr>
          </a:p>
          <a:p>
            <a:pPr fontAlgn="ctr">
              <a:lnSpc>
                <a:spcPts val="2800"/>
              </a:lnSpc>
              <a:spcBef>
                <a:spcPct val="0"/>
              </a:spcBef>
              <a:defRPr/>
            </a:pPr>
            <a:r>
              <a:rPr lang="zh-TW" altLang="en-US" sz="2000" dirty="0">
                <a:latin typeface="+mn-ea"/>
              </a:rPr>
              <a:t>（一）鋼琴</a:t>
            </a:r>
            <a:r>
              <a:rPr lang="zh-TW" altLang="en-US" sz="2000" dirty="0" smtClean="0">
                <a:latin typeface="+mn-ea"/>
              </a:rPr>
              <a:t>組</a:t>
            </a:r>
            <a:endParaRPr lang="zh-TW" altLang="en-US" sz="2000" dirty="0">
              <a:latin typeface="+mn-ea"/>
            </a:endParaRPr>
          </a:p>
          <a:p>
            <a:pPr fontAlgn="ctr">
              <a:lnSpc>
                <a:spcPts val="2800"/>
              </a:lnSpc>
              <a:spcBef>
                <a:spcPct val="0"/>
              </a:spcBef>
              <a:defRPr/>
            </a:pPr>
            <a:r>
              <a:rPr lang="zh-TW" altLang="en-US" sz="2000" dirty="0">
                <a:latin typeface="+mn-ea"/>
              </a:rPr>
              <a:t>（二）弦樂組：小提琴、中提琴、大提琴、</a:t>
            </a:r>
            <a:r>
              <a:rPr lang="zh-TW" altLang="en-US" sz="2000" dirty="0" smtClean="0">
                <a:latin typeface="+mn-ea"/>
              </a:rPr>
              <a:t>低音提琴、</a:t>
            </a:r>
            <a:r>
              <a:rPr lang="zh-TW" altLang="en-US" sz="2000" dirty="0">
                <a:latin typeface="+mn-ea"/>
              </a:rPr>
              <a:t>豎琴、古典</a:t>
            </a:r>
            <a:r>
              <a:rPr lang="zh-TW" altLang="en-US" sz="2000" dirty="0" smtClean="0">
                <a:latin typeface="+mn-ea"/>
              </a:rPr>
              <a:t>吉他</a:t>
            </a:r>
            <a:endParaRPr lang="zh-TW" altLang="en-US" sz="2000" dirty="0">
              <a:latin typeface="+mn-ea"/>
            </a:endParaRPr>
          </a:p>
          <a:p>
            <a:pPr fontAlgn="ctr">
              <a:lnSpc>
                <a:spcPts val="2800"/>
              </a:lnSpc>
              <a:spcBef>
                <a:spcPct val="0"/>
              </a:spcBef>
              <a:defRPr/>
            </a:pPr>
            <a:r>
              <a:rPr lang="zh-TW" altLang="en-US" sz="2000" dirty="0">
                <a:latin typeface="+mn-ea"/>
              </a:rPr>
              <a:t>（三）管樂組：木管樂器－長笛、雙簧管、單簧管</a:t>
            </a:r>
            <a:r>
              <a:rPr lang="zh-TW" altLang="en-US" sz="2000" dirty="0" smtClean="0">
                <a:latin typeface="+mn-ea"/>
              </a:rPr>
              <a:t>、低音</a:t>
            </a:r>
            <a:r>
              <a:rPr lang="zh-TW" altLang="en-US" sz="2000" dirty="0">
                <a:latin typeface="+mn-ea"/>
              </a:rPr>
              <a:t>管、薩氏管； </a:t>
            </a:r>
            <a:endParaRPr lang="en-US" altLang="zh-TW" sz="2000" dirty="0" smtClean="0">
              <a:latin typeface="+mn-ea"/>
            </a:endParaRPr>
          </a:p>
          <a:p>
            <a:pPr fontAlgn="ctr">
              <a:lnSpc>
                <a:spcPts val="2800"/>
              </a:lnSpc>
              <a:spcBef>
                <a:spcPct val="0"/>
              </a:spcBef>
              <a:defRPr/>
            </a:pPr>
            <a:r>
              <a:rPr lang="zh-TW" altLang="en-US" sz="2000" dirty="0">
                <a:latin typeface="+mn-ea"/>
              </a:rPr>
              <a:t> </a:t>
            </a:r>
            <a:r>
              <a:rPr lang="zh-TW" altLang="en-US" sz="2000" dirty="0" smtClean="0">
                <a:latin typeface="+mn-ea"/>
              </a:rPr>
              <a:t>                         銅</a:t>
            </a:r>
            <a:r>
              <a:rPr lang="zh-TW" altLang="en-US" sz="2000" dirty="0">
                <a:latin typeface="+mn-ea"/>
              </a:rPr>
              <a:t>管樂器－</a:t>
            </a:r>
            <a:r>
              <a:rPr lang="zh-TW" altLang="en-US" sz="2000" dirty="0" smtClean="0">
                <a:latin typeface="+mn-ea"/>
              </a:rPr>
              <a:t>法國號、</a:t>
            </a:r>
            <a:r>
              <a:rPr lang="zh-TW" altLang="en-US" sz="2000" dirty="0">
                <a:latin typeface="+mn-ea"/>
              </a:rPr>
              <a:t>小號、長號、低音號、上低音</a:t>
            </a:r>
            <a:r>
              <a:rPr lang="zh-TW" altLang="en-US" sz="2000" dirty="0" smtClean="0">
                <a:latin typeface="+mn-ea"/>
              </a:rPr>
              <a:t>號</a:t>
            </a:r>
            <a:endParaRPr lang="zh-TW" altLang="en-US" sz="2000" dirty="0">
              <a:latin typeface="+mn-ea"/>
            </a:endParaRPr>
          </a:p>
          <a:p>
            <a:pPr fontAlgn="ctr">
              <a:lnSpc>
                <a:spcPts val="2800"/>
              </a:lnSpc>
              <a:spcBef>
                <a:spcPct val="0"/>
              </a:spcBef>
              <a:defRPr/>
            </a:pPr>
            <a:r>
              <a:rPr lang="zh-TW" altLang="en-US" sz="2000" dirty="0">
                <a:latin typeface="+mn-ea"/>
              </a:rPr>
              <a:t>（四）敲擊樂</a:t>
            </a:r>
            <a:r>
              <a:rPr lang="zh-TW" altLang="en-US" sz="2000" dirty="0" smtClean="0">
                <a:latin typeface="+mn-ea"/>
              </a:rPr>
              <a:t>組</a:t>
            </a:r>
            <a:endParaRPr lang="zh-TW" altLang="en-US" sz="2000" dirty="0">
              <a:latin typeface="+mn-ea"/>
            </a:endParaRPr>
          </a:p>
          <a:p>
            <a:pPr fontAlgn="ctr">
              <a:lnSpc>
                <a:spcPts val="2800"/>
              </a:lnSpc>
              <a:spcBef>
                <a:spcPct val="0"/>
              </a:spcBef>
              <a:defRPr/>
            </a:pPr>
            <a:r>
              <a:rPr lang="zh-TW" altLang="en-US" sz="2000" dirty="0">
                <a:latin typeface="+mn-ea"/>
              </a:rPr>
              <a:t>（五）聲樂</a:t>
            </a:r>
            <a:r>
              <a:rPr lang="zh-TW" altLang="en-US" sz="2000" dirty="0" smtClean="0">
                <a:latin typeface="+mn-ea"/>
              </a:rPr>
              <a:t>組</a:t>
            </a:r>
            <a:endParaRPr lang="zh-TW" altLang="en-US" sz="2000" dirty="0">
              <a:latin typeface="+mn-ea"/>
            </a:endParaRPr>
          </a:p>
          <a:p>
            <a:pPr fontAlgn="ctr">
              <a:lnSpc>
                <a:spcPts val="2800"/>
              </a:lnSpc>
              <a:spcBef>
                <a:spcPct val="0"/>
              </a:spcBef>
              <a:defRPr/>
            </a:pPr>
            <a:r>
              <a:rPr lang="zh-TW" altLang="en-US" sz="2000" dirty="0">
                <a:latin typeface="+mn-ea"/>
              </a:rPr>
              <a:t>（六）理論作曲</a:t>
            </a:r>
            <a:r>
              <a:rPr lang="zh-TW" altLang="en-US" sz="2000" dirty="0" smtClean="0">
                <a:latin typeface="+mn-ea"/>
              </a:rPr>
              <a:t>組</a:t>
            </a:r>
            <a:endParaRPr lang="zh-TW" altLang="en-US" sz="2000" dirty="0">
              <a:latin typeface="+mn-ea"/>
            </a:endParaRPr>
          </a:p>
          <a:p>
            <a:pPr fontAlgn="ctr">
              <a:lnSpc>
                <a:spcPts val="2800"/>
              </a:lnSpc>
              <a:spcBef>
                <a:spcPct val="0"/>
              </a:spcBef>
              <a:defRPr/>
            </a:pPr>
            <a:r>
              <a:rPr lang="zh-TW" altLang="en-US" sz="2000" dirty="0">
                <a:latin typeface="+mn-ea"/>
              </a:rPr>
              <a:t>（七）國樂組：琵琶、柳葉琴、中阮、大阮、古箏</a:t>
            </a:r>
            <a:r>
              <a:rPr lang="zh-TW" altLang="en-US" sz="2000" dirty="0" smtClean="0">
                <a:latin typeface="+mn-ea"/>
              </a:rPr>
              <a:t>、箜篌</a:t>
            </a:r>
            <a:r>
              <a:rPr lang="zh-TW" altLang="en-US" sz="2000" dirty="0">
                <a:latin typeface="+mn-ea"/>
              </a:rPr>
              <a:t>、高胡</a:t>
            </a:r>
            <a:r>
              <a:rPr lang="zh-TW" altLang="en-US" sz="2000" dirty="0" smtClean="0">
                <a:latin typeface="+mn-ea"/>
              </a:rPr>
              <a:t>、</a:t>
            </a:r>
            <a:endParaRPr lang="en-US" altLang="zh-TW" sz="2000" dirty="0" smtClean="0">
              <a:latin typeface="+mn-ea"/>
            </a:endParaRPr>
          </a:p>
          <a:p>
            <a:pPr fontAlgn="ctr">
              <a:lnSpc>
                <a:spcPts val="2800"/>
              </a:lnSpc>
              <a:spcBef>
                <a:spcPct val="0"/>
              </a:spcBef>
              <a:defRPr/>
            </a:pPr>
            <a:r>
              <a:rPr lang="zh-TW" altLang="en-US" sz="2000" dirty="0">
                <a:latin typeface="+mn-ea"/>
              </a:rPr>
              <a:t> </a:t>
            </a:r>
            <a:r>
              <a:rPr lang="zh-TW" altLang="en-US" sz="2000" dirty="0" smtClean="0">
                <a:latin typeface="+mn-ea"/>
              </a:rPr>
              <a:t>                        二胡</a:t>
            </a:r>
            <a:r>
              <a:rPr lang="zh-TW" altLang="en-US" sz="2000" dirty="0">
                <a:latin typeface="+mn-ea"/>
              </a:rPr>
              <a:t>（南胡）</a:t>
            </a:r>
            <a:r>
              <a:rPr lang="zh-TW" altLang="en-US" sz="2000" dirty="0" smtClean="0">
                <a:latin typeface="+mn-ea"/>
              </a:rPr>
              <a:t>、 </a:t>
            </a:r>
            <a:r>
              <a:rPr lang="zh-TW" altLang="en-US" sz="2000" dirty="0">
                <a:latin typeface="+mn-ea"/>
              </a:rPr>
              <a:t>中胡</a:t>
            </a:r>
            <a:r>
              <a:rPr lang="zh-TW" altLang="en-US" sz="2000" dirty="0" smtClean="0">
                <a:latin typeface="+mn-ea"/>
              </a:rPr>
              <a:t>、革</a:t>
            </a:r>
            <a:r>
              <a:rPr lang="zh-TW" altLang="en-US" sz="2000" dirty="0">
                <a:latin typeface="+mn-ea"/>
              </a:rPr>
              <a:t>胡、揚琴、笛、笙、</a:t>
            </a:r>
            <a:r>
              <a:rPr lang="zh-TW" altLang="en-US" sz="2000" dirty="0" smtClean="0">
                <a:latin typeface="+mn-ea"/>
              </a:rPr>
              <a:t>嗩吶</a:t>
            </a:r>
            <a:endParaRPr lang="zh-TW" altLang="en-US" sz="2000" dirty="0">
              <a:latin typeface="+mn-ea"/>
            </a:endParaRPr>
          </a:p>
          <a:p>
            <a:pPr>
              <a:defRPr/>
            </a:pPr>
            <a:endParaRPr lang="zh-TW" altLang="en-US" sz="2000" dirty="0">
              <a:latin typeface="+mn-ea"/>
            </a:endParaRPr>
          </a:p>
        </p:txBody>
      </p:sp>
      <p:sp>
        <p:nvSpPr>
          <p:cNvPr id="23" name="文字方塊 22"/>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24" name="文字方塊 23"/>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1527173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36</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t>　　　　日程表</a:t>
            </a:r>
            <a:endParaRPr lang="en-US" sz="2000" b="1" dirty="0">
              <a:solidFill>
                <a:srgbClr val="FF0000"/>
              </a:solidFill>
            </a:endParaRPr>
          </a:p>
        </p:txBody>
      </p:sp>
      <p:sp>
        <p:nvSpPr>
          <p:cNvPr id="10" name="矩形 9"/>
          <p:cNvSpPr/>
          <p:nvPr/>
        </p:nvSpPr>
        <p:spPr>
          <a:xfrm>
            <a:off x="2541366" y="1314037"/>
            <a:ext cx="8920716" cy="4524315"/>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smtClean="0">
                <a:latin typeface="+mn-ea"/>
              </a:rPr>
              <a:t>：</a:t>
            </a:r>
            <a:r>
              <a:rPr lang="zh-TW" altLang="en-US" sz="2400" dirty="0" smtClean="0">
                <a:solidFill>
                  <a:schemeClr val="accent1"/>
                </a:solidFill>
                <a:latin typeface="+mn-ea"/>
              </a:rPr>
              <a:t>台北市立中正高中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a:t>
            </a:r>
            <a:r>
              <a:rPr lang="zh-TW" altLang="zh-TW" sz="2400" dirty="0" smtClean="0">
                <a:latin typeface="+mn-ea"/>
              </a:rPr>
              <a:t>公告</a:t>
            </a:r>
            <a:r>
              <a:rPr lang="zh-TW" altLang="en-US" sz="2400" dirty="0">
                <a:latin typeface="+mn-ea"/>
              </a:rPr>
              <a:t>： </a:t>
            </a:r>
            <a:r>
              <a:rPr lang="en-US" altLang="zh-TW" sz="2400" dirty="0" smtClean="0">
                <a:latin typeface="+mn-ea"/>
              </a:rPr>
              <a:t>109</a:t>
            </a:r>
            <a:r>
              <a:rPr lang="zh-TW" altLang="zh-TW" sz="2400" dirty="0" smtClean="0">
                <a:latin typeface="+mn-ea"/>
              </a:rPr>
              <a:t>年</a:t>
            </a:r>
            <a:r>
              <a:rPr lang="en-US" altLang="zh-TW" sz="2400" dirty="0">
                <a:latin typeface="+mn-ea"/>
              </a:rPr>
              <a:t>1</a:t>
            </a:r>
            <a:r>
              <a:rPr lang="zh-TW" altLang="zh-TW" sz="2400" dirty="0" smtClean="0">
                <a:latin typeface="+mn-ea"/>
              </a:rPr>
              <a:t>月</a:t>
            </a:r>
            <a:r>
              <a:rPr lang="en-US" altLang="zh-TW" sz="2400" dirty="0" smtClean="0">
                <a:latin typeface="+mn-ea"/>
              </a:rPr>
              <a:t>8</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a:t>
            </a:r>
            <a:r>
              <a:rPr lang="zh-TW" altLang="zh-TW" sz="2400" dirty="0" smtClean="0">
                <a:solidFill>
                  <a:schemeClr val="accent1"/>
                </a:solidFill>
                <a:latin typeface="+mn-ea"/>
              </a:rPr>
              <a:t>測驗報名</a:t>
            </a:r>
            <a:r>
              <a:rPr lang="zh-TW" altLang="en-US" sz="2400" dirty="0" smtClean="0">
                <a:latin typeface="+mn-ea"/>
              </a:rPr>
              <a:t>： </a:t>
            </a:r>
            <a:r>
              <a:rPr lang="en-US" altLang="zh-TW" sz="2400" dirty="0" smtClean="0">
                <a:latin typeface="+mn-ea"/>
              </a:rPr>
              <a:t>109</a:t>
            </a:r>
            <a:r>
              <a:rPr lang="zh-TW" altLang="zh-TW" sz="2400" dirty="0" smtClean="0">
                <a:latin typeface="+mn-ea"/>
              </a:rPr>
              <a:t>年</a:t>
            </a:r>
            <a:r>
              <a:rPr lang="en-US" altLang="zh-TW" sz="2400" dirty="0">
                <a:latin typeface="+mn-ea"/>
              </a:rPr>
              <a:t>3</a:t>
            </a:r>
            <a:r>
              <a:rPr lang="zh-TW" altLang="zh-TW" sz="2400" dirty="0" smtClean="0">
                <a:latin typeface="+mn-ea"/>
              </a:rPr>
              <a:t>月</a:t>
            </a:r>
            <a:r>
              <a:rPr lang="en-US" altLang="zh-TW" sz="2400" dirty="0" smtClean="0">
                <a:latin typeface="+mn-ea"/>
              </a:rPr>
              <a:t>2</a:t>
            </a:r>
            <a:r>
              <a:rPr lang="zh-TW" altLang="zh-TW" sz="2400" dirty="0" smtClean="0">
                <a:latin typeface="+mn-ea"/>
              </a:rPr>
              <a:t>日</a:t>
            </a:r>
            <a:r>
              <a:rPr lang="en-US" altLang="zh-TW" sz="2400" dirty="0" smtClean="0">
                <a:latin typeface="+mn-ea"/>
              </a:rPr>
              <a:t>-109</a:t>
            </a:r>
            <a:r>
              <a:rPr lang="zh-TW" altLang="en-US" sz="2400" dirty="0" smtClean="0">
                <a:latin typeface="+mn-ea"/>
              </a:rPr>
              <a:t>年</a:t>
            </a:r>
            <a:r>
              <a:rPr lang="en-US" altLang="zh-TW" sz="2400" dirty="0">
                <a:latin typeface="+mn-ea"/>
              </a:rPr>
              <a:t>3</a:t>
            </a:r>
            <a:r>
              <a:rPr lang="zh-TW" altLang="en-US" sz="2400" dirty="0" smtClean="0">
                <a:latin typeface="+mn-ea"/>
              </a:rPr>
              <a:t>月</a:t>
            </a:r>
            <a:r>
              <a:rPr lang="en-US" altLang="zh-TW" sz="2400" dirty="0" smtClean="0">
                <a:latin typeface="+mn-ea"/>
              </a:rPr>
              <a:t>6</a:t>
            </a:r>
            <a:r>
              <a:rPr lang="zh-TW" altLang="zh-TW" sz="2400" dirty="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以競賽表現入學報名暨郵寄繳</a:t>
            </a:r>
            <a:r>
              <a:rPr lang="zh-TW" altLang="zh-TW" sz="2400" dirty="0" smtClean="0">
                <a:latin typeface="+mn-ea"/>
              </a:rPr>
              <a:t>件</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3</a:t>
            </a:r>
            <a:r>
              <a:rPr lang="zh-TW" altLang="en-US" sz="2400" dirty="0">
                <a:latin typeface="+mn-ea"/>
              </a:rPr>
              <a:t>月</a:t>
            </a:r>
            <a:r>
              <a:rPr lang="en-US" altLang="zh-TW" sz="2400" dirty="0" smtClean="0">
                <a:latin typeface="+mn-ea"/>
              </a:rPr>
              <a:t>23</a:t>
            </a:r>
            <a:r>
              <a:rPr lang="zh-TW" altLang="en-US" sz="2400" dirty="0" smtClean="0">
                <a:latin typeface="+mn-ea"/>
              </a:rPr>
              <a:t>日</a:t>
            </a:r>
            <a:r>
              <a:rPr lang="en-US" altLang="zh-TW" sz="2400" dirty="0" smtClean="0">
                <a:latin typeface="+mn-ea"/>
              </a:rPr>
              <a:t>-109</a:t>
            </a:r>
            <a:r>
              <a:rPr lang="zh-TW" altLang="en-US" sz="2400" dirty="0" smtClean="0">
                <a:latin typeface="+mn-ea"/>
              </a:rPr>
              <a:t>年</a:t>
            </a:r>
            <a:r>
              <a:rPr lang="en-US" altLang="zh-TW" sz="2400" dirty="0" smtClean="0">
                <a:latin typeface="+mn-ea"/>
              </a:rPr>
              <a:t>3</a:t>
            </a:r>
            <a:r>
              <a:rPr lang="zh-TW" altLang="en-US" sz="2400" dirty="0" smtClean="0">
                <a:latin typeface="+mn-ea"/>
              </a:rPr>
              <a:t>月</a:t>
            </a:r>
            <a:r>
              <a:rPr lang="en-US" altLang="zh-TW" sz="2400" dirty="0" smtClean="0">
                <a:latin typeface="+mn-ea"/>
              </a:rPr>
              <a:t>30</a:t>
            </a:r>
            <a:r>
              <a:rPr lang="zh-TW" altLang="en-US" sz="2400" dirty="0" smtClean="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a:t>
            </a:r>
            <a:r>
              <a:rPr lang="zh-TW" altLang="zh-TW" sz="2400" dirty="0" smtClean="0">
                <a:latin typeface="+mn-ea"/>
              </a:rPr>
              <a:t>通知</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4</a:t>
            </a:r>
            <a:r>
              <a:rPr lang="zh-TW" altLang="en-US" sz="2400" dirty="0" smtClean="0">
                <a:latin typeface="+mn-ea"/>
              </a:rPr>
              <a:t>月</a:t>
            </a:r>
            <a:r>
              <a:rPr lang="en-US" altLang="zh-TW" sz="2400" dirty="0" smtClean="0">
                <a:latin typeface="+mn-ea"/>
              </a:rPr>
              <a:t>9</a:t>
            </a:r>
            <a:r>
              <a:rPr lang="zh-TW" altLang="en-US" sz="2400" dirty="0" smtClean="0">
                <a:latin typeface="+mn-ea"/>
              </a:rPr>
              <a:t>日</a:t>
            </a:r>
            <a:endParaRPr lang="zh-TW" altLang="en-US" sz="2400" dirty="0">
              <a:latin typeface="+mn-ea"/>
            </a:endParaRPr>
          </a:p>
          <a:p>
            <a:pPr fontAlgn="base">
              <a:spcBef>
                <a:spcPct val="0"/>
              </a:spcBef>
              <a:spcAft>
                <a:spcPct val="0"/>
              </a:spcAft>
            </a:pPr>
            <a:r>
              <a:rPr lang="zh-TW" altLang="zh-TW" sz="2400" dirty="0">
                <a:latin typeface="+mn-ea"/>
              </a:rPr>
              <a:t>以競賽表現入學</a:t>
            </a:r>
            <a:r>
              <a:rPr lang="zh-TW" altLang="zh-TW" sz="2400" dirty="0" smtClean="0">
                <a:latin typeface="+mn-ea"/>
              </a:rPr>
              <a:t>報到</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4</a:t>
            </a:r>
            <a:r>
              <a:rPr lang="zh-TW" altLang="en-US" sz="2400" dirty="0" smtClean="0">
                <a:latin typeface="+mn-ea"/>
              </a:rPr>
              <a:t>月</a:t>
            </a:r>
            <a:r>
              <a:rPr lang="en-US" altLang="zh-TW" sz="2400" dirty="0" smtClean="0">
                <a:latin typeface="+mn-ea"/>
              </a:rPr>
              <a:t>13</a:t>
            </a:r>
            <a:r>
              <a:rPr lang="zh-TW" altLang="en-US" sz="2400" dirty="0" smtClean="0">
                <a:latin typeface="+mn-ea"/>
              </a:rPr>
              <a:t>日</a:t>
            </a:r>
            <a:endParaRPr lang="zh-TW" altLang="en-US" sz="2400" dirty="0">
              <a:latin typeface="+mn-ea"/>
            </a:endParaRPr>
          </a:p>
          <a:p>
            <a:pPr lvl="0" fontAlgn="base">
              <a:spcBef>
                <a:spcPct val="0"/>
              </a:spcBef>
              <a:spcAft>
                <a:spcPct val="0"/>
              </a:spcAft>
            </a:pPr>
            <a:r>
              <a:rPr lang="zh-TW" altLang="en-US" sz="2400" dirty="0">
                <a:solidFill>
                  <a:schemeClr val="accent1"/>
                </a:solidFill>
                <a:latin typeface="+mn-ea"/>
              </a:rPr>
              <a:t>聯合</a:t>
            </a:r>
            <a:r>
              <a:rPr lang="zh-TW" altLang="zh-TW" sz="2400" dirty="0">
                <a:solidFill>
                  <a:schemeClr val="accent1"/>
                </a:solidFill>
                <a:latin typeface="+mn-ea"/>
              </a:rPr>
              <a:t>術科</a:t>
            </a:r>
            <a:r>
              <a:rPr lang="zh-TW" altLang="zh-TW" sz="2400" dirty="0" smtClean="0">
                <a:solidFill>
                  <a:schemeClr val="accent1"/>
                </a:solidFill>
                <a:latin typeface="+mn-ea"/>
              </a:rPr>
              <a:t>測驗</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4</a:t>
            </a:r>
            <a:r>
              <a:rPr lang="zh-TW" altLang="zh-TW" sz="2400" dirty="0" smtClean="0">
                <a:latin typeface="+mn-ea"/>
              </a:rPr>
              <a:t>月</a:t>
            </a:r>
            <a:r>
              <a:rPr lang="en-US" altLang="zh-TW" sz="2400" dirty="0" smtClean="0">
                <a:latin typeface="+mn-ea"/>
              </a:rPr>
              <a:t>18</a:t>
            </a:r>
            <a:r>
              <a:rPr lang="zh-TW" altLang="zh-TW" sz="2400" dirty="0" smtClean="0">
                <a:latin typeface="+mn-ea"/>
              </a:rPr>
              <a:t>日</a:t>
            </a:r>
            <a:r>
              <a:rPr lang="en-US" altLang="zh-TW" sz="2400" dirty="0" smtClean="0">
                <a:latin typeface="+mn-ea"/>
              </a:rPr>
              <a:t>-109</a:t>
            </a:r>
            <a:r>
              <a:rPr lang="zh-TW" altLang="en-US" sz="2400" dirty="0" smtClean="0">
                <a:latin typeface="+mn-ea"/>
              </a:rPr>
              <a:t>年</a:t>
            </a:r>
            <a:r>
              <a:rPr lang="en-US" altLang="zh-TW" sz="2400" dirty="0">
                <a:latin typeface="+mn-ea"/>
              </a:rPr>
              <a:t>4</a:t>
            </a:r>
            <a:r>
              <a:rPr lang="zh-TW" altLang="zh-TW" sz="2400" dirty="0">
                <a:latin typeface="+mn-ea"/>
              </a:rPr>
              <a:t>月</a:t>
            </a:r>
            <a:r>
              <a:rPr lang="en-US" altLang="zh-TW" sz="2400" dirty="0" smtClean="0">
                <a:latin typeface="+mn-ea"/>
              </a:rPr>
              <a:t>20</a:t>
            </a:r>
            <a:r>
              <a:rPr lang="zh-TW" altLang="zh-TW" sz="2400" dirty="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國中教育</a:t>
            </a:r>
            <a:r>
              <a:rPr lang="zh-TW" altLang="zh-TW" sz="2400" dirty="0" smtClean="0">
                <a:latin typeface="+mn-ea"/>
              </a:rPr>
              <a:t>會考</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5</a:t>
            </a:r>
            <a:r>
              <a:rPr lang="zh-TW" altLang="zh-TW" sz="2400" dirty="0">
                <a:latin typeface="+mn-ea"/>
              </a:rPr>
              <a:t>月</a:t>
            </a:r>
            <a:r>
              <a:rPr lang="en-US" altLang="zh-TW" sz="2400" dirty="0" smtClean="0">
                <a:latin typeface="+mn-ea"/>
              </a:rPr>
              <a:t>16</a:t>
            </a:r>
            <a:r>
              <a:rPr lang="zh-TW" altLang="zh-TW" sz="2400" dirty="0" smtClean="0">
                <a:latin typeface="+mn-ea"/>
              </a:rPr>
              <a:t>日</a:t>
            </a:r>
            <a:r>
              <a:rPr lang="en-US" altLang="zh-TW" sz="2400" dirty="0" smtClean="0">
                <a:latin typeface="+mn-ea"/>
              </a:rPr>
              <a:t>-109</a:t>
            </a:r>
            <a:r>
              <a:rPr lang="zh-TW" altLang="en-US" sz="2400" dirty="0" smtClean="0">
                <a:latin typeface="+mn-ea"/>
              </a:rPr>
              <a:t>年</a:t>
            </a:r>
            <a:r>
              <a:rPr lang="en-US" altLang="zh-TW" sz="2400" dirty="0">
                <a:latin typeface="+mn-ea"/>
              </a:rPr>
              <a:t>5</a:t>
            </a:r>
            <a:r>
              <a:rPr lang="zh-TW" altLang="zh-TW" sz="2400" dirty="0">
                <a:latin typeface="+mn-ea"/>
              </a:rPr>
              <a:t>月</a:t>
            </a:r>
            <a:r>
              <a:rPr lang="en-US" altLang="zh-TW" sz="2400" dirty="0" smtClean="0">
                <a:latin typeface="+mn-ea"/>
              </a:rPr>
              <a:t>17</a:t>
            </a:r>
            <a:r>
              <a:rPr lang="zh-TW" altLang="zh-TW" sz="2400" dirty="0" smtClean="0">
                <a:latin typeface="+mn-ea"/>
              </a:rPr>
              <a:t>日</a:t>
            </a:r>
            <a:endParaRPr lang="zh-TW" altLang="zh-TW" sz="2400" dirty="0">
              <a:latin typeface="+mn-ea"/>
            </a:endParaRPr>
          </a:p>
          <a:p>
            <a:pPr lvl="0" fontAlgn="base">
              <a:spcBef>
                <a:spcPct val="0"/>
              </a:spcBef>
              <a:spcAft>
                <a:spcPct val="0"/>
              </a:spcAft>
            </a:pPr>
            <a:r>
              <a:rPr lang="zh-TW" altLang="en-US" sz="2400" dirty="0" smtClean="0">
                <a:solidFill>
                  <a:schemeClr val="accent1"/>
                </a:solidFill>
                <a:latin typeface="+mn-ea"/>
              </a:rPr>
              <a:t>分發</a:t>
            </a:r>
            <a:r>
              <a:rPr lang="zh-TW" altLang="zh-TW" sz="2400" dirty="0" smtClean="0">
                <a:solidFill>
                  <a:schemeClr val="accent1"/>
                </a:solidFill>
                <a:latin typeface="+mn-ea"/>
              </a:rPr>
              <a:t>報名</a:t>
            </a:r>
            <a:r>
              <a:rPr lang="zh-TW" altLang="en-US" sz="2400" dirty="0" smtClean="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zh-TW" sz="2400" dirty="0" smtClean="0">
                <a:latin typeface="+mn-ea"/>
              </a:rPr>
              <a:t>月</a:t>
            </a:r>
            <a:r>
              <a:rPr lang="en-US" altLang="zh-TW" sz="2400" dirty="0" smtClean="0">
                <a:latin typeface="+mn-ea"/>
              </a:rPr>
              <a:t>8</a:t>
            </a:r>
            <a:r>
              <a:rPr lang="zh-TW" altLang="en-US" sz="2400" dirty="0" smtClean="0">
                <a:latin typeface="+mn-ea"/>
              </a:rPr>
              <a:t>日</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12</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en-US" sz="2400" dirty="0">
                <a:solidFill>
                  <a:schemeClr val="accent1"/>
                </a:solidFill>
                <a:latin typeface="+mn-ea"/>
              </a:rPr>
              <a:t>寄發序號</a:t>
            </a:r>
            <a:r>
              <a:rPr lang="zh-TW" altLang="en-US" sz="2400" dirty="0" smtClean="0">
                <a:solidFill>
                  <a:schemeClr val="accent1"/>
                </a:solidFill>
                <a:latin typeface="+mn-ea"/>
              </a:rPr>
              <a:t>通知單</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22</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zh-TW" sz="2400" dirty="0" smtClean="0">
                <a:latin typeface="+mn-ea"/>
              </a:rPr>
              <a:t>甄選</a:t>
            </a:r>
            <a:r>
              <a:rPr lang="zh-TW" altLang="zh-TW" sz="2400" dirty="0">
                <a:latin typeface="+mn-ea"/>
              </a:rPr>
              <a:t>入學分發現場撕榜暨</a:t>
            </a:r>
            <a:r>
              <a:rPr lang="zh-TW" altLang="zh-TW" sz="2400" dirty="0" smtClean="0">
                <a:latin typeface="+mn-ea"/>
              </a:rPr>
              <a:t>報到</a:t>
            </a:r>
            <a:r>
              <a:rPr lang="zh-TW" altLang="en-US" sz="2400" dirty="0">
                <a:latin typeface="+mn-ea"/>
              </a:rPr>
              <a:t>： </a:t>
            </a:r>
            <a:r>
              <a:rPr lang="en-US" altLang="zh-TW" sz="2400" dirty="0" smtClean="0">
                <a:latin typeface="+mn-ea"/>
              </a:rPr>
              <a:t>109</a:t>
            </a:r>
            <a:r>
              <a:rPr lang="zh-TW" altLang="zh-TW" sz="2400" dirty="0" smtClean="0">
                <a:latin typeface="+mn-ea"/>
              </a:rPr>
              <a:t>年</a:t>
            </a:r>
            <a:r>
              <a:rPr lang="en-US" altLang="zh-TW" sz="2400" dirty="0">
                <a:latin typeface="+mn-ea"/>
              </a:rPr>
              <a:t>7</a:t>
            </a:r>
            <a:r>
              <a:rPr lang="zh-TW" altLang="zh-TW" sz="2400" dirty="0" smtClean="0">
                <a:latin typeface="+mn-ea"/>
              </a:rPr>
              <a:t>月</a:t>
            </a:r>
            <a:r>
              <a:rPr lang="en-US" altLang="zh-TW" sz="2400" dirty="0" smtClean="0">
                <a:latin typeface="+mn-ea"/>
              </a:rPr>
              <a:t>9 </a:t>
            </a:r>
            <a:r>
              <a:rPr lang="zh-TW" altLang="zh-TW" sz="2400" dirty="0">
                <a:latin typeface="+mn-ea"/>
              </a:rPr>
              <a:t>日</a:t>
            </a:r>
          </a:p>
          <a:p>
            <a:pPr lvl="0" fontAlgn="base">
              <a:spcBef>
                <a:spcPct val="0"/>
              </a:spcBef>
              <a:spcAft>
                <a:spcPct val="0"/>
              </a:spcAft>
            </a:pPr>
            <a:endParaRPr lang="zh-TW" altLang="zh-TW" sz="2400" dirty="0">
              <a:latin typeface="+mn-ea"/>
            </a:endParaRPr>
          </a:p>
        </p:txBody>
      </p:sp>
      <p:sp>
        <p:nvSpPr>
          <p:cNvPr id="2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42042" y="142779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41500" y="178715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8074" y="214299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29331" y="250235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8074" y="286547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28822" y="324200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2874" y="361366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0194" y="398165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28822" y="433243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8074" y="472130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4748" y="508929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46" name="文字方塊 45"/>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3485659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37</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solidFill>
                  <a:prstClr val="black"/>
                </a:solidFill>
              </a:rPr>
              <a:t>美術</a:t>
            </a:r>
            <a:r>
              <a:rPr lang="zh-TW" altLang="en-US" sz="4400" b="1" dirty="0" smtClean="0">
                <a:solidFill>
                  <a:prstClr val="black"/>
                </a:solidFill>
              </a:rPr>
              <a:t>班辦理方式</a:t>
            </a:r>
            <a:endParaRPr lang="en-US" sz="4400" b="1" dirty="0">
              <a:solidFill>
                <a:prstClr val="black"/>
              </a:solidFill>
            </a:endParaRPr>
          </a:p>
        </p:txBody>
      </p:sp>
      <p:sp>
        <p:nvSpPr>
          <p:cNvPr id="4" name="矩形 3"/>
          <p:cNvSpPr/>
          <p:nvPr/>
        </p:nvSpPr>
        <p:spPr>
          <a:xfrm>
            <a:off x="2237377" y="1324720"/>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r>
              <a:rPr lang="zh-TW" altLang="en-US" sz="2800" b="1" dirty="0" smtClean="0">
                <a:latin typeface="+mn-ea"/>
              </a:rPr>
              <a:t>：</a:t>
            </a:r>
            <a:endParaRPr lang="en-US" altLang="zh-TW" sz="2800" b="1" dirty="0" smtClean="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a:t>
            </a:r>
            <a:r>
              <a:rPr lang="en-US" altLang="zh-TW" sz="2400" dirty="0" smtClean="0">
                <a:latin typeface="+mn-ea"/>
              </a:rPr>
              <a:t>1.</a:t>
            </a:r>
            <a:r>
              <a:rPr lang="zh-TW" altLang="en-US" sz="2400" dirty="0" smtClean="0">
                <a:latin typeface="+mn-ea"/>
              </a:rPr>
              <a:t>術科</a:t>
            </a:r>
            <a:r>
              <a:rPr lang="zh-TW" altLang="en-US" sz="2400" dirty="0">
                <a:latin typeface="+mn-ea"/>
              </a:rPr>
              <a:t>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solidFill>
                  <a:srgbClr val="000000"/>
                </a:solidFill>
                <a:latin typeface="標楷體" panose="03000509000000000000" pitchFamily="65" charset="-120"/>
                <a:ea typeface="標楷體" panose="03000509000000000000" pitchFamily="65" charset="-120"/>
              </a:rPr>
              <a:t> </a:t>
            </a:r>
            <a:r>
              <a:rPr lang="zh-TW" altLang="en-US" sz="2400" dirty="0" smtClean="0">
                <a:solidFill>
                  <a:srgbClr val="000000"/>
                </a:solidFill>
                <a:latin typeface="標楷體" panose="03000509000000000000" pitchFamily="65" charset="-120"/>
                <a:ea typeface="標楷體" panose="03000509000000000000" pitchFamily="65" charset="-120"/>
              </a:rPr>
              <a:t>  </a:t>
            </a:r>
            <a:r>
              <a:rPr lang="zh-TW" altLang="en-US" sz="2400" dirty="0">
                <a:latin typeface="+mn-ea"/>
              </a:rPr>
              <a:t>素描、水彩、水墨及書法</a:t>
            </a:r>
            <a:r>
              <a:rPr lang="en-US" altLang="zh-TW" sz="2400" dirty="0">
                <a:latin typeface="+mn-ea"/>
              </a:rPr>
              <a:t>4</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a:t>
            </a:r>
            <a:r>
              <a:rPr lang="en-US" altLang="zh-TW" sz="2400" dirty="0" smtClean="0">
                <a:latin typeface="+mn-ea"/>
              </a:rPr>
              <a:t>2.</a:t>
            </a:r>
            <a:r>
              <a:rPr lang="zh-TW" altLang="en-US" sz="2400" dirty="0" smtClean="0">
                <a:latin typeface="+mn-ea"/>
              </a:rPr>
              <a:t>分發</a:t>
            </a:r>
            <a:r>
              <a:rPr lang="zh-TW" altLang="en-US" sz="2400" dirty="0">
                <a:latin typeface="+mn-ea"/>
              </a:rPr>
              <a:t>作業</a:t>
            </a:r>
            <a:r>
              <a:rPr lang="zh-TW" altLang="en-US" sz="2400" dirty="0" smtClean="0">
                <a:latin typeface="+mn-ea"/>
              </a:rPr>
              <a:t>：</a:t>
            </a:r>
            <a:endParaRPr lang="en-US" altLang="zh-TW" sz="2400" dirty="0" smtClean="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以</a:t>
            </a:r>
            <a:r>
              <a:rPr lang="zh-TW" altLang="en-US" sz="2400" dirty="0">
                <a:latin typeface="+mn-ea"/>
              </a:rPr>
              <a:t>術科測驗分數及學生志 </a:t>
            </a:r>
            <a:r>
              <a:rPr lang="zh-TW" altLang="en-US" sz="2400" dirty="0" smtClean="0">
                <a:latin typeface="+mn-ea"/>
              </a:rPr>
              <a:t>願作為</a:t>
            </a:r>
            <a:r>
              <a:rPr lang="zh-TW" altLang="en-US" sz="2400" dirty="0">
                <a:latin typeface="+mn-ea"/>
              </a:rPr>
              <a:t>入學依據，並</a:t>
            </a:r>
            <a:r>
              <a:rPr lang="zh-TW" altLang="en-US" sz="2400" dirty="0">
                <a:solidFill>
                  <a:schemeClr val="accent1"/>
                </a:solidFill>
                <a:latin typeface="+mn-ea"/>
              </a:rPr>
              <a:t>得以國民</a:t>
            </a:r>
            <a:r>
              <a:rPr lang="zh-TW" altLang="en-US" sz="2400" dirty="0" smtClean="0">
                <a:solidFill>
                  <a:schemeClr val="accent1"/>
                </a:solidFill>
                <a:latin typeface="+mn-ea"/>
              </a:rPr>
              <a:t>中學</a:t>
            </a: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a:t>
            </a:r>
            <a:r>
              <a:rPr lang="zh-TW" altLang="en-US" sz="2400" dirty="0" smtClean="0">
                <a:solidFill>
                  <a:schemeClr val="accent1"/>
                </a:solidFill>
                <a:latin typeface="+mn-ea"/>
              </a:rPr>
              <a:t>     教育會考</a:t>
            </a:r>
            <a:r>
              <a:rPr lang="zh-TW" altLang="en-US" sz="2400" dirty="0">
                <a:solidFill>
                  <a:schemeClr val="accent1"/>
                </a:solidFill>
                <a:latin typeface="+mn-ea"/>
              </a:rPr>
              <a:t>成績為入學</a:t>
            </a:r>
            <a:r>
              <a:rPr lang="zh-TW" altLang="en-US" sz="2400" dirty="0" smtClean="0">
                <a:solidFill>
                  <a:schemeClr val="accent1"/>
                </a:solidFill>
                <a:latin typeface="+mn-ea"/>
              </a:rPr>
              <a:t>門檻</a:t>
            </a: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smtClean="0">
                <a:latin typeface="+mn-ea"/>
              </a:rPr>
              <a:t>術科分數計算：</a:t>
            </a:r>
            <a:endParaRPr lang="en-US" altLang="zh-TW" sz="2800" b="1" dirty="0" smtClean="0">
              <a:latin typeface="+mn-ea"/>
            </a:endParaRPr>
          </a:p>
          <a:p>
            <a:pPr>
              <a:lnSpc>
                <a:spcPct val="80000"/>
              </a:lnSpc>
              <a:spcBef>
                <a:spcPts val="100"/>
              </a:spcBef>
              <a:spcAft>
                <a:spcPts val="100"/>
              </a:spcAft>
              <a:buFont typeface="Arial" pitchFamily="34" charset="0"/>
              <a:buNone/>
              <a:defRPr/>
            </a:pPr>
            <a:endParaRPr lang="en-US" altLang="zh-TW" sz="2400" dirty="0" smtClean="0">
              <a:latin typeface="+mn-ea"/>
            </a:endParaRPr>
          </a:p>
          <a:p>
            <a:pPr marL="2057400" lvl="0" indent="-2057400">
              <a:defRPr/>
            </a:pPr>
            <a:r>
              <a:rPr lang="zh-TW" altLang="en-US" sz="2400" dirty="0" smtClean="0">
                <a:latin typeface="+mn-ea"/>
              </a:rPr>
              <a:t>      甄選</a:t>
            </a:r>
            <a:r>
              <a:rPr lang="zh-TW" altLang="en-US" sz="2400" dirty="0">
                <a:latin typeface="+mn-ea"/>
              </a:rPr>
              <a:t>總成績＝</a:t>
            </a:r>
            <a:r>
              <a:rPr lang="en-US" altLang="zh-TW" sz="2400" dirty="0" smtClean="0">
                <a:latin typeface="+mn-ea"/>
              </a:rPr>
              <a:t>1000</a:t>
            </a:r>
            <a:r>
              <a:rPr lang="zh-TW" altLang="en-US" sz="2400" dirty="0" smtClean="0">
                <a:latin typeface="+mn-ea"/>
              </a:rPr>
              <a:t>  </a:t>
            </a:r>
            <a:r>
              <a:rPr lang="zh-TW" altLang="en-US" sz="2000" dirty="0" smtClean="0">
                <a:latin typeface="+mn-ea"/>
              </a:rPr>
              <a:t>各科滿分為</a:t>
            </a:r>
            <a:r>
              <a:rPr lang="en-US" altLang="zh-TW" sz="2000" dirty="0" smtClean="0">
                <a:solidFill>
                  <a:schemeClr val="accent1"/>
                </a:solidFill>
                <a:latin typeface="+mn-ea"/>
              </a:rPr>
              <a:t>100</a:t>
            </a:r>
            <a:r>
              <a:rPr lang="zh-TW" altLang="en-US" sz="2000" dirty="0" smtClean="0">
                <a:latin typeface="+mn-ea"/>
              </a:rPr>
              <a:t>分</a:t>
            </a:r>
            <a:endParaRPr lang="en-US" altLang="zh-TW" sz="2400" dirty="0">
              <a:latin typeface="+mn-ea"/>
            </a:endParaRPr>
          </a:p>
          <a:p>
            <a:pPr marL="360000" lvl="0" indent="-2057400">
              <a:defRPr/>
            </a:pPr>
            <a:r>
              <a:rPr lang="zh-TW" altLang="en-US" sz="2000" dirty="0" smtClean="0">
                <a:latin typeface="+mn-ea"/>
              </a:rPr>
              <a:t>       </a:t>
            </a:r>
            <a:r>
              <a:rPr lang="en-US" altLang="zh-TW" sz="2000" dirty="0" smtClean="0">
                <a:latin typeface="+mn-ea"/>
              </a:rPr>
              <a:t>(</a:t>
            </a:r>
            <a:r>
              <a:rPr lang="zh-TW" altLang="en-US" sz="2000" dirty="0">
                <a:latin typeface="+mn-ea"/>
              </a:rPr>
              <a:t>素描</a:t>
            </a:r>
            <a:r>
              <a:rPr lang="en-US" altLang="en-US" sz="2000" dirty="0">
                <a:latin typeface="+mn-ea"/>
              </a:rPr>
              <a:t>×</a:t>
            </a:r>
            <a:r>
              <a:rPr lang="en-US" altLang="en-US" sz="2000" dirty="0" smtClean="0">
                <a:latin typeface="+mn-ea"/>
              </a:rPr>
              <a:t>4+</a:t>
            </a:r>
            <a:r>
              <a:rPr lang="zh-TW" altLang="en-US" sz="2000" dirty="0">
                <a:latin typeface="+mn-ea"/>
              </a:rPr>
              <a:t>水彩</a:t>
            </a:r>
            <a:r>
              <a:rPr lang="en-US" altLang="en-US" sz="2000" dirty="0">
                <a:latin typeface="+mn-ea"/>
              </a:rPr>
              <a:t>×2.5+</a:t>
            </a:r>
            <a:r>
              <a:rPr lang="zh-TW" altLang="en-US" sz="2000" dirty="0">
                <a:latin typeface="+mn-ea"/>
              </a:rPr>
              <a:t>水墨</a:t>
            </a:r>
            <a:r>
              <a:rPr lang="en-US" altLang="en-US" sz="2000" dirty="0">
                <a:latin typeface="+mn-ea"/>
              </a:rPr>
              <a:t>×2.5+</a:t>
            </a:r>
            <a:r>
              <a:rPr lang="zh-TW" altLang="en-US" sz="2000" dirty="0">
                <a:latin typeface="+mn-ea"/>
              </a:rPr>
              <a:t>書法</a:t>
            </a:r>
            <a:r>
              <a:rPr lang="en-US" altLang="en-US" sz="2000" dirty="0">
                <a:latin typeface="+mn-ea"/>
              </a:rPr>
              <a:t>×</a:t>
            </a:r>
            <a:r>
              <a:rPr lang="en-US" altLang="en-US" sz="2000" dirty="0" smtClean="0">
                <a:latin typeface="+mn-ea"/>
              </a:rPr>
              <a:t>1</a:t>
            </a:r>
            <a:r>
              <a:rPr lang="zh-TW" altLang="en-US" sz="2000" dirty="0" smtClean="0">
                <a:latin typeface="+mn-ea"/>
              </a:rPr>
              <a:t>，</a:t>
            </a:r>
            <a:r>
              <a:rPr lang="zh-TW" altLang="en-US" dirty="0" smtClean="0">
                <a:latin typeface="+mn-ea"/>
              </a:rPr>
              <a:t>素描測驗考試</a:t>
            </a:r>
            <a:r>
              <a:rPr lang="zh-TW" altLang="en-US" dirty="0">
                <a:latin typeface="+mn-ea"/>
              </a:rPr>
              <a:t>時間為</a:t>
            </a:r>
            <a:r>
              <a:rPr lang="en-US" altLang="zh-TW" dirty="0">
                <a:solidFill>
                  <a:schemeClr val="accent1"/>
                </a:solidFill>
                <a:latin typeface="+mn-ea"/>
              </a:rPr>
              <a:t>120</a:t>
            </a:r>
            <a:r>
              <a:rPr lang="zh-TW" altLang="en-US" dirty="0">
                <a:latin typeface="+mn-ea"/>
              </a:rPr>
              <a:t>分鐘，畫幅維持</a:t>
            </a:r>
            <a:r>
              <a:rPr lang="zh-TW" altLang="en-US" dirty="0">
                <a:solidFill>
                  <a:schemeClr val="accent1"/>
                </a:solidFill>
                <a:latin typeface="+mn-ea"/>
              </a:rPr>
              <a:t>四開</a:t>
            </a:r>
            <a:r>
              <a:rPr lang="en-US" altLang="en-US" sz="2000" dirty="0" smtClean="0">
                <a:latin typeface="+mn-ea"/>
              </a:rPr>
              <a:t>)</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23" name="文字方塊 22"/>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21015011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38</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2"/>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a:t>
            </a:r>
            <a:r>
              <a:rPr lang="zh-TW" altLang="en-US" sz="3200" b="1" dirty="0" smtClean="0">
                <a:latin typeface="+mn-ea"/>
              </a:rPr>
              <a:t>序號</a:t>
            </a:r>
            <a:endParaRPr lang="en-US" altLang="zh-TW" sz="3200" b="1" dirty="0" smtClean="0">
              <a:latin typeface="+mn-ea"/>
            </a:endParaRPr>
          </a:p>
          <a:p>
            <a:pPr defTabSz="1244600">
              <a:defRPr/>
            </a:pPr>
            <a:r>
              <a:rPr lang="en-US" altLang="zh-TW" sz="2800" dirty="0">
                <a:latin typeface="+mn-ea"/>
              </a:rPr>
              <a:t/>
            </a:r>
            <a:br>
              <a:rPr lang="en-US" altLang="zh-TW" sz="2800" dirty="0">
                <a:latin typeface="+mn-ea"/>
              </a:rPr>
            </a:br>
            <a:r>
              <a:rPr lang="zh-TW" altLang="en-US" sz="2800" dirty="0" smtClean="0">
                <a:latin typeface="+mn-ea"/>
              </a:rPr>
              <a:t>   </a:t>
            </a:r>
            <a:r>
              <a:rPr lang="en-US" altLang="zh-TW" sz="2800" dirty="0" smtClean="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r>
              <a:rPr lang="zh-TW" altLang="en-US" sz="2800" dirty="0" smtClean="0">
                <a:latin typeface="+mn-ea"/>
              </a:rPr>
              <a:t>：</a:t>
            </a:r>
            <a:r>
              <a:rPr lang="en-US" altLang="zh-TW" sz="2800" dirty="0">
                <a:latin typeface="+mn-ea"/>
              </a:rPr>
              <a:t/>
            </a:r>
            <a:br>
              <a:rPr lang="en-US" altLang="zh-TW" sz="2800" dirty="0">
                <a:latin typeface="+mn-ea"/>
              </a:rPr>
            </a:br>
            <a:r>
              <a:rPr lang="zh-TW" altLang="en-US" sz="2800" dirty="0">
                <a:latin typeface="+mn-ea"/>
              </a:rPr>
              <a:t>        </a:t>
            </a:r>
            <a:r>
              <a:rPr lang="zh-TW" altLang="en-US" sz="2800" dirty="0" smtClean="0">
                <a:latin typeface="+mn-ea"/>
              </a:rPr>
              <a:t>  </a:t>
            </a:r>
            <a:r>
              <a:rPr lang="en-US" altLang="en-US" sz="2800" dirty="0">
                <a:latin typeface="+mn-ea"/>
              </a:rPr>
              <a:t>1.</a:t>
            </a:r>
            <a:r>
              <a:rPr lang="zh-TW" altLang="zh-TW" sz="2800" dirty="0">
                <a:latin typeface="+mn-ea"/>
              </a:rPr>
              <a:t>素描</a:t>
            </a:r>
            <a:r>
              <a:rPr lang="zh-TW" altLang="en-US" sz="2800" dirty="0">
                <a:latin typeface="+mn-ea"/>
              </a:rPr>
              <a:t>  </a:t>
            </a:r>
            <a:r>
              <a:rPr lang="en-US" altLang="zh-TW" sz="2800" dirty="0">
                <a:latin typeface="+mn-ea"/>
              </a:rPr>
              <a:t> 2.</a:t>
            </a:r>
            <a:r>
              <a:rPr lang="zh-TW" altLang="zh-TW" sz="2800" dirty="0">
                <a:latin typeface="+mn-ea"/>
              </a:rPr>
              <a:t>水彩</a:t>
            </a:r>
            <a:r>
              <a:rPr lang="en-US" altLang="zh-TW" sz="2800" dirty="0">
                <a:latin typeface="+mn-ea"/>
              </a:rPr>
              <a:t> </a:t>
            </a:r>
            <a:r>
              <a:rPr lang="zh-TW" altLang="en-US" sz="2800" dirty="0">
                <a:latin typeface="+mn-ea"/>
              </a:rPr>
              <a:t>  </a:t>
            </a:r>
            <a:r>
              <a:rPr lang="en-US" altLang="zh-TW" sz="2800" dirty="0">
                <a:latin typeface="+mn-ea"/>
              </a:rPr>
              <a:t>3.</a:t>
            </a:r>
            <a:r>
              <a:rPr lang="zh-TW" altLang="zh-TW" sz="2800" dirty="0">
                <a:latin typeface="+mn-ea"/>
              </a:rPr>
              <a:t>水墨</a:t>
            </a:r>
            <a:r>
              <a:rPr lang="zh-TW" altLang="en-US" sz="2800" dirty="0">
                <a:latin typeface="+mn-ea"/>
              </a:rPr>
              <a:t>  </a:t>
            </a:r>
            <a:r>
              <a:rPr lang="en-US" altLang="zh-TW" sz="2800" dirty="0">
                <a:latin typeface="+mn-ea"/>
              </a:rPr>
              <a:t> 4.</a:t>
            </a:r>
            <a:r>
              <a:rPr lang="zh-TW" altLang="zh-TW" sz="2800" dirty="0">
                <a:latin typeface="+mn-ea"/>
              </a:rPr>
              <a:t>書法</a:t>
            </a:r>
            <a:r>
              <a:rPr lang="en-US" altLang="zh-TW" sz="2800" dirty="0">
                <a:latin typeface="+mn-ea"/>
              </a:rPr>
              <a:t/>
            </a:r>
            <a:br>
              <a:rPr lang="en-US" altLang="zh-TW" sz="2800" dirty="0">
                <a:latin typeface="+mn-ea"/>
              </a:rPr>
            </a:br>
            <a:r>
              <a:rPr lang="zh-TW" altLang="en-US" sz="2800" dirty="0" smtClean="0">
                <a:latin typeface="+mn-ea"/>
              </a:rPr>
              <a:t>   </a:t>
            </a:r>
            <a:r>
              <a:rPr lang="en-US" altLang="zh-TW" sz="2800" dirty="0" smtClean="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a:t>
            </a:r>
            <a:r>
              <a:rPr lang="zh-TW" altLang="en-US" sz="2800" dirty="0" smtClean="0">
                <a:latin typeface="+mn-ea"/>
              </a:rPr>
              <a:t>順序</a:t>
            </a:r>
            <a:endParaRPr lang="en-US" altLang="zh-TW" sz="2800" dirty="0" smtClean="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a:t>
            </a:r>
            <a:r>
              <a:rPr lang="zh-TW" altLang="en-US" sz="3200" b="1" dirty="0" smtClean="0">
                <a:latin typeface="+mn-ea"/>
              </a:rPr>
              <a:t>測驗科目</a:t>
            </a:r>
            <a:r>
              <a:rPr lang="zh-TW" altLang="en-US" sz="3200" b="1" dirty="0">
                <a:latin typeface="+mn-ea"/>
              </a:rPr>
              <a:t>或甄選總成績設定</a:t>
            </a:r>
            <a:r>
              <a:rPr lang="zh-TW" altLang="en-US" sz="3200" b="1" dirty="0" smtClean="0">
                <a:latin typeface="+mn-ea"/>
              </a:rPr>
              <a:t>門檻</a:t>
            </a:r>
            <a:endParaRPr lang="en-US" altLang="zh-TW" sz="3200" b="1" dirty="0" smtClean="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smtClean="0">
                <a:latin typeface="+mn-ea"/>
              </a:rPr>
              <a:t>   </a:t>
            </a:r>
            <a:r>
              <a:rPr lang="en-US" altLang="zh-TW" sz="2800" dirty="0" smtClean="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a:t>
            </a:r>
            <a:r>
              <a:rPr lang="zh-TW" altLang="en-US" sz="2800" dirty="0" smtClean="0">
                <a:latin typeface="+mn-ea"/>
              </a:rPr>
              <a:t>分發</a:t>
            </a:r>
            <a:endParaRPr lang="en-US" altLang="zh-TW" sz="2800" dirty="0" smtClean="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smtClean="0">
                <a:latin typeface="+mn-ea"/>
              </a:rPr>
              <a:t>   </a:t>
            </a:r>
            <a:r>
              <a:rPr lang="en-US" altLang="zh-TW" sz="2800" dirty="0" smtClean="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a:t>
            </a:r>
            <a:r>
              <a:rPr lang="zh-TW" altLang="en-US" sz="2800" dirty="0" smtClean="0">
                <a:latin typeface="+mn-ea"/>
              </a:rPr>
              <a:t>計算</a:t>
            </a:r>
            <a:endParaRPr lang="en-US" altLang="zh-TW" sz="28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23" name="文字方塊 22"/>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658694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7"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39</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t>　　　　　</a:t>
            </a:r>
            <a:r>
              <a:rPr lang="zh-TW" altLang="en-US" sz="4400" b="1" dirty="0" smtClean="0"/>
              <a:t>日程表</a:t>
            </a:r>
            <a:r>
              <a:rPr lang="zh-TW" altLang="en-US" sz="4400" b="1" dirty="0" smtClean="0"/>
              <a:t>　</a:t>
            </a:r>
            <a:endParaRPr lang="en-US" sz="4400" b="1" dirty="0"/>
          </a:p>
        </p:txBody>
      </p:sp>
      <p:sp>
        <p:nvSpPr>
          <p:cNvPr id="10" name="矩形 9"/>
          <p:cNvSpPr/>
          <p:nvPr/>
        </p:nvSpPr>
        <p:spPr>
          <a:xfrm>
            <a:off x="2500069" y="1314037"/>
            <a:ext cx="8920716" cy="4154984"/>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smtClean="0">
                <a:latin typeface="+mn-ea"/>
              </a:rPr>
              <a:t>：</a:t>
            </a:r>
            <a:r>
              <a:rPr lang="zh-TW" altLang="en-US" sz="2400" dirty="0">
                <a:solidFill>
                  <a:schemeClr val="accent1"/>
                </a:solidFill>
                <a:latin typeface="+mn-ea"/>
              </a:rPr>
              <a:t>桃園市立</a:t>
            </a:r>
            <a:r>
              <a:rPr lang="zh-TW" altLang="en-US" sz="2400" dirty="0" smtClean="0">
                <a:solidFill>
                  <a:schemeClr val="accent1"/>
                </a:solidFill>
                <a:latin typeface="+mn-ea"/>
              </a:rPr>
              <a:t>桃園</a:t>
            </a:r>
            <a:r>
              <a:rPr lang="zh-TW" altLang="en-US" sz="2400" dirty="0" smtClean="0">
                <a:solidFill>
                  <a:schemeClr val="accent1"/>
                </a:solidFill>
                <a:latin typeface="+mn-ea"/>
              </a:rPr>
              <a:t>高中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a:t>
            </a:r>
            <a:r>
              <a:rPr lang="zh-TW" altLang="zh-TW" sz="2400" dirty="0" smtClean="0">
                <a:latin typeface="+mn-ea"/>
              </a:rPr>
              <a:t>公告</a:t>
            </a:r>
            <a:r>
              <a:rPr lang="zh-TW" altLang="en-US" sz="2400" dirty="0">
                <a:latin typeface="+mn-ea"/>
              </a:rPr>
              <a:t>： </a:t>
            </a:r>
            <a:r>
              <a:rPr lang="en-US" altLang="zh-TW" sz="2400" dirty="0" smtClean="0">
                <a:latin typeface="+mn-ea"/>
              </a:rPr>
              <a:t>109</a:t>
            </a:r>
            <a:r>
              <a:rPr lang="zh-TW" altLang="zh-TW" sz="2400" dirty="0" smtClean="0">
                <a:latin typeface="+mn-ea"/>
              </a:rPr>
              <a:t>年</a:t>
            </a:r>
            <a:r>
              <a:rPr lang="en-US" altLang="zh-TW" sz="2400" dirty="0">
                <a:latin typeface="+mn-ea"/>
              </a:rPr>
              <a:t>1</a:t>
            </a:r>
            <a:r>
              <a:rPr lang="zh-TW" altLang="zh-TW" sz="2400" dirty="0" smtClean="0">
                <a:latin typeface="+mn-ea"/>
              </a:rPr>
              <a:t>月</a:t>
            </a:r>
            <a:r>
              <a:rPr lang="en-US" altLang="zh-TW" sz="2400" dirty="0" smtClean="0">
                <a:latin typeface="+mn-ea"/>
              </a:rPr>
              <a:t>8</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a:t>
            </a:r>
            <a:r>
              <a:rPr lang="zh-TW" altLang="zh-TW" sz="2400" dirty="0" smtClean="0">
                <a:solidFill>
                  <a:schemeClr val="accent1"/>
                </a:solidFill>
                <a:latin typeface="+mn-ea"/>
              </a:rPr>
              <a:t>測驗報名</a:t>
            </a:r>
            <a:r>
              <a:rPr lang="zh-TW" altLang="en-US" sz="2400" dirty="0" smtClean="0">
                <a:latin typeface="+mn-ea"/>
              </a:rPr>
              <a:t>： </a:t>
            </a:r>
            <a:r>
              <a:rPr lang="en-US" altLang="zh-TW" sz="2400" dirty="0" smtClean="0">
                <a:latin typeface="+mn-ea"/>
              </a:rPr>
              <a:t>109</a:t>
            </a:r>
            <a:r>
              <a:rPr lang="zh-TW" altLang="zh-TW" sz="2400" dirty="0" smtClean="0">
                <a:latin typeface="+mn-ea"/>
              </a:rPr>
              <a:t>年</a:t>
            </a:r>
            <a:r>
              <a:rPr lang="en-US" altLang="zh-TW" sz="2400" dirty="0">
                <a:latin typeface="+mn-ea"/>
              </a:rPr>
              <a:t>3</a:t>
            </a:r>
            <a:r>
              <a:rPr lang="zh-TW" altLang="zh-TW" sz="2400" dirty="0" smtClean="0">
                <a:latin typeface="+mn-ea"/>
              </a:rPr>
              <a:t>月</a:t>
            </a:r>
            <a:r>
              <a:rPr lang="en-US" altLang="zh-TW" sz="2400" dirty="0" smtClean="0">
                <a:latin typeface="+mn-ea"/>
              </a:rPr>
              <a:t>2</a:t>
            </a:r>
            <a:r>
              <a:rPr lang="zh-TW" altLang="zh-TW" sz="2400" dirty="0" smtClean="0">
                <a:latin typeface="+mn-ea"/>
              </a:rPr>
              <a:t>日</a:t>
            </a:r>
            <a:r>
              <a:rPr lang="en-US" altLang="zh-TW" sz="2400" dirty="0" smtClean="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3</a:t>
            </a:r>
            <a:r>
              <a:rPr lang="zh-TW" altLang="en-US" sz="2400" dirty="0" smtClean="0">
                <a:latin typeface="+mn-ea"/>
              </a:rPr>
              <a:t>月</a:t>
            </a:r>
            <a:r>
              <a:rPr lang="en-US" altLang="zh-TW" sz="2400" dirty="0" smtClean="0">
                <a:latin typeface="+mn-ea"/>
              </a:rPr>
              <a:t>6</a:t>
            </a:r>
            <a:r>
              <a:rPr lang="zh-TW" altLang="zh-TW" sz="2400" dirty="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以競賽表現入學報名暨郵寄繳</a:t>
            </a:r>
            <a:r>
              <a:rPr lang="zh-TW" altLang="zh-TW" sz="2400" dirty="0" smtClean="0">
                <a:latin typeface="+mn-ea"/>
              </a:rPr>
              <a:t>件</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3</a:t>
            </a:r>
            <a:r>
              <a:rPr lang="zh-TW" altLang="en-US" sz="2400" dirty="0" smtClean="0">
                <a:latin typeface="+mn-ea"/>
              </a:rPr>
              <a:t>月</a:t>
            </a:r>
            <a:r>
              <a:rPr lang="en-US" altLang="zh-TW" sz="2400" dirty="0" smtClean="0">
                <a:latin typeface="+mn-ea"/>
              </a:rPr>
              <a:t>18</a:t>
            </a:r>
            <a:r>
              <a:rPr lang="zh-TW" altLang="en-US" sz="2400" dirty="0" smtClean="0">
                <a:latin typeface="+mn-ea"/>
              </a:rPr>
              <a:t>日</a:t>
            </a:r>
            <a:r>
              <a:rPr lang="en-US" altLang="zh-TW" sz="2400" dirty="0" smtClean="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3</a:t>
            </a:r>
            <a:r>
              <a:rPr lang="zh-TW" altLang="en-US" sz="2400" dirty="0" smtClean="0">
                <a:latin typeface="+mn-ea"/>
              </a:rPr>
              <a:t>月</a:t>
            </a:r>
            <a:r>
              <a:rPr lang="en-US" altLang="zh-TW" sz="2400" dirty="0" smtClean="0">
                <a:latin typeface="+mn-ea"/>
              </a:rPr>
              <a:t>23</a:t>
            </a:r>
            <a:r>
              <a:rPr lang="zh-TW" altLang="en-US" sz="2400" dirty="0" smtClean="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a:t>
            </a:r>
            <a:r>
              <a:rPr lang="zh-TW" altLang="zh-TW" sz="2400" dirty="0" smtClean="0">
                <a:latin typeface="+mn-ea"/>
              </a:rPr>
              <a:t>通知</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smtClean="0">
                <a:latin typeface="+mn-ea"/>
              </a:rPr>
              <a:t>3</a:t>
            </a:r>
            <a:r>
              <a:rPr lang="zh-TW" altLang="en-US" sz="2400" dirty="0" smtClean="0">
                <a:latin typeface="+mn-ea"/>
              </a:rPr>
              <a:t>月</a:t>
            </a:r>
            <a:r>
              <a:rPr lang="en-US" altLang="zh-TW" sz="2400" dirty="0" smtClean="0">
                <a:latin typeface="+mn-ea"/>
              </a:rPr>
              <a:t>31</a:t>
            </a:r>
            <a:r>
              <a:rPr lang="zh-TW" altLang="en-US" sz="2400" dirty="0" smtClean="0">
                <a:latin typeface="+mn-ea"/>
              </a:rPr>
              <a:t>日</a:t>
            </a:r>
            <a:endParaRPr lang="zh-TW" altLang="en-US" sz="2400" dirty="0">
              <a:latin typeface="+mn-ea"/>
            </a:endParaRPr>
          </a:p>
          <a:p>
            <a:pPr fontAlgn="base">
              <a:spcBef>
                <a:spcPct val="0"/>
              </a:spcBef>
              <a:spcAft>
                <a:spcPct val="0"/>
              </a:spcAft>
            </a:pPr>
            <a:r>
              <a:rPr lang="zh-TW" altLang="zh-TW" sz="2400" dirty="0">
                <a:latin typeface="+mn-ea"/>
              </a:rPr>
              <a:t>以競賽表現入學</a:t>
            </a:r>
            <a:r>
              <a:rPr lang="zh-TW" altLang="zh-TW" sz="2400" dirty="0" smtClean="0">
                <a:latin typeface="+mn-ea"/>
              </a:rPr>
              <a:t>報到</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4</a:t>
            </a:r>
            <a:r>
              <a:rPr lang="zh-TW" altLang="en-US" sz="2400" dirty="0" smtClean="0">
                <a:latin typeface="+mn-ea"/>
              </a:rPr>
              <a:t>月</a:t>
            </a:r>
            <a:r>
              <a:rPr lang="en-US" altLang="zh-TW" sz="2400" dirty="0" smtClean="0">
                <a:latin typeface="+mn-ea"/>
              </a:rPr>
              <a:t>6</a:t>
            </a:r>
            <a:r>
              <a:rPr lang="zh-TW" altLang="en-US" sz="2400" dirty="0" smtClean="0">
                <a:latin typeface="+mn-ea"/>
              </a:rPr>
              <a:t>日</a:t>
            </a:r>
            <a:endParaRPr lang="en-US" altLang="zh-TW" sz="2400" dirty="0" smtClean="0">
              <a:latin typeface="+mn-ea"/>
            </a:endParaRPr>
          </a:p>
          <a:p>
            <a:pPr fontAlgn="base">
              <a:spcBef>
                <a:spcPct val="0"/>
              </a:spcBef>
              <a:spcAft>
                <a:spcPct val="0"/>
              </a:spcAft>
            </a:pPr>
            <a:r>
              <a:rPr lang="zh-TW" altLang="en-US" sz="2400" dirty="0" smtClean="0">
                <a:solidFill>
                  <a:schemeClr val="accent1"/>
                </a:solidFill>
                <a:latin typeface="+mn-ea"/>
              </a:rPr>
              <a:t>聯合</a:t>
            </a:r>
            <a:r>
              <a:rPr lang="zh-TW" altLang="zh-TW" sz="2400" dirty="0">
                <a:solidFill>
                  <a:schemeClr val="accent1"/>
                </a:solidFill>
                <a:latin typeface="+mn-ea"/>
              </a:rPr>
              <a:t>術科</a:t>
            </a:r>
            <a:r>
              <a:rPr lang="zh-TW" altLang="zh-TW" sz="2400" dirty="0" smtClean="0">
                <a:solidFill>
                  <a:schemeClr val="accent1"/>
                </a:solidFill>
                <a:latin typeface="+mn-ea"/>
              </a:rPr>
              <a:t>測驗</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4</a:t>
            </a:r>
            <a:r>
              <a:rPr lang="zh-TW" altLang="zh-TW" sz="2400" dirty="0" smtClean="0">
                <a:latin typeface="+mn-ea"/>
              </a:rPr>
              <a:t>月</a:t>
            </a:r>
            <a:r>
              <a:rPr lang="en-US" altLang="zh-TW" sz="2400" dirty="0" smtClean="0">
                <a:latin typeface="+mn-ea"/>
              </a:rPr>
              <a:t>11</a:t>
            </a:r>
            <a:r>
              <a:rPr lang="zh-TW" altLang="zh-TW" sz="2400" dirty="0" smtClean="0">
                <a:latin typeface="+mn-ea"/>
              </a:rPr>
              <a:t>日</a:t>
            </a:r>
            <a:r>
              <a:rPr lang="en-US" altLang="zh-TW" sz="2400" dirty="0" smtClean="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4</a:t>
            </a:r>
            <a:r>
              <a:rPr lang="zh-TW" altLang="zh-TW" sz="2400" dirty="0" smtClean="0">
                <a:latin typeface="+mn-ea"/>
              </a:rPr>
              <a:t>月</a:t>
            </a:r>
            <a:r>
              <a:rPr lang="en-US" altLang="zh-TW" sz="2400" dirty="0" smtClean="0">
                <a:latin typeface="+mn-ea"/>
              </a:rPr>
              <a:t>12</a:t>
            </a:r>
            <a:r>
              <a:rPr lang="zh-TW" altLang="zh-TW" sz="2400" dirty="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國中教育</a:t>
            </a:r>
            <a:r>
              <a:rPr lang="zh-TW" altLang="zh-TW" sz="2400" dirty="0" smtClean="0">
                <a:latin typeface="+mn-ea"/>
              </a:rPr>
              <a:t>會考</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5</a:t>
            </a:r>
            <a:r>
              <a:rPr lang="zh-TW" altLang="zh-TW" sz="2400" dirty="0">
                <a:latin typeface="+mn-ea"/>
              </a:rPr>
              <a:t>月</a:t>
            </a:r>
            <a:r>
              <a:rPr lang="en-US" altLang="zh-TW" sz="2400" dirty="0" smtClean="0">
                <a:latin typeface="+mn-ea"/>
              </a:rPr>
              <a:t>16</a:t>
            </a:r>
            <a:r>
              <a:rPr lang="zh-TW" altLang="zh-TW" sz="2400" dirty="0" smtClean="0">
                <a:latin typeface="+mn-ea"/>
              </a:rPr>
              <a:t>日</a:t>
            </a:r>
            <a:r>
              <a:rPr lang="en-US" altLang="zh-TW" sz="2400" dirty="0" smtClean="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5</a:t>
            </a:r>
            <a:r>
              <a:rPr lang="zh-TW" altLang="zh-TW" sz="2400" dirty="0">
                <a:latin typeface="+mn-ea"/>
              </a:rPr>
              <a:t>月</a:t>
            </a:r>
            <a:r>
              <a:rPr lang="en-US" altLang="zh-TW" sz="2400" dirty="0" smtClean="0">
                <a:latin typeface="+mn-ea"/>
              </a:rPr>
              <a:t>17</a:t>
            </a:r>
            <a:r>
              <a:rPr lang="zh-TW" altLang="zh-TW" sz="2400" dirty="0" smtClean="0">
                <a:latin typeface="+mn-ea"/>
              </a:rPr>
              <a:t>日</a:t>
            </a:r>
            <a:endParaRPr lang="zh-TW" altLang="zh-TW" sz="2400" dirty="0">
              <a:latin typeface="+mn-ea"/>
            </a:endParaRPr>
          </a:p>
          <a:p>
            <a:pPr lvl="0" fontAlgn="base">
              <a:spcBef>
                <a:spcPct val="0"/>
              </a:spcBef>
              <a:spcAft>
                <a:spcPct val="0"/>
              </a:spcAft>
            </a:pPr>
            <a:r>
              <a:rPr lang="zh-TW" altLang="en-US" sz="2400" dirty="0" smtClean="0">
                <a:solidFill>
                  <a:schemeClr val="accent1"/>
                </a:solidFill>
                <a:latin typeface="+mn-ea"/>
              </a:rPr>
              <a:t>分發</a:t>
            </a:r>
            <a:r>
              <a:rPr lang="zh-TW" altLang="zh-TW" sz="2400" dirty="0" smtClean="0">
                <a:solidFill>
                  <a:schemeClr val="accent1"/>
                </a:solidFill>
                <a:latin typeface="+mn-ea"/>
              </a:rPr>
              <a:t>報名</a:t>
            </a:r>
            <a:r>
              <a:rPr lang="zh-TW" altLang="en-US" sz="2400" dirty="0" smtClean="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zh-TW" sz="2400" dirty="0" smtClean="0">
                <a:latin typeface="+mn-ea"/>
              </a:rPr>
              <a:t>月</a:t>
            </a:r>
            <a:r>
              <a:rPr lang="en-US" altLang="zh-TW" sz="2400" dirty="0" smtClean="0">
                <a:latin typeface="+mn-ea"/>
              </a:rPr>
              <a:t>8</a:t>
            </a:r>
            <a:r>
              <a:rPr lang="zh-TW" altLang="en-US" sz="2400" dirty="0" smtClean="0">
                <a:latin typeface="+mn-ea"/>
              </a:rPr>
              <a:t>日</a:t>
            </a:r>
            <a:r>
              <a:rPr lang="en-US" altLang="zh-TW" sz="2400" dirty="0" smtClean="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12</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en-US" sz="2400" dirty="0">
                <a:solidFill>
                  <a:schemeClr val="accent1"/>
                </a:solidFill>
                <a:latin typeface="+mn-ea"/>
              </a:rPr>
              <a:t>寄發序號</a:t>
            </a:r>
            <a:r>
              <a:rPr lang="zh-TW" altLang="en-US" sz="2400" dirty="0" smtClean="0">
                <a:solidFill>
                  <a:schemeClr val="accent1"/>
                </a:solidFill>
                <a:latin typeface="+mn-ea"/>
              </a:rPr>
              <a:t>通知單</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22</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zh-TW" sz="2400" dirty="0" smtClean="0">
                <a:latin typeface="+mn-ea"/>
              </a:rPr>
              <a:t>甄選</a:t>
            </a:r>
            <a:r>
              <a:rPr lang="zh-TW" altLang="zh-TW" sz="2400" dirty="0">
                <a:latin typeface="+mn-ea"/>
              </a:rPr>
              <a:t>入學分發現場撕榜暨</a:t>
            </a:r>
            <a:r>
              <a:rPr lang="zh-TW" altLang="zh-TW" sz="2400" dirty="0" smtClean="0">
                <a:latin typeface="+mn-ea"/>
              </a:rPr>
              <a:t>報到</a:t>
            </a:r>
            <a:r>
              <a:rPr lang="zh-TW" altLang="en-US" sz="2400" dirty="0">
                <a:latin typeface="+mn-ea"/>
              </a:rPr>
              <a:t>： </a:t>
            </a:r>
            <a:r>
              <a:rPr lang="en-US" altLang="zh-TW" sz="2400" dirty="0" smtClean="0">
                <a:latin typeface="+mn-ea"/>
              </a:rPr>
              <a:t>109</a:t>
            </a:r>
            <a:r>
              <a:rPr lang="zh-TW" altLang="zh-TW" sz="2400" dirty="0" smtClean="0">
                <a:latin typeface="+mn-ea"/>
              </a:rPr>
              <a:t>年</a:t>
            </a:r>
            <a:r>
              <a:rPr lang="en-US" altLang="zh-TW" sz="2400" dirty="0">
                <a:latin typeface="+mn-ea"/>
              </a:rPr>
              <a:t>7</a:t>
            </a:r>
            <a:r>
              <a:rPr lang="zh-TW" altLang="zh-TW" sz="2400" dirty="0" smtClean="0">
                <a:latin typeface="+mn-ea"/>
              </a:rPr>
              <a:t>月</a:t>
            </a:r>
            <a:r>
              <a:rPr lang="en-US" altLang="zh-TW" sz="2400" dirty="0" smtClean="0">
                <a:latin typeface="+mn-ea"/>
              </a:rPr>
              <a:t>9 </a:t>
            </a:r>
            <a:r>
              <a:rPr lang="zh-TW" altLang="zh-TW" sz="2400" dirty="0" smtClean="0">
                <a:latin typeface="+mn-ea"/>
              </a:rPr>
              <a:t>日</a:t>
            </a:r>
            <a:endParaRPr lang="zh-TW" altLang="zh-TW" sz="2400" dirty="0">
              <a:latin typeface="+mn-ea"/>
            </a:endParaRPr>
          </a:p>
        </p:txBody>
      </p:sp>
      <p:sp>
        <p:nvSpPr>
          <p:cNvPr id="2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4391" y="141924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3849" y="177860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0423" y="213445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21680" y="249381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0423" y="285692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21171" y="323346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25223" y="360512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22543" y="397311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21171" y="432388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30423" y="4712760"/>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327097" y="508074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46" name="文字方塊 45"/>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2902848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0" y="633413"/>
            <a:ext cx="5366759" cy="172283"/>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E21BCBC-95AD-472E-B71B-712C78CF5E1C}"/>
              </a:ext>
            </a:extLst>
          </p:cNvPr>
          <p:cNvSpPr/>
          <p:nvPr/>
        </p:nvSpPr>
        <p:spPr>
          <a:xfrm>
            <a:off x="11239500" y="6356350"/>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 xmlns:a16="http://schemas.microsoft.com/office/drawing/2014/main" id="{5A0151CA-4F17-486D-A55B-4FFDBA3708A3}"/>
              </a:ext>
            </a:extLst>
          </p:cNvPr>
          <p:cNvSpPr txBox="1"/>
          <p:nvPr/>
        </p:nvSpPr>
        <p:spPr>
          <a:xfrm>
            <a:off x="3105013" y="385388"/>
            <a:ext cx="6825659" cy="677108"/>
          </a:xfrm>
          <a:prstGeom prst="rect">
            <a:avLst/>
          </a:prstGeom>
          <a:noFill/>
        </p:spPr>
        <p:txBody>
          <a:bodyPr wrap="square" lIns="0" tIns="0" rIns="0" bIns="0" rtlCol="0" anchor="t">
            <a:spAutoFit/>
          </a:bodyPr>
          <a:lstStyle/>
          <a:p>
            <a:pPr algn="ctr">
              <a:spcBef>
                <a:spcPts val="1200"/>
              </a:spcBef>
              <a:defRPr/>
            </a:pPr>
            <a:r>
              <a:rPr lang="zh-TW" altLang="en-US" sz="4400" b="1" dirty="0" smtClean="0">
                <a:latin typeface="+mn-ea"/>
              </a:rPr>
              <a:t>方案</a:t>
            </a:r>
            <a:r>
              <a:rPr lang="zh-TW" altLang="en-US" sz="4400" b="1" dirty="0">
                <a:latin typeface="+mn-ea"/>
              </a:rPr>
              <a:t>架構</a:t>
            </a: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590638" y="6356350"/>
            <a:ext cx="201312" cy="365125"/>
          </a:xfrm>
        </p:spPr>
        <p:txBody>
          <a:bodyPr/>
          <a:lstStyle/>
          <a:p>
            <a:r>
              <a:rPr lang="en-US" sz="1600" dirty="0">
                <a:solidFill>
                  <a:schemeClr val="bg1"/>
                </a:solidFill>
              </a:rPr>
              <a:t>4</a:t>
            </a:r>
          </a:p>
        </p:txBody>
      </p:sp>
      <p:grpSp>
        <p:nvGrpSpPr>
          <p:cNvPr id="10" name="群組 3"/>
          <p:cNvGrpSpPr>
            <a:grpSpLocks/>
          </p:cNvGrpSpPr>
          <p:nvPr/>
        </p:nvGrpSpPr>
        <p:grpSpPr bwMode="auto">
          <a:xfrm>
            <a:off x="1630364" y="1212850"/>
            <a:ext cx="8929687" cy="4972050"/>
            <a:chOff x="1523209" y="1868110"/>
            <a:chExt cx="8714579" cy="4415217"/>
          </a:xfrm>
        </p:grpSpPr>
        <p:sp>
          <p:nvSpPr>
            <p:cNvPr id="11" name="右大括弧 10"/>
            <p:cNvSpPr>
              <a:spLocks/>
            </p:cNvSpPr>
            <p:nvPr/>
          </p:nvSpPr>
          <p:spPr bwMode="auto">
            <a:xfrm>
              <a:off x="8973593" y="3618972"/>
              <a:ext cx="567029" cy="1849542"/>
            </a:xfrm>
            <a:prstGeom prst="rightBrace">
              <a:avLst>
                <a:gd name="adj1" fmla="val 52908"/>
                <a:gd name="adj2" fmla="val 50000"/>
              </a:avLst>
            </a:prstGeom>
            <a:noFill/>
            <a:ln w="25400">
              <a:solidFill>
                <a:schemeClr val="accent1"/>
              </a:solidFill>
              <a:round/>
              <a:headEnd/>
              <a:tailEnd type="triangle" w="med" len="med"/>
            </a:ln>
            <a:effectLst>
              <a:outerShdw blurRad="63500" dist="20000" dir="5400000" rotWithShape="0">
                <a:srgbClr val="000000">
                  <a:alpha val="37999"/>
                </a:srgbClr>
              </a:outerShdw>
            </a:effectLst>
            <a:ex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12" name="圓角矩形 11"/>
            <p:cNvSpPr/>
            <p:nvPr/>
          </p:nvSpPr>
          <p:spPr>
            <a:xfrm>
              <a:off x="9491045" y="3317294"/>
              <a:ext cx="746743" cy="24613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TW" altLang="en-US" sz="3600" b="1" dirty="0">
                  <a:solidFill>
                    <a:srgbClr val="C00000"/>
                  </a:solidFill>
                  <a:effectLst>
                    <a:outerShdw blurRad="38100" dist="38100" dir="2700000" algn="tl">
                      <a:srgbClr val="C0C0C0"/>
                    </a:outerShdw>
                  </a:effectLst>
                  <a:latin typeface="標楷體" pitchFamily="65" charset="-120"/>
                  <a:ea typeface="標楷體" pitchFamily="65" charset="-120"/>
                  <a:cs typeface="Times New Roman" pitchFamily="18" charset="0"/>
                </a:rPr>
                <a:t>穩健推展</a:t>
              </a:r>
            </a:p>
          </p:txBody>
        </p:sp>
        <p:sp>
          <p:nvSpPr>
            <p:cNvPr id="14" name="圓角矩形 13"/>
            <p:cNvSpPr>
              <a:spLocks noChangeArrowheads="1"/>
            </p:cNvSpPr>
            <p:nvPr/>
          </p:nvSpPr>
          <p:spPr bwMode="auto">
            <a:xfrm>
              <a:off x="3574427" y="2915526"/>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1"/>
            <a:lstStyle>
              <a:lvl1pPr marL="268288" indent="-268288">
                <a:defRPr kumimoji="1">
                  <a:solidFill>
                    <a:schemeClr val="tx1"/>
                  </a:solidFill>
                  <a:latin typeface="Arial" pitchFamily="34" charset="0"/>
                  <a:ea typeface="新細明體" pitchFamily="18" charset="-120"/>
                </a:defRPr>
              </a:lvl1pPr>
              <a:lvl2pPr marL="906463" indent="-285750">
                <a:defRPr kumimoji="1">
                  <a:solidFill>
                    <a:schemeClr val="tx1"/>
                  </a:solidFill>
                  <a:latin typeface="Arial" pitchFamily="34" charset="0"/>
                  <a:ea typeface="新細明體" pitchFamily="18" charset="-120"/>
                </a:defRPr>
              </a:lvl2pPr>
              <a:lvl3pPr marL="1314450" indent="-228600">
                <a:defRPr kumimoji="1">
                  <a:solidFill>
                    <a:schemeClr val="tx1"/>
                  </a:solidFill>
                  <a:latin typeface="Arial" pitchFamily="34" charset="0"/>
                  <a:ea typeface="新細明體" pitchFamily="18" charset="-120"/>
                </a:defRPr>
              </a:lvl3pPr>
              <a:lvl4pPr marL="1722438" indent="-228600">
                <a:defRPr kumimoji="1">
                  <a:solidFill>
                    <a:schemeClr val="tx1"/>
                  </a:solidFill>
                  <a:latin typeface="Arial" pitchFamily="34" charset="0"/>
                  <a:ea typeface="新細明體" pitchFamily="18" charset="-120"/>
                </a:defRPr>
              </a:lvl4pPr>
              <a:lvl5pPr marL="2130425" indent="-228600">
                <a:defRPr kumimoji="1">
                  <a:solidFill>
                    <a:schemeClr val="tx1"/>
                  </a:solidFill>
                  <a:latin typeface="Arial" pitchFamily="34" charset="0"/>
                  <a:ea typeface="新細明體" pitchFamily="18" charset="-120"/>
                </a:defRPr>
              </a:lvl5pPr>
              <a:lvl6pPr marL="2587625" indent="-228600" fontAlgn="base">
                <a:spcBef>
                  <a:spcPct val="0"/>
                </a:spcBef>
                <a:spcAft>
                  <a:spcPct val="0"/>
                </a:spcAft>
                <a:defRPr kumimoji="1">
                  <a:solidFill>
                    <a:schemeClr val="tx1"/>
                  </a:solidFill>
                  <a:latin typeface="Arial" pitchFamily="34" charset="0"/>
                  <a:ea typeface="新細明體" pitchFamily="18" charset="-120"/>
                </a:defRPr>
              </a:lvl6pPr>
              <a:lvl7pPr marL="3044825" indent="-228600" fontAlgn="base">
                <a:spcBef>
                  <a:spcPct val="0"/>
                </a:spcBef>
                <a:spcAft>
                  <a:spcPct val="0"/>
                </a:spcAft>
                <a:defRPr kumimoji="1">
                  <a:solidFill>
                    <a:schemeClr val="tx1"/>
                  </a:solidFill>
                  <a:latin typeface="Arial" pitchFamily="34" charset="0"/>
                  <a:ea typeface="新細明體" pitchFamily="18" charset="-120"/>
                </a:defRPr>
              </a:lvl7pPr>
              <a:lvl8pPr marL="3502025" indent="-228600" fontAlgn="base">
                <a:spcBef>
                  <a:spcPct val="0"/>
                </a:spcBef>
                <a:spcAft>
                  <a:spcPct val="0"/>
                </a:spcAft>
                <a:defRPr kumimoji="1">
                  <a:solidFill>
                    <a:schemeClr val="tx1"/>
                  </a:solidFill>
                  <a:latin typeface="Arial" pitchFamily="34" charset="0"/>
                  <a:ea typeface="新細明體" pitchFamily="18" charset="-120"/>
                </a:defRPr>
              </a:lvl8pPr>
              <a:lvl9pPr marL="3959225" indent="-228600" fontAlgn="base">
                <a:spcBef>
                  <a:spcPct val="0"/>
                </a:spcBef>
                <a:spcAft>
                  <a:spcPct val="0"/>
                </a:spcAft>
                <a:defRPr kumimoji="1">
                  <a:solidFill>
                    <a:schemeClr val="tx1"/>
                  </a:solidFill>
                  <a:latin typeface="Arial" pitchFamily="34" charset="0"/>
                  <a:ea typeface="新細明體" pitchFamily="18" charset="-120"/>
                </a:defRPr>
              </a:lvl9pPr>
            </a:lstStyle>
            <a:p>
              <a:pPr>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提高免試比率</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調整比序項目</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3.</a:t>
              </a:r>
              <a:r>
                <a:rPr lang="zh-TW" altLang="en-US" sz="2400" b="1" dirty="0">
                  <a:solidFill>
                    <a:srgbClr val="FF0000"/>
                  </a:solidFill>
                  <a:latin typeface="標楷體" pitchFamily="65" charset="-120"/>
                  <a:ea typeface="標楷體" pitchFamily="65" charset="-120"/>
                </a:rPr>
                <a:t>扶助弱勢</a:t>
              </a:r>
              <a:r>
                <a:rPr lang="zh-TW" altLang="en-US" sz="2400" b="1" dirty="0">
                  <a:solidFill>
                    <a:prstClr val="black"/>
                  </a:solidFill>
                  <a:latin typeface="標楷體" pitchFamily="65" charset="-120"/>
                  <a:ea typeface="標楷體" pitchFamily="65" charset="-120"/>
                </a:rPr>
                <a:t>升學</a:t>
              </a:r>
            </a:p>
          </p:txBody>
        </p:sp>
        <p:sp>
          <p:nvSpPr>
            <p:cNvPr id="15" name="圓角矩形 14"/>
            <p:cNvSpPr>
              <a:spLocks noChangeArrowheads="1"/>
            </p:cNvSpPr>
            <p:nvPr/>
          </p:nvSpPr>
          <p:spPr bwMode="auto">
            <a:xfrm>
              <a:off x="3574427" y="4201183"/>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 anchorCtr="1"/>
            <a:lstStyle/>
            <a:p>
              <a:pPr marL="274638" indent="-274638">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縮短入學作業期程</a:t>
              </a:r>
            </a:p>
            <a:p>
              <a:pPr marL="274638" indent="-274638">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特招回歸各區自辦</a:t>
              </a:r>
            </a:p>
          </p:txBody>
        </p:sp>
        <p:grpSp>
          <p:nvGrpSpPr>
            <p:cNvPr id="16" name="群組 99"/>
            <p:cNvGrpSpPr/>
            <p:nvPr/>
          </p:nvGrpSpPr>
          <p:grpSpPr>
            <a:xfrm>
              <a:off x="7796147" y="2958990"/>
              <a:ext cx="1295929" cy="2949426"/>
              <a:chOff x="5858266" y="2230748"/>
              <a:chExt cx="1234014" cy="3289720"/>
            </a:xfrm>
            <a:solidFill>
              <a:schemeClr val="accent5">
                <a:lumMod val="60000"/>
                <a:lumOff val="40000"/>
              </a:schemeClr>
            </a:solidFill>
          </p:grpSpPr>
          <p:sp>
            <p:nvSpPr>
              <p:cNvPr id="28" name="圓角矩形 27"/>
              <p:cNvSpPr/>
              <p:nvPr/>
            </p:nvSpPr>
            <p:spPr>
              <a:xfrm>
                <a:off x="5868280" y="2230748"/>
                <a:ext cx="1224000" cy="1512000"/>
              </a:xfrm>
              <a:prstGeom prst="roundRect">
                <a:avLst/>
              </a:prstGeom>
              <a:grpFill/>
              <a:ln w="3175">
                <a:solidFill>
                  <a:schemeClr val="tx2">
                    <a:lumMod val="40000"/>
                    <a:lumOff val="60000"/>
                  </a:schemeClr>
                </a:solidFill>
              </a:ln>
            </p:spPr>
            <p:style>
              <a:lnRef idx="3">
                <a:schemeClr val="lt1"/>
              </a:lnRef>
              <a:fillRef idx="1">
                <a:schemeClr val="accent6"/>
              </a:fillRef>
              <a:effectRef idx="1">
                <a:schemeClr val="accent6"/>
              </a:effectRef>
              <a:fontRef idx="minor">
                <a:schemeClr val="lt1"/>
              </a:fontRef>
            </p:style>
            <p:txBody>
              <a:bodyPr lIns="0" tIns="0" rIns="0" bIns="0" anchor="ctr" anchorCtr="1"/>
              <a:lstStyle/>
              <a:p>
                <a:pPr algn="ctr">
                  <a:defRPr/>
                </a:pPr>
                <a:r>
                  <a:rPr lang="zh-TW" altLang="en-US" sz="2600" b="1" dirty="0">
                    <a:solidFill>
                      <a:prstClr val="black"/>
                    </a:solidFill>
                    <a:latin typeface="標楷體" pitchFamily="65" charset="-120"/>
                    <a:ea typeface="標楷體" pitchFamily="65" charset="-120"/>
                    <a:cs typeface="BiauKai"/>
                  </a:rPr>
                  <a:t>中央</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地方</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合作</a:t>
                </a:r>
              </a:p>
            </p:txBody>
          </p:sp>
          <p:sp>
            <p:nvSpPr>
              <p:cNvPr id="29" name="圓角矩形 28"/>
              <p:cNvSpPr/>
              <p:nvPr/>
            </p:nvSpPr>
            <p:spPr>
              <a:xfrm>
                <a:off x="5858266" y="4008468"/>
                <a:ext cx="1224000" cy="1512000"/>
              </a:xfrm>
              <a:prstGeom prst="roundRect">
                <a:avLst/>
              </a:prstGeom>
              <a:grpFill/>
              <a:ln w="3175"/>
            </p:spPr>
            <p:style>
              <a:lnRef idx="3">
                <a:schemeClr val="lt1"/>
              </a:lnRef>
              <a:fillRef idx="1">
                <a:schemeClr val="accent6"/>
              </a:fillRef>
              <a:effectRef idx="1">
                <a:schemeClr val="accent6"/>
              </a:effectRef>
              <a:fontRef idx="minor">
                <a:schemeClr val="lt1"/>
              </a:fontRef>
            </p:style>
            <p:txBody>
              <a:bodyPr lIns="0" tIns="0" rIns="0" bIns="72000" anchor="ctr" anchorCtr="1"/>
              <a:lstStyle/>
              <a:p>
                <a:pPr algn="ctr">
                  <a:defRPr/>
                </a:pPr>
                <a:r>
                  <a:rPr lang="zh-TW" altLang="en-US" sz="2600" b="1" dirty="0">
                    <a:solidFill>
                      <a:prstClr val="black"/>
                    </a:solidFill>
                    <a:latin typeface="標楷體" pitchFamily="65" charset="-120"/>
                    <a:ea typeface="標楷體" pitchFamily="65" charset="-120"/>
                    <a:cs typeface="BiauKai"/>
                  </a:rPr>
                  <a:t>落實</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細節</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管理</a:t>
                </a:r>
                <a:endParaRPr lang="en-US" altLang="zh-TW" sz="2600" b="1" dirty="0">
                  <a:solidFill>
                    <a:prstClr val="black"/>
                  </a:solidFill>
                  <a:latin typeface="標楷體" pitchFamily="65" charset="-120"/>
                  <a:ea typeface="標楷體" pitchFamily="65" charset="-120"/>
                  <a:cs typeface="BiauKai"/>
                </a:endParaRPr>
              </a:p>
            </p:txBody>
          </p:sp>
        </p:grpSp>
        <p:sp>
          <p:nvSpPr>
            <p:cNvPr id="17" name="文字方塊 16"/>
            <p:cNvSpPr txBox="1"/>
            <p:nvPr/>
          </p:nvSpPr>
          <p:spPr>
            <a:xfrm>
              <a:off x="1523210" y="1875283"/>
              <a:ext cx="1728192"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核心理念</a:t>
              </a:r>
            </a:p>
          </p:txBody>
        </p:sp>
        <p:cxnSp>
          <p:nvCxnSpPr>
            <p:cNvPr id="18" name="直線單箭頭接點 17"/>
            <p:cNvCxnSpPr>
              <a:cxnSpLocks noChangeShapeType="1"/>
            </p:cNvCxnSpPr>
            <p:nvPr/>
          </p:nvCxnSpPr>
          <p:spPr bwMode="auto">
            <a:xfrm>
              <a:off x="7573063" y="5457236"/>
              <a:ext cx="268022" cy="0"/>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a:extLst/>
          </p:spPr>
        </p:cxnSp>
        <p:sp>
          <p:nvSpPr>
            <p:cNvPr id="19" name="文字方塊 18"/>
            <p:cNvSpPr txBox="1"/>
            <p:nvPr/>
          </p:nvSpPr>
          <p:spPr>
            <a:xfrm>
              <a:off x="7679159" y="1871371"/>
              <a:ext cx="1483077"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推動策略</a:t>
              </a:r>
            </a:p>
          </p:txBody>
        </p:sp>
        <p:sp>
          <p:nvSpPr>
            <p:cNvPr id="20" name="流程圖: 替代處理程序 19"/>
            <p:cNvSpPr>
              <a:spLocks noChangeArrowheads="1"/>
            </p:cNvSpPr>
            <p:nvPr/>
          </p:nvSpPr>
          <p:spPr bwMode="auto">
            <a:xfrm>
              <a:off x="6958008" y="2825305"/>
              <a:ext cx="647590" cy="3458022"/>
            </a:xfrm>
            <a:prstGeom prst="flowChartAlternateProcess">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lnSpc>
                  <a:spcPct val="85000"/>
                </a:lnSpc>
                <a:defRPr/>
              </a:pPr>
              <a:r>
                <a:rPr lang="zh-TW" altLang="en-US" sz="2200" b="1">
                  <a:solidFill>
                    <a:srgbClr val="000000"/>
                  </a:solidFill>
                  <a:latin typeface="標楷體" pitchFamily="65" charset="-120"/>
                  <a:ea typeface="標楷體" pitchFamily="65" charset="-120"/>
                </a:rPr>
                <a:t>完備現行各入學法令規範</a:t>
              </a:r>
            </a:p>
          </p:txBody>
        </p:sp>
        <p:sp>
          <p:nvSpPr>
            <p:cNvPr id="21" name="文字方塊 20"/>
            <p:cNvSpPr txBox="1"/>
            <p:nvPr/>
          </p:nvSpPr>
          <p:spPr>
            <a:xfrm>
              <a:off x="4231282" y="1868110"/>
              <a:ext cx="1728192"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研修趨向</a:t>
              </a:r>
            </a:p>
          </p:txBody>
        </p:sp>
        <p:sp>
          <p:nvSpPr>
            <p:cNvPr id="22" name="向右箭號 21"/>
            <p:cNvSpPr>
              <a:spLocks noChangeArrowheads="1"/>
            </p:cNvSpPr>
            <p:nvPr/>
          </p:nvSpPr>
          <p:spPr bwMode="auto">
            <a:xfrm>
              <a:off x="3098804" y="3406106"/>
              <a:ext cx="402807"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3" name="向右箭號 22"/>
            <p:cNvSpPr>
              <a:spLocks noChangeArrowheads="1"/>
            </p:cNvSpPr>
            <p:nvPr/>
          </p:nvSpPr>
          <p:spPr bwMode="auto">
            <a:xfrm>
              <a:off x="3156128" y="4612819"/>
              <a:ext cx="418300"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4" name="向右箭號 23"/>
            <p:cNvSpPr>
              <a:spLocks noChangeArrowheads="1"/>
            </p:cNvSpPr>
            <p:nvPr/>
          </p:nvSpPr>
          <p:spPr bwMode="auto">
            <a:xfrm>
              <a:off x="6643508" y="3420203"/>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5" name="向右箭號 24"/>
            <p:cNvSpPr>
              <a:spLocks noChangeArrowheads="1"/>
            </p:cNvSpPr>
            <p:nvPr/>
          </p:nvSpPr>
          <p:spPr bwMode="auto">
            <a:xfrm>
              <a:off x="6643508" y="4844012"/>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6" name="剪去對角線角落矩形 26"/>
            <p:cNvSpPr>
              <a:spLocks noChangeArrowheads="1"/>
            </p:cNvSpPr>
            <p:nvPr/>
          </p:nvSpPr>
          <p:spPr bwMode="auto">
            <a:xfrm>
              <a:off x="1904327" y="5791338"/>
              <a:ext cx="4921994" cy="434191"/>
            </a:xfrm>
            <a:custGeom>
              <a:avLst/>
              <a:gdLst>
                <a:gd name="T0" fmla="*/ 471207 w 8358246"/>
                <a:gd name="T1" fmla="*/ 125989 h 571500"/>
                <a:gd name="T2" fmla="*/ 235604 w 8358246"/>
                <a:gd name="T3" fmla="*/ 251976 h 571500"/>
                <a:gd name="T4" fmla="*/ 0 w 8358246"/>
                <a:gd name="T5" fmla="*/ 125989 h 571500"/>
                <a:gd name="T6" fmla="*/ 235604 w 8358246"/>
                <a:gd name="T7" fmla="*/ 0 h 571500"/>
                <a:gd name="T8" fmla="*/ 0 60000 65536"/>
                <a:gd name="T9" fmla="*/ 5898240 60000 65536"/>
                <a:gd name="T10" fmla="*/ 11796480 60000 65536"/>
                <a:gd name="T11" fmla="*/ 17694720 60000 65536"/>
                <a:gd name="T12" fmla="*/ 47625 w 8358246"/>
                <a:gd name="T13" fmla="*/ 47626 h 571500"/>
                <a:gd name="T14" fmla="*/ 8310621 w 8358246"/>
                <a:gd name="T15" fmla="*/ 523874 h 571500"/>
              </a:gdLst>
              <a:ahLst/>
              <a:cxnLst>
                <a:cxn ang="T8">
                  <a:pos x="T0" y="T1"/>
                </a:cxn>
                <a:cxn ang="T9">
                  <a:pos x="T2" y="T3"/>
                </a:cxn>
                <a:cxn ang="T10">
                  <a:pos x="T4" y="T5"/>
                </a:cxn>
                <a:cxn ang="T11">
                  <a:pos x="T6" y="T7"/>
                </a:cxn>
              </a:cxnLst>
              <a:rect l="T12" t="T13" r="T14" b="T15"/>
              <a:pathLst>
                <a:path w="8358246" h="571500">
                  <a:moveTo>
                    <a:pt x="0" y="0"/>
                  </a:moveTo>
                  <a:lnTo>
                    <a:pt x="8262994" y="0"/>
                  </a:lnTo>
                  <a:lnTo>
                    <a:pt x="8358246" y="95252"/>
                  </a:lnTo>
                  <a:lnTo>
                    <a:pt x="8358246" y="571500"/>
                  </a:lnTo>
                  <a:lnTo>
                    <a:pt x="95252" y="571500"/>
                  </a:lnTo>
                  <a:lnTo>
                    <a:pt x="0" y="476248"/>
                  </a:lnTo>
                  <a:lnTo>
                    <a:pt x="0" y="0"/>
                  </a:lnTo>
                  <a:close/>
                </a:path>
              </a:pathLst>
            </a:cu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lnSpc>
                  <a:spcPct val="80000"/>
                </a:lnSpc>
                <a:defRPr/>
              </a:pPr>
              <a:r>
                <a:rPr lang="zh-TW" altLang="en-US" sz="2200" b="1" dirty="0">
                  <a:solidFill>
                    <a:srgbClr val="000000"/>
                  </a:solidFill>
                  <a:latin typeface="標楷體" pitchFamily="65" charset="-120"/>
                  <a:ea typeface="標楷體" pitchFamily="65" charset="-120"/>
                </a:rPr>
                <a:t>縮短</a:t>
              </a:r>
              <a:r>
                <a:rPr lang="zh-TW" altLang="en-US" sz="2200" b="1" dirty="0">
                  <a:solidFill>
                    <a:srgbClr val="0000FF"/>
                  </a:solidFill>
                  <a:latin typeface="標楷體" pitchFamily="65" charset="-120"/>
                  <a:ea typeface="標楷體" pitchFamily="65" charset="-120"/>
                </a:rPr>
                <a:t>入學辦理期程</a:t>
              </a:r>
              <a:r>
                <a:rPr lang="zh-TW" altLang="en-US" sz="2200" b="1" dirty="0">
                  <a:solidFill>
                    <a:srgbClr val="000000"/>
                  </a:solidFill>
                  <a:latin typeface="標楷體" pitchFamily="65" charset="-120"/>
                  <a:ea typeface="標楷體" pitchFamily="65" charset="-120"/>
                </a:rPr>
                <a:t> 促進</a:t>
              </a:r>
              <a:r>
                <a:rPr lang="zh-TW" altLang="en-US" sz="2200" b="1" dirty="0">
                  <a:solidFill>
                    <a:srgbClr val="0000FF"/>
                  </a:solidFill>
                  <a:latin typeface="標楷體" pitchFamily="65" charset="-120"/>
                  <a:ea typeface="標楷體" pitchFamily="65" charset="-120"/>
                </a:rPr>
                <a:t>學生儘早就位</a:t>
              </a:r>
            </a:p>
          </p:txBody>
        </p:sp>
        <p:sp>
          <p:nvSpPr>
            <p:cNvPr id="27" name="Rectangle 23"/>
            <p:cNvSpPr>
              <a:spLocks noChangeArrowheads="1"/>
            </p:cNvSpPr>
            <p:nvPr/>
          </p:nvSpPr>
          <p:spPr bwMode="auto">
            <a:xfrm>
              <a:off x="1523209" y="3111949"/>
              <a:ext cx="1575595" cy="2303463"/>
            </a:xfrm>
            <a:prstGeom prst="rect">
              <a:avLst/>
            </a:prstGeom>
            <a:gradFill rotWithShape="1">
              <a:gsLst>
                <a:gs pos="0">
                  <a:srgbClr val="76529A"/>
                </a:gs>
                <a:gs pos="50000">
                  <a:srgbClr val="AB79DD"/>
                </a:gs>
                <a:gs pos="100000">
                  <a:srgbClr val="CC91FF"/>
                </a:gs>
              </a:gsLst>
              <a:lin ang="5400000" scaled="1"/>
            </a:gradFill>
            <a:ln w="9525">
              <a:solidFill>
                <a:schemeClr val="tx1"/>
              </a:solidFill>
              <a:miter lim="800000"/>
              <a:headEnd/>
              <a:tailEnd/>
            </a:ln>
          </p:spPr>
          <p:txBody>
            <a:bodyPr wrap="none" anchor="ct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eaLnBrk="1" hangingPunct="1">
                <a:lnSpc>
                  <a:spcPct val="120000"/>
                </a:lnSpc>
                <a:spcBef>
                  <a:spcPct val="0"/>
                </a:spcBef>
                <a:buFontTx/>
                <a:buNone/>
              </a:pPr>
              <a:r>
                <a:rPr lang="zh-TW" altLang="en-US" sz="3200" b="1">
                  <a:solidFill>
                    <a:srgbClr val="FFFFFF"/>
                  </a:solidFill>
                  <a:latin typeface="標楷體" panose="03000509000000000000" pitchFamily="65" charset="-120"/>
                  <a:ea typeface="標楷體" panose="03000509000000000000" pitchFamily="65" charset="-120"/>
                </a:rPr>
                <a:t>先免試</a:t>
              </a:r>
            </a:p>
            <a:p>
              <a:pPr algn="ctr" eaLnBrk="1" hangingPunct="1">
                <a:lnSpc>
                  <a:spcPct val="120000"/>
                </a:lnSpc>
                <a:spcBef>
                  <a:spcPct val="0"/>
                </a:spcBef>
                <a:buFontTx/>
                <a:buNone/>
              </a:pPr>
              <a:r>
                <a:rPr lang="zh-TW" altLang="en-US" sz="3200" b="1">
                  <a:solidFill>
                    <a:srgbClr val="FFFFFF"/>
                  </a:solidFill>
                  <a:latin typeface="標楷體" panose="03000509000000000000" pitchFamily="65" charset="-120"/>
                  <a:ea typeface="標楷體" panose="03000509000000000000" pitchFamily="65" charset="-120"/>
                </a:rPr>
                <a:t>後特招</a:t>
              </a:r>
              <a:r>
                <a:rPr lang="en-US" altLang="zh-TW" sz="1600" b="1">
                  <a:solidFill>
                    <a:srgbClr val="FFFFFF"/>
                  </a:solidFill>
                  <a:latin typeface="標楷體" panose="03000509000000000000" pitchFamily="65" charset="-120"/>
                  <a:ea typeface="標楷體" panose="03000509000000000000" pitchFamily="65" charset="-120"/>
                </a:rPr>
                <a:t>*</a:t>
              </a:r>
              <a:endParaRPr lang="zh-TW" altLang="en-US" sz="3200" b="1">
                <a:solidFill>
                  <a:srgbClr val="FFFFFF"/>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471119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40</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solidFill>
                  <a:prstClr val="black"/>
                </a:solidFill>
              </a:rPr>
              <a:t>舞蹈</a:t>
            </a:r>
            <a:r>
              <a:rPr lang="zh-TW" altLang="en-US" sz="4400" b="1" dirty="0" smtClean="0">
                <a:solidFill>
                  <a:prstClr val="black"/>
                </a:solidFill>
              </a:rPr>
              <a:t>班辦理方式</a:t>
            </a:r>
            <a:endParaRPr lang="en-US" sz="4400" b="1" dirty="0">
              <a:solidFill>
                <a:prstClr val="black"/>
              </a:solidFill>
            </a:endParaRPr>
          </a:p>
        </p:txBody>
      </p:sp>
      <p:sp>
        <p:nvSpPr>
          <p:cNvPr id="4" name="矩形 3"/>
          <p:cNvSpPr/>
          <p:nvPr/>
        </p:nvSpPr>
        <p:spPr>
          <a:xfrm>
            <a:off x="2062333" y="1380612"/>
            <a:ext cx="10129667" cy="465819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r>
              <a:rPr lang="zh-TW" altLang="en-US" sz="2800" b="1" dirty="0" smtClean="0">
                <a:latin typeface="+mn-ea"/>
              </a:rPr>
              <a:t>：</a:t>
            </a:r>
            <a:endParaRPr lang="en-US" altLang="zh-TW" sz="2800" b="1" dirty="0" smtClean="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a:t>
            </a:r>
            <a:r>
              <a:rPr lang="en-US" altLang="zh-TW" sz="2400" dirty="0" smtClean="0">
                <a:latin typeface="+mn-ea"/>
              </a:rPr>
              <a:t>1.</a:t>
            </a:r>
            <a:r>
              <a:rPr lang="zh-TW" altLang="en-US" sz="2400" dirty="0" smtClean="0">
                <a:latin typeface="+mn-ea"/>
              </a:rPr>
              <a:t>術科</a:t>
            </a:r>
            <a:r>
              <a:rPr lang="zh-TW" altLang="en-US" sz="2400" dirty="0">
                <a:latin typeface="+mn-ea"/>
              </a:rPr>
              <a:t>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a:t>
            </a:r>
            <a:r>
              <a:rPr lang="zh-TW" altLang="en-US" sz="2400" dirty="0" smtClean="0">
                <a:latin typeface="+mn-ea"/>
              </a:rPr>
              <a:t>     芭蕾</a:t>
            </a:r>
            <a:r>
              <a:rPr lang="zh-TW" altLang="en-US" sz="2400" dirty="0">
                <a:latin typeface="+mn-ea"/>
              </a:rPr>
              <a:t>、現代舞、中國舞、即興與創作</a:t>
            </a:r>
            <a:r>
              <a:rPr lang="en-US" altLang="zh-TW" sz="2400" dirty="0">
                <a:latin typeface="+mn-ea"/>
              </a:rPr>
              <a:t>4</a:t>
            </a:r>
            <a:r>
              <a:rPr lang="zh-TW" altLang="en-US" sz="2400" dirty="0" smtClean="0">
                <a:latin typeface="+mn-ea"/>
              </a:rPr>
              <a:t>科</a:t>
            </a:r>
            <a:endParaRPr lang="en-US" altLang="zh-TW" sz="2400" dirty="0" smtClean="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a:t>
            </a:r>
            <a:r>
              <a:rPr lang="en-US" altLang="zh-TW" sz="2400" dirty="0" smtClean="0">
                <a:latin typeface="+mn-ea"/>
              </a:rPr>
              <a:t>2.</a:t>
            </a:r>
            <a:r>
              <a:rPr lang="zh-TW" altLang="en-US" sz="2400" dirty="0" smtClean="0">
                <a:latin typeface="+mn-ea"/>
              </a:rPr>
              <a:t>分發</a:t>
            </a:r>
            <a:r>
              <a:rPr lang="zh-TW" altLang="en-US" sz="2400" dirty="0">
                <a:latin typeface="+mn-ea"/>
              </a:rPr>
              <a:t>作業</a:t>
            </a:r>
            <a:r>
              <a:rPr lang="zh-TW" altLang="en-US" sz="2400" dirty="0" smtClean="0">
                <a:latin typeface="+mn-ea"/>
              </a:rPr>
              <a:t>：</a:t>
            </a:r>
            <a:endParaRPr lang="en-US" altLang="zh-TW" sz="2400" dirty="0" smtClean="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以</a:t>
            </a:r>
            <a:r>
              <a:rPr lang="zh-TW" altLang="en-US" sz="2400" dirty="0">
                <a:latin typeface="+mn-ea"/>
              </a:rPr>
              <a:t>術科測驗分數及學生志 </a:t>
            </a:r>
            <a:r>
              <a:rPr lang="zh-TW" altLang="en-US" sz="2400" dirty="0" smtClean="0">
                <a:latin typeface="+mn-ea"/>
              </a:rPr>
              <a:t>願作為</a:t>
            </a:r>
            <a:r>
              <a:rPr lang="zh-TW" altLang="en-US" sz="2400" dirty="0">
                <a:latin typeface="+mn-ea"/>
              </a:rPr>
              <a:t>入學依據，並</a:t>
            </a:r>
            <a:r>
              <a:rPr lang="zh-TW" altLang="en-US" sz="2400" dirty="0">
                <a:solidFill>
                  <a:schemeClr val="accent1"/>
                </a:solidFill>
                <a:latin typeface="+mn-ea"/>
              </a:rPr>
              <a:t>得以國民</a:t>
            </a:r>
            <a:r>
              <a:rPr lang="zh-TW" altLang="en-US" sz="2400" dirty="0" smtClean="0">
                <a:solidFill>
                  <a:schemeClr val="accent1"/>
                </a:solidFill>
                <a:latin typeface="+mn-ea"/>
              </a:rPr>
              <a:t>中學</a:t>
            </a: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a:t>
            </a:r>
            <a:r>
              <a:rPr lang="zh-TW" altLang="en-US" sz="2400" dirty="0" smtClean="0">
                <a:solidFill>
                  <a:schemeClr val="accent1"/>
                </a:solidFill>
                <a:latin typeface="+mn-ea"/>
              </a:rPr>
              <a:t>     教育會考</a:t>
            </a:r>
            <a:r>
              <a:rPr lang="zh-TW" altLang="en-US" sz="2400" dirty="0">
                <a:solidFill>
                  <a:schemeClr val="accent1"/>
                </a:solidFill>
                <a:latin typeface="+mn-ea"/>
              </a:rPr>
              <a:t>成績為入學</a:t>
            </a:r>
            <a:r>
              <a:rPr lang="zh-TW" altLang="en-US" sz="2400" dirty="0" smtClean="0">
                <a:solidFill>
                  <a:schemeClr val="accent1"/>
                </a:solidFill>
                <a:latin typeface="+mn-ea"/>
              </a:rPr>
              <a:t>門檻</a:t>
            </a: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smtClean="0">
                <a:latin typeface="+mn-ea"/>
              </a:rPr>
              <a:t>術科分數計算：</a:t>
            </a:r>
            <a:endParaRPr lang="en-US" altLang="zh-TW" sz="2800" b="1" dirty="0" smtClean="0">
              <a:latin typeface="+mn-ea"/>
            </a:endParaRPr>
          </a:p>
          <a:p>
            <a:pPr>
              <a:lnSpc>
                <a:spcPct val="80000"/>
              </a:lnSpc>
              <a:spcBef>
                <a:spcPts val="100"/>
              </a:spcBef>
              <a:spcAft>
                <a:spcPts val="100"/>
              </a:spcAft>
              <a:buFont typeface="Arial" pitchFamily="34" charset="0"/>
              <a:buNone/>
              <a:defRPr/>
            </a:pPr>
            <a:endParaRPr lang="en-US" altLang="zh-TW" sz="2400" dirty="0" smtClean="0">
              <a:latin typeface="+mn-ea"/>
            </a:endParaRPr>
          </a:p>
          <a:p>
            <a:pPr marL="2057400" lvl="0" indent="-2057400">
              <a:defRPr/>
            </a:pPr>
            <a:r>
              <a:rPr lang="zh-TW" altLang="en-US" sz="2400" dirty="0" smtClean="0">
                <a:latin typeface="+mn-ea"/>
              </a:rPr>
              <a:t>      甄選</a:t>
            </a:r>
            <a:r>
              <a:rPr lang="zh-TW" altLang="en-US" sz="2400" dirty="0">
                <a:latin typeface="+mn-ea"/>
              </a:rPr>
              <a:t>總成績</a:t>
            </a:r>
            <a:r>
              <a:rPr lang="zh-TW" altLang="en-US" sz="2400" dirty="0" smtClean="0">
                <a:latin typeface="+mn-ea"/>
              </a:rPr>
              <a:t>＝</a:t>
            </a:r>
            <a:r>
              <a:rPr lang="en-US" altLang="zh-TW" sz="2400" dirty="0">
                <a:latin typeface="+mn-ea"/>
              </a:rPr>
              <a:t>4</a:t>
            </a:r>
            <a:r>
              <a:rPr lang="en-US" altLang="zh-TW" sz="2400" dirty="0" smtClean="0">
                <a:latin typeface="+mn-ea"/>
              </a:rPr>
              <a:t>00</a:t>
            </a:r>
            <a:r>
              <a:rPr lang="zh-TW" altLang="en-US" sz="2400" dirty="0" smtClean="0">
                <a:latin typeface="+mn-ea"/>
              </a:rPr>
              <a:t>  </a:t>
            </a:r>
            <a:r>
              <a:rPr lang="zh-TW" altLang="en-US" sz="2000" dirty="0" smtClean="0">
                <a:latin typeface="+mn-ea"/>
              </a:rPr>
              <a:t>各科滿分為</a:t>
            </a:r>
            <a:r>
              <a:rPr lang="en-US" altLang="zh-TW" sz="2000" dirty="0" smtClean="0">
                <a:solidFill>
                  <a:schemeClr val="accent1"/>
                </a:solidFill>
                <a:latin typeface="+mn-ea"/>
              </a:rPr>
              <a:t>100</a:t>
            </a:r>
            <a:r>
              <a:rPr lang="zh-TW" altLang="en-US" sz="2000" dirty="0" smtClean="0">
                <a:latin typeface="+mn-ea"/>
              </a:rPr>
              <a:t>分</a:t>
            </a:r>
            <a:endParaRPr lang="en-US" altLang="zh-TW" sz="2400" dirty="0">
              <a:latin typeface="+mn-ea"/>
            </a:endParaRPr>
          </a:p>
          <a:p>
            <a:pPr marL="360000" lvl="0" indent="-2057400">
              <a:defRPr/>
            </a:pPr>
            <a:r>
              <a:rPr lang="zh-TW" altLang="en-US" sz="2000" dirty="0" smtClean="0">
                <a:latin typeface="+mn-ea"/>
              </a:rPr>
              <a:t>       </a:t>
            </a:r>
            <a:r>
              <a:rPr lang="en-US" altLang="zh-TW" sz="2000" dirty="0" smtClean="0">
                <a:latin typeface="+mn-ea"/>
              </a:rPr>
              <a:t>(</a:t>
            </a:r>
            <a:r>
              <a:rPr lang="zh-TW" altLang="en-US" dirty="0">
                <a:latin typeface="+mn-ea"/>
              </a:rPr>
              <a:t>芭蕾</a:t>
            </a:r>
            <a:r>
              <a:rPr lang="en-US" altLang="en-US" dirty="0">
                <a:latin typeface="+mn-ea"/>
              </a:rPr>
              <a:t>×</a:t>
            </a:r>
            <a:r>
              <a:rPr lang="en-US" altLang="zh-TW" dirty="0" smtClean="0">
                <a:latin typeface="+mn-ea"/>
              </a:rPr>
              <a:t>1</a:t>
            </a:r>
            <a:r>
              <a:rPr lang="en-US" altLang="en-US" dirty="0" smtClean="0">
                <a:latin typeface="+mn-ea"/>
              </a:rPr>
              <a:t>+</a:t>
            </a:r>
            <a:r>
              <a:rPr lang="zh-TW" altLang="en-US" dirty="0">
                <a:latin typeface="+mn-ea"/>
              </a:rPr>
              <a:t>現代舞</a:t>
            </a:r>
            <a:r>
              <a:rPr lang="en-US" altLang="en-US" dirty="0">
                <a:latin typeface="+mn-ea"/>
              </a:rPr>
              <a:t>×</a:t>
            </a:r>
            <a:r>
              <a:rPr lang="en-US" altLang="zh-TW" dirty="0" smtClean="0">
                <a:latin typeface="+mn-ea"/>
              </a:rPr>
              <a:t>1</a:t>
            </a:r>
            <a:r>
              <a:rPr lang="en-US" altLang="en-US" dirty="0" smtClean="0">
                <a:latin typeface="+mn-ea"/>
              </a:rPr>
              <a:t>+</a:t>
            </a:r>
            <a:r>
              <a:rPr lang="zh-TW" altLang="en-US" dirty="0">
                <a:latin typeface="+mn-ea"/>
              </a:rPr>
              <a:t>中國舞</a:t>
            </a:r>
            <a:r>
              <a:rPr lang="en-US" altLang="en-US" dirty="0">
                <a:latin typeface="+mn-ea"/>
              </a:rPr>
              <a:t>×</a:t>
            </a:r>
            <a:r>
              <a:rPr lang="en-US" altLang="zh-TW" dirty="0" smtClean="0">
                <a:latin typeface="+mn-ea"/>
              </a:rPr>
              <a:t>1</a:t>
            </a:r>
            <a:r>
              <a:rPr lang="en-US" altLang="en-US" dirty="0" smtClean="0">
                <a:latin typeface="+mn-ea"/>
              </a:rPr>
              <a:t>+</a:t>
            </a:r>
            <a:r>
              <a:rPr lang="zh-TW" altLang="en-US" dirty="0">
                <a:latin typeface="+mn-ea"/>
              </a:rPr>
              <a:t>即興與創作</a:t>
            </a:r>
            <a:r>
              <a:rPr lang="en-US" altLang="en-US" dirty="0">
                <a:latin typeface="+mn-ea"/>
              </a:rPr>
              <a:t>×</a:t>
            </a:r>
            <a:r>
              <a:rPr lang="en-US" altLang="en-US" dirty="0" smtClean="0">
                <a:latin typeface="+mn-ea"/>
              </a:rPr>
              <a:t>1</a:t>
            </a:r>
            <a:r>
              <a:rPr lang="en-US" altLang="en-US" sz="2000" dirty="0" smtClean="0">
                <a:latin typeface="+mn-ea"/>
              </a:rPr>
              <a:t>)</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23" name="文字方塊 22"/>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788783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41</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2827131"/>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0"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2"/>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a:t>
            </a:r>
            <a:r>
              <a:rPr lang="zh-TW" altLang="en-US" sz="3200" b="1" dirty="0" smtClean="0">
                <a:latin typeface="+mn-ea"/>
              </a:rPr>
              <a:t>序號</a:t>
            </a:r>
            <a:endParaRPr lang="en-US" altLang="zh-TW" sz="3200" b="1" dirty="0" smtClean="0">
              <a:latin typeface="+mn-ea"/>
            </a:endParaRPr>
          </a:p>
          <a:p>
            <a:pPr defTabSz="1244600">
              <a:defRPr/>
            </a:pPr>
            <a:r>
              <a:rPr lang="en-US" altLang="zh-TW" sz="2800" dirty="0">
                <a:latin typeface="+mn-ea"/>
              </a:rPr>
              <a:t/>
            </a:r>
            <a:br>
              <a:rPr lang="en-US" altLang="zh-TW" sz="2800" dirty="0">
                <a:latin typeface="+mn-ea"/>
              </a:rPr>
            </a:br>
            <a:r>
              <a:rPr lang="zh-TW" altLang="en-US" sz="2800" dirty="0" smtClean="0">
                <a:latin typeface="+mn-ea"/>
              </a:rPr>
              <a:t>   </a:t>
            </a:r>
            <a:r>
              <a:rPr lang="en-US" altLang="zh-TW" sz="2800" dirty="0" smtClean="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r>
              <a:rPr lang="zh-TW" altLang="en-US" sz="2800" dirty="0" smtClean="0">
                <a:latin typeface="+mn-ea"/>
              </a:rPr>
              <a:t>：</a:t>
            </a:r>
            <a:r>
              <a:rPr lang="en-US" altLang="zh-TW" sz="2800" dirty="0">
                <a:latin typeface="+mn-ea"/>
              </a:rPr>
              <a:t/>
            </a:r>
            <a:br>
              <a:rPr lang="en-US" altLang="zh-TW" sz="2800" dirty="0">
                <a:latin typeface="+mn-ea"/>
              </a:rPr>
            </a:br>
            <a:r>
              <a:rPr lang="zh-TW" altLang="en-US" sz="2800" dirty="0">
                <a:latin typeface="+mn-ea"/>
              </a:rPr>
              <a:t> </a:t>
            </a:r>
            <a:r>
              <a:rPr lang="zh-TW" altLang="en-US" sz="2800" dirty="0" smtClean="0">
                <a:latin typeface="+mn-ea"/>
              </a:rPr>
              <a:t>         </a:t>
            </a:r>
            <a:r>
              <a:rPr lang="en-US" altLang="en-US" sz="2800" dirty="0" smtClean="0">
                <a:latin typeface="+mn-ea"/>
              </a:rPr>
              <a:t>1</a:t>
            </a:r>
            <a:r>
              <a:rPr lang="en-US" altLang="en-US" sz="2800" dirty="0">
                <a:latin typeface="+mn-ea"/>
              </a:rPr>
              <a:t>.</a:t>
            </a:r>
            <a:r>
              <a:rPr lang="zh-TW" altLang="zh-TW" sz="2800" dirty="0">
                <a:latin typeface="+mn-ea"/>
              </a:rPr>
              <a:t>芭蕾</a:t>
            </a:r>
            <a:r>
              <a:rPr lang="zh-TW" altLang="en-US" sz="2800" dirty="0">
                <a:latin typeface="+mn-ea"/>
              </a:rPr>
              <a:t>   </a:t>
            </a:r>
            <a:r>
              <a:rPr lang="en-US" altLang="zh-TW" sz="2800" dirty="0">
                <a:latin typeface="+mn-ea"/>
              </a:rPr>
              <a:t>2.</a:t>
            </a:r>
            <a:r>
              <a:rPr lang="zh-TW" altLang="zh-TW" sz="2800" dirty="0">
                <a:latin typeface="+mn-ea"/>
              </a:rPr>
              <a:t>現代舞</a:t>
            </a:r>
            <a:r>
              <a:rPr lang="zh-TW" altLang="en-US" sz="2800" dirty="0">
                <a:latin typeface="+mn-ea"/>
              </a:rPr>
              <a:t>   </a:t>
            </a:r>
            <a:r>
              <a:rPr lang="en-US" altLang="zh-TW" sz="2800" dirty="0">
                <a:latin typeface="+mn-ea"/>
              </a:rPr>
              <a:t>3.</a:t>
            </a:r>
            <a:r>
              <a:rPr lang="zh-TW" altLang="zh-TW" sz="2800" dirty="0">
                <a:latin typeface="+mn-ea"/>
              </a:rPr>
              <a:t>中國舞</a:t>
            </a:r>
            <a:r>
              <a:rPr lang="zh-TW" altLang="en-US" sz="2800" dirty="0">
                <a:latin typeface="+mn-ea"/>
              </a:rPr>
              <a:t>   </a:t>
            </a:r>
            <a:r>
              <a:rPr lang="en-US" altLang="zh-TW" sz="2800" dirty="0">
                <a:latin typeface="+mn-ea"/>
              </a:rPr>
              <a:t>4.</a:t>
            </a:r>
            <a:r>
              <a:rPr lang="zh-TW" altLang="zh-TW" sz="2800" dirty="0">
                <a:latin typeface="+mn-ea"/>
              </a:rPr>
              <a:t>即興與創作</a:t>
            </a:r>
            <a:r>
              <a:rPr lang="en-US" altLang="zh-TW" sz="2800" dirty="0">
                <a:latin typeface="+mn-ea"/>
              </a:rPr>
              <a:t/>
            </a:r>
            <a:br>
              <a:rPr lang="en-US" altLang="zh-TW" sz="2800" dirty="0">
                <a:latin typeface="+mn-ea"/>
              </a:rPr>
            </a:br>
            <a:r>
              <a:rPr lang="zh-TW" altLang="en-US" sz="2800" dirty="0" smtClean="0">
                <a:latin typeface="+mn-ea"/>
              </a:rPr>
              <a:t>   </a:t>
            </a:r>
            <a:r>
              <a:rPr lang="en-US" altLang="zh-TW" sz="2800" dirty="0" smtClean="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a:t>
            </a:r>
            <a:r>
              <a:rPr lang="zh-TW" altLang="en-US" sz="2800" dirty="0" smtClean="0">
                <a:latin typeface="+mn-ea"/>
              </a:rPr>
              <a:t>順序</a:t>
            </a:r>
            <a:endParaRPr lang="en-US" altLang="zh-TW" sz="2800" dirty="0" smtClean="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a:t>
            </a:r>
            <a:r>
              <a:rPr lang="zh-TW" altLang="en-US" sz="3200" b="1" dirty="0" smtClean="0">
                <a:latin typeface="+mn-ea"/>
              </a:rPr>
              <a:t>測驗科目</a:t>
            </a:r>
            <a:r>
              <a:rPr lang="zh-TW" altLang="en-US" sz="3200" b="1" dirty="0">
                <a:latin typeface="+mn-ea"/>
              </a:rPr>
              <a:t>或甄選總成績設定</a:t>
            </a:r>
            <a:r>
              <a:rPr lang="zh-TW" altLang="en-US" sz="3200" b="1" dirty="0" smtClean="0">
                <a:latin typeface="+mn-ea"/>
              </a:rPr>
              <a:t>門檻</a:t>
            </a:r>
            <a:endParaRPr lang="en-US" altLang="zh-TW" sz="3200" b="1" dirty="0" smtClean="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smtClean="0">
                <a:latin typeface="+mn-ea"/>
              </a:rPr>
              <a:t>   </a:t>
            </a:r>
            <a:r>
              <a:rPr lang="en-US" altLang="zh-TW" sz="2800" dirty="0" smtClean="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a:t>
            </a:r>
            <a:r>
              <a:rPr lang="zh-TW" altLang="en-US" sz="2800" dirty="0" smtClean="0">
                <a:latin typeface="+mn-ea"/>
              </a:rPr>
              <a:t>分發</a:t>
            </a:r>
            <a:endParaRPr lang="en-US" altLang="zh-TW" sz="2800" dirty="0" smtClean="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smtClean="0">
                <a:latin typeface="+mn-ea"/>
              </a:rPr>
              <a:t>   </a:t>
            </a:r>
            <a:r>
              <a:rPr lang="en-US" altLang="zh-TW" sz="2800" dirty="0" smtClean="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a:t>
            </a:r>
            <a:r>
              <a:rPr lang="zh-TW" altLang="en-US" sz="2800" dirty="0" smtClean="0">
                <a:latin typeface="+mn-ea"/>
              </a:rPr>
              <a:t>計算</a:t>
            </a:r>
            <a:endParaRPr lang="en-US" altLang="zh-TW" sz="28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23" name="文字方塊 22"/>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602382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42</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t>　　　　　</a:t>
            </a:r>
            <a:r>
              <a:rPr lang="zh-TW" altLang="en-US" sz="4400" b="1" dirty="0" smtClean="0"/>
              <a:t>日程表</a:t>
            </a:r>
            <a:endParaRPr lang="en-US" sz="2000" b="1" dirty="0">
              <a:solidFill>
                <a:srgbClr val="FF0000"/>
              </a:solidFill>
            </a:endParaRPr>
          </a:p>
        </p:txBody>
      </p:sp>
      <p:sp>
        <p:nvSpPr>
          <p:cNvPr id="2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8515" y="141700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7973" y="177636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4547" y="213220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5804" y="249156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4547" y="285468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5295" y="323121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9347" y="360287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6667" y="397086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5295" y="432164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4547" y="471051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1221" y="507850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46" name="文字方塊 45"/>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
        <p:nvSpPr>
          <p:cNvPr id="2" name="矩形 1"/>
          <p:cNvSpPr/>
          <p:nvPr/>
        </p:nvSpPr>
        <p:spPr>
          <a:xfrm>
            <a:off x="2716305" y="1335493"/>
            <a:ext cx="8803341" cy="4154984"/>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校：臺北市立復興高中</a:t>
            </a:r>
            <a:endParaRPr lang="en-US" altLang="zh-TW" sz="2400" dirty="0">
              <a:latin typeface="+mn-ea"/>
            </a:endParaRPr>
          </a:p>
          <a:p>
            <a:pPr lvl="0" fontAlgn="base">
              <a:spcBef>
                <a:spcPct val="0"/>
              </a:spcBef>
              <a:spcAft>
                <a:spcPct val="0"/>
              </a:spcAft>
            </a:pPr>
            <a:r>
              <a:rPr lang="zh-TW" altLang="zh-TW" sz="2400" dirty="0">
                <a:latin typeface="+mn-ea"/>
              </a:rPr>
              <a:t>簡章公告</a:t>
            </a:r>
            <a:r>
              <a:rPr lang="zh-TW" altLang="en-US" sz="2400" dirty="0">
                <a:latin typeface="+mn-ea"/>
              </a:rPr>
              <a:t>： </a:t>
            </a:r>
            <a:r>
              <a:rPr lang="en-US" altLang="zh-TW" sz="2400" dirty="0">
                <a:latin typeface="+mn-ea"/>
              </a:rPr>
              <a:t>109</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8</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術科測驗報名</a:t>
            </a:r>
            <a:r>
              <a:rPr lang="zh-TW" altLang="en-US" sz="2400" dirty="0">
                <a:latin typeface="+mn-ea"/>
              </a:rPr>
              <a:t>： </a:t>
            </a:r>
            <a:r>
              <a:rPr lang="en-US" altLang="zh-TW" sz="2400" dirty="0">
                <a:latin typeface="+mn-ea"/>
              </a:rPr>
              <a:t>109</a:t>
            </a:r>
            <a:r>
              <a:rPr lang="zh-TW" altLang="zh-TW" sz="2400" dirty="0">
                <a:latin typeface="+mn-ea"/>
              </a:rPr>
              <a:t>年</a:t>
            </a:r>
            <a:r>
              <a:rPr lang="en-US" altLang="zh-TW" sz="2400" dirty="0">
                <a:latin typeface="+mn-ea"/>
              </a:rPr>
              <a:t>3</a:t>
            </a:r>
            <a:r>
              <a:rPr lang="zh-TW" altLang="zh-TW" sz="2400" dirty="0">
                <a:latin typeface="+mn-ea"/>
              </a:rPr>
              <a:t>月</a:t>
            </a:r>
            <a:r>
              <a:rPr lang="en-US" altLang="zh-TW" sz="2400" dirty="0">
                <a:latin typeface="+mn-ea"/>
              </a:rPr>
              <a:t>2</a:t>
            </a:r>
            <a:r>
              <a:rPr lang="zh-TW" altLang="zh-TW" sz="2400" dirty="0">
                <a:latin typeface="+mn-ea"/>
              </a:rPr>
              <a:t>日</a:t>
            </a:r>
            <a:r>
              <a:rPr lang="en-US" altLang="zh-TW" sz="2400" dirty="0">
                <a:latin typeface="+mn-ea"/>
              </a:rPr>
              <a:t>-109</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6</a:t>
            </a:r>
            <a:r>
              <a:rPr lang="zh-TW" altLang="zh-TW" sz="2400" dirty="0">
                <a:latin typeface="+mn-ea"/>
              </a:rPr>
              <a:t>日</a:t>
            </a:r>
          </a:p>
          <a:p>
            <a:pPr lvl="0" fontAlgn="base">
              <a:spcBef>
                <a:spcPct val="0"/>
              </a:spcBef>
              <a:spcAft>
                <a:spcPct val="0"/>
              </a:spcAft>
            </a:pPr>
            <a:r>
              <a:rPr lang="zh-TW" altLang="zh-TW" sz="2400" dirty="0">
                <a:latin typeface="+mn-ea"/>
              </a:rPr>
              <a:t>以競賽表現入學報名暨郵寄繳件</a:t>
            </a:r>
            <a:r>
              <a:rPr lang="zh-TW" altLang="en-US" sz="2400" dirty="0" smtClean="0">
                <a:latin typeface="+mn-ea"/>
              </a:rPr>
              <a:t>：</a:t>
            </a:r>
            <a:r>
              <a:rPr lang="en-US" altLang="zh-TW" sz="2400" dirty="0" smtClean="0">
                <a:latin typeface="+mn-ea"/>
              </a:rPr>
              <a:t>109</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23</a:t>
            </a:r>
            <a:r>
              <a:rPr lang="zh-TW" altLang="en-US" sz="2400" dirty="0">
                <a:latin typeface="+mn-ea"/>
              </a:rPr>
              <a:t>日</a:t>
            </a:r>
            <a:r>
              <a:rPr lang="en-US" altLang="zh-TW" sz="2400" dirty="0">
                <a:latin typeface="+mn-ea"/>
              </a:rPr>
              <a:t>-109</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a:latin typeface="+mn-ea"/>
              </a:rPr>
              <a:t>109</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9</a:t>
            </a:r>
            <a:r>
              <a:rPr lang="zh-TW" altLang="en-US" sz="2400" dirty="0">
                <a:latin typeface="+mn-ea"/>
              </a:rPr>
              <a:t>日</a:t>
            </a:r>
          </a:p>
          <a:p>
            <a:pPr lvl="0"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a:latin typeface="+mn-ea"/>
              </a:rPr>
              <a:t>109</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13</a:t>
            </a:r>
            <a:r>
              <a:rPr lang="zh-TW" altLang="en-US" sz="2400" dirty="0" smtClean="0">
                <a:latin typeface="+mn-ea"/>
              </a:rPr>
              <a:t>日</a:t>
            </a:r>
            <a:endParaRPr lang="zh-TW" altLang="en-US" sz="2400" dirty="0">
              <a:latin typeface="+mn-ea"/>
            </a:endParaRPr>
          </a:p>
          <a:p>
            <a:pPr lvl="0" fontAlgn="base">
              <a:spcBef>
                <a:spcPct val="0"/>
              </a:spcBef>
              <a:spcAft>
                <a:spcPct val="0"/>
              </a:spcAft>
            </a:pPr>
            <a:r>
              <a:rPr lang="zh-TW" altLang="en-US" sz="2400" dirty="0">
                <a:latin typeface="+mn-ea"/>
              </a:rPr>
              <a:t>聯合</a:t>
            </a:r>
            <a:r>
              <a:rPr lang="zh-TW" altLang="zh-TW" sz="2400" dirty="0">
                <a:latin typeface="+mn-ea"/>
              </a:rPr>
              <a:t>術科測驗</a:t>
            </a:r>
            <a:r>
              <a:rPr lang="zh-TW" altLang="en-US" sz="2400" dirty="0">
                <a:latin typeface="+mn-ea"/>
              </a:rPr>
              <a:t>： </a:t>
            </a:r>
            <a:r>
              <a:rPr lang="en-US" altLang="zh-TW" sz="2400" dirty="0">
                <a:latin typeface="+mn-ea"/>
              </a:rPr>
              <a:t>109</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18</a:t>
            </a:r>
            <a:r>
              <a:rPr lang="zh-TW" altLang="zh-TW" sz="2400" dirty="0">
                <a:latin typeface="+mn-ea"/>
              </a:rPr>
              <a:t>日</a:t>
            </a:r>
            <a:r>
              <a:rPr lang="en-US" altLang="zh-TW" sz="2400" dirty="0">
                <a:latin typeface="+mn-ea"/>
              </a:rPr>
              <a:t>-109</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20</a:t>
            </a:r>
            <a:r>
              <a:rPr lang="zh-TW" altLang="zh-TW" sz="2400" dirty="0">
                <a:latin typeface="+mn-ea"/>
              </a:rPr>
              <a:t>日</a:t>
            </a:r>
          </a:p>
          <a:p>
            <a:pPr lvl="0"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109</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16</a:t>
            </a:r>
            <a:r>
              <a:rPr lang="zh-TW" altLang="zh-TW" sz="2400" dirty="0">
                <a:latin typeface="+mn-ea"/>
              </a:rPr>
              <a:t>日</a:t>
            </a:r>
            <a:r>
              <a:rPr lang="en-US" altLang="zh-TW" sz="2400" dirty="0">
                <a:latin typeface="+mn-ea"/>
              </a:rPr>
              <a:t>-109</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17</a:t>
            </a:r>
            <a:r>
              <a:rPr lang="zh-TW" altLang="zh-TW" sz="2400" dirty="0">
                <a:latin typeface="+mn-ea"/>
              </a:rPr>
              <a:t>日</a:t>
            </a:r>
          </a:p>
          <a:p>
            <a:pPr lvl="0" fontAlgn="base">
              <a:spcBef>
                <a:spcPct val="0"/>
              </a:spcBef>
              <a:spcAft>
                <a:spcPct val="0"/>
              </a:spcAft>
            </a:pPr>
            <a:r>
              <a:rPr lang="zh-TW" altLang="en-US" sz="2400" dirty="0">
                <a:latin typeface="+mn-ea"/>
              </a:rPr>
              <a:t>分發</a:t>
            </a:r>
            <a:r>
              <a:rPr lang="zh-TW" altLang="zh-TW" sz="2400" dirty="0">
                <a:latin typeface="+mn-ea"/>
              </a:rPr>
              <a:t>報名</a:t>
            </a:r>
            <a:r>
              <a:rPr lang="zh-TW" altLang="en-US" sz="2400" dirty="0">
                <a:latin typeface="+mn-ea"/>
              </a:rPr>
              <a:t>： </a:t>
            </a:r>
            <a:r>
              <a:rPr lang="en-US" altLang="zh-TW" sz="2400" dirty="0">
                <a:latin typeface="+mn-ea"/>
              </a:rPr>
              <a:t>109</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8</a:t>
            </a:r>
            <a:r>
              <a:rPr lang="zh-TW" altLang="en-US" sz="2400" dirty="0">
                <a:latin typeface="+mn-ea"/>
              </a:rPr>
              <a:t>日</a:t>
            </a:r>
            <a:r>
              <a:rPr lang="en-US" altLang="zh-TW" sz="2400" dirty="0">
                <a:latin typeface="+mn-ea"/>
              </a:rPr>
              <a:t>-109</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12</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latin typeface="+mn-ea"/>
              </a:rPr>
              <a:t>寄發序號通知單： </a:t>
            </a:r>
            <a:r>
              <a:rPr lang="en-US" altLang="zh-TW" sz="2400" dirty="0">
                <a:latin typeface="+mn-ea"/>
              </a:rPr>
              <a:t>109</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22</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甄選入學分發現場撕榜暨報到</a:t>
            </a:r>
            <a:r>
              <a:rPr lang="zh-TW" altLang="en-US" sz="2400" dirty="0">
                <a:latin typeface="+mn-ea"/>
              </a:rPr>
              <a:t>： </a:t>
            </a:r>
            <a:r>
              <a:rPr lang="en-US" altLang="zh-TW" sz="2400" dirty="0">
                <a:latin typeface="+mn-ea"/>
              </a:rPr>
              <a:t>109</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9 </a:t>
            </a:r>
            <a:r>
              <a:rPr lang="zh-TW" altLang="zh-TW" sz="2400" dirty="0">
                <a:latin typeface="+mn-ea"/>
              </a:rPr>
              <a:t>日</a:t>
            </a:r>
          </a:p>
        </p:txBody>
      </p:sp>
    </p:spTree>
    <p:extLst>
      <p:ext uri="{BB962C8B-B14F-4D97-AF65-F5344CB8AC3E}">
        <p14:creationId xmlns:p14="http://schemas.microsoft.com/office/powerpoint/2010/main" val="1928125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43</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339"/>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戲劇班辦理方式</a:t>
            </a:r>
            <a:endParaRPr lang="en-US" sz="4400" b="1" dirty="0">
              <a:solidFill>
                <a:prstClr val="black"/>
              </a:solidFill>
            </a:endParaRPr>
          </a:p>
        </p:txBody>
      </p:sp>
      <p:sp>
        <p:nvSpPr>
          <p:cNvPr id="4" name="矩形 3"/>
          <p:cNvSpPr/>
          <p:nvPr/>
        </p:nvSpPr>
        <p:spPr>
          <a:xfrm>
            <a:off x="2199185" y="1179033"/>
            <a:ext cx="10129667" cy="5177315"/>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r>
              <a:rPr lang="zh-TW" altLang="en-US" sz="2800" b="1" dirty="0" smtClean="0">
                <a:latin typeface="+mn-ea"/>
              </a:rPr>
              <a:t>：</a:t>
            </a:r>
            <a:endParaRPr lang="en-US" altLang="zh-TW" sz="2800" b="1" dirty="0" smtClean="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a:t>
            </a:r>
            <a:r>
              <a:rPr lang="en-US" altLang="zh-TW" sz="2400" dirty="0" smtClean="0">
                <a:latin typeface="+mn-ea"/>
              </a:rPr>
              <a:t>1.</a:t>
            </a:r>
            <a:r>
              <a:rPr lang="zh-TW" altLang="en-US" sz="2400" dirty="0" smtClean="0">
                <a:latin typeface="+mn-ea"/>
              </a:rPr>
              <a:t>術科</a:t>
            </a:r>
            <a:r>
              <a:rPr lang="zh-TW" altLang="en-US" sz="2400" dirty="0">
                <a:latin typeface="+mn-ea"/>
              </a:rPr>
              <a:t>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smtClean="0">
                <a:latin typeface="+mn-ea"/>
              </a:rPr>
              <a:t>      創意思維</a:t>
            </a:r>
            <a:r>
              <a:rPr lang="zh-TW" altLang="en-US" sz="2400" dirty="0">
                <a:latin typeface="+mn-ea"/>
              </a:rPr>
              <a:t>、</a:t>
            </a:r>
            <a:r>
              <a:rPr lang="zh-TW" altLang="en-US" sz="2400" dirty="0" smtClean="0">
                <a:latin typeface="+mn-ea"/>
              </a:rPr>
              <a:t>口語表達</a:t>
            </a:r>
            <a:r>
              <a:rPr lang="zh-TW" altLang="en-US" sz="2400" dirty="0">
                <a:latin typeface="+mn-ea"/>
              </a:rPr>
              <a:t>、</a:t>
            </a:r>
            <a:r>
              <a:rPr lang="zh-TW" altLang="en-US" sz="2400" dirty="0" smtClean="0">
                <a:latin typeface="+mn-ea"/>
              </a:rPr>
              <a:t>專長表演</a:t>
            </a:r>
            <a:r>
              <a:rPr lang="en-US" altLang="zh-TW" sz="2400" dirty="0">
                <a:latin typeface="+mn-ea"/>
              </a:rPr>
              <a:t>3</a:t>
            </a:r>
            <a:r>
              <a:rPr lang="zh-TW" altLang="en-US" sz="2400" dirty="0" smtClean="0">
                <a:latin typeface="+mn-ea"/>
              </a:rPr>
              <a:t>科</a:t>
            </a:r>
            <a:endParaRPr lang="en-US" altLang="zh-TW" sz="2400" dirty="0" smtClean="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a:t>
            </a:r>
            <a:r>
              <a:rPr lang="en-US" altLang="zh-TW" sz="2400" dirty="0" smtClean="0">
                <a:latin typeface="+mn-ea"/>
              </a:rPr>
              <a:t>2.</a:t>
            </a:r>
            <a:r>
              <a:rPr lang="zh-TW" altLang="en-US" sz="2400" dirty="0" smtClean="0">
                <a:latin typeface="+mn-ea"/>
              </a:rPr>
              <a:t>分發</a:t>
            </a:r>
            <a:r>
              <a:rPr lang="zh-TW" altLang="en-US" sz="2400" dirty="0">
                <a:latin typeface="+mn-ea"/>
              </a:rPr>
              <a:t>作業</a:t>
            </a:r>
            <a:r>
              <a:rPr lang="zh-TW" altLang="en-US" sz="2400" dirty="0" smtClean="0">
                <a:latin typeface="+mn-ea"/>
              </a:rPr>
              <a:t>：</a:t>
            </a:r>
            <a:endParaRPr lang="en-US" altLang="zh-TW" sz="2400" dirty="0" smtClean="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zh-TW" altLang="en-US" sz="2400" dirty="0" smtClean="0">
                <a:latin typeface="+mn-ea"/>
              </a:rPr>
              <a:t>     以</a:t>
            </a:r>
            <a:r>
              <a:rPr lang="zh-TW" altLang="en-US" sz="2400" dirty="0">
                <a:latin typeface="+mn-ea"/>
              </a:rPr>
              <a:t>術科測驗分數及學生志 </a:t>
            </a:r>
            <a:r>
              <a:rPr lang="zh-TW" altLang="en-US" sz="2400" dirty="0" smtClean="0">
                <a:latin typeface="+mn-ea"/>
              </a:rPr>
              <a:t>願作為</a:t>
            </a:r>
            <a:r>
              <a:rPr lang="zh-TW" altLang="en-US" sz="2400" dirty="0">
                <a:latin typeface="+mn-ea"/>
              </a:rPr>
              <a:t>入學依據，並</a:t>
            </a:r>
            <a:r>
              <a:rPr lang="zh-TW" altLang="en-US" sz="2400" dirty="0">
                <a:solidFill>
                  <a:schemeClr val="accent1"/>
                </a:solidFill>
                <a:latin typeface="+mn-ea"/>
              </a:rPr>
              <a:t>得以國民</a:t>
            </a:r>
            <a:r>
              <a:rPr lang="zh-TW" altLang="en-US" sz="2400" dirty="0" smtClean="0">
                <a:solidFill>
                  <a:schemeClr val="accent1"/>
                </a:solidFill>
                <a:latin typeface="+mn-ea"/>
              </a:rPr>
              <a:t>中學</a:t>
            </a: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a:t>
            </a:r>
            <a:r>
              <a:rPr lang="zh-TW" altLang="en-US" sz="2400" dirty="0" smtClean="0">
                <a:solidFill>
                  <a:schemeClr val="accent1"/>
                </a:solidFill>
                <a:latin typeface="+mn-ea"/>
              </a:rPr>
              <a:t>     教育會考</a:t>
            </a:r>
            <a:r>
              <a:rPr lang="zh-TW" altLang="en-US" sz="2400" dirty="0">
                <a:solidFill>
                  <a:schemeClr val="accent1"/>
                </a:solidFill>
                <a:latin typeface="+mn-ea"/>
              </a:rPr>
              <a:t>成績為入學</a:t>
            </a:r>
            <a:r>
              <a:rPr lang="zh-TW" altLang="en-US" sz="2400" dirty="0" smtClean="0">
                <a:solidFill>
                  <a:schemeClr val="accent1"/>
                </a:solidFill>
                <a:latin typeface="+mn-ea"/>
              </a:rPr>
              <a:t>門檻</a:t>
            </a: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a:t>
            </a:r>
            <a:r>
              <a:rPr lang="zh-TW" altLang="en-US" sz="2400" dirty="0" smtClean="0">
                <a:solidFill>
                  <a:schemeClr val="accent1"/>
                </a:solidFill>
                <a:latin typeface="+mn-ea"/>
              </a:rPr>
              <a:t> </a:t>
            </a:r>
            <a:r>
              <a:rPr lang="en-US" altLang="zh-TW" sz="2400" dirty="0" smtClean="0">
                <a:latin typeface="+mn-ea"/>
              </a:rPr>
              <a:t>3.</a:t>
            </a:r>
            <a:r>
              <a:rPr lang="zh-TW" altLang="en-US" sz="2400" dirty="0">
                <a:latin typeface="+mn-ea"/>
              </a:rPr>
              <a:t>戲劇班</a:t>
            </a:r>
            <a:r>
              <a:rPr lang="zh-TW" altLang="en-US" sz="2400" dirty="0">
                <a:solidFill>
                  <a:schemeClr val="accent1"/>
                </a:solidFill>
                <a:latin typeface="+mn-ea"/>
              </a:rPr>
              <a:t>全國全區一校</a:t>
            </a:r>
            <a:r>
              <a:rPr lang="zh-TW" altLang="en-US" sz="2400" dirty="0">
                <a:latin typeface="+mn-ea"/>
              </a:rPr>
              <a:t> </a:t>
            </a:r>
            <a:endParaRPr lang="en-US" altLang="zh-TW" sz="2400" dirty="0">
              <a:latin typeface="+mn-ea"/>
            </a:endParaRPr>
          </a:p>
          <a:p>
            <a:pPr>
              <a:lnSpc>
                <a:spcPct val="80000"/>
              </a:lnSpc>
              <a:spcBef>
                <a:spcPts val="100"/>
              </a:spcBef>
              <a:spcAft>
                <a:spcPts val="100"/>
              </a:spcAft>
              <a:buFont typeface="Arial" pitchFamily="34" charset="0"/>
              <a:buNone/>
              <a:defRPr/>
            </a:pPr>
            <a:endParaRPr lang="en-US" altLang="zh-TW" sz="2400" dirty="0" smtClean="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smtClean="0">
                <a:latin typeface="+mn-ea"/>
              </a:rPr>
              <a:t>術科分數計算：</a:t>
            </a:r>
            <a:endParaRPr lang="en-US" altLang="zh-TW" sz="2800" b="1" dirty="0" smtClean="0">
              <a:latin typeface="+mn-ea"/>
            </a:endParaRPr>
          </a:p>
          <a:p>
            <a:pPr>
              <a:lnSpc>
                <a:spcPct val="80000"/>
              </a:lnSpc>
              <a:spcBef>
                <a:spcPts val="100"/>
              </a:spcBef>
              <a:spcAft>
                <a:spcPts val="100"/>
              </a:spcAft>
              <a:buFont typeface="Arial" pitchFamily="34" charset="0"/>
              <a:buNone/>
              <a:defRPr/>
            </a:pPr>
            <a:endParaRPr lang="en-US" altLang="zh-TW" sz="2400" dirty="0" smtClean="0">
              <a:latin typeface="+mn-ea"/>
            </a:endParaRPr>
          </a:p>
          <a:p>
            <a:pPr marL="2057400" lvl="0" indent="-2057400">
              <a:defRPr/>
            </a:pPr>
            <a:r>
              <a:rPr lang="zh-TW" altLang="en-US" sz="2400" dirty="0" smtClean="0">
                <a:latin typeface="+mn-ea"/>
              </a:rPr>
              <a:t> 甄選</a:t>
            </a:r>
            <a:r>
              <a:rPr lang="zh-TW" altLang="en-US" sz="2400" dirty="0">
                <a:latin typeface="+mn-ea"/>
              </a:rPr>
              <a:t>總成績</a:t>
            </a:r>
            <a:r>
              <a:rPr lang="zh-TW" altLang="en-US" sz="2400" dirty="0" smtClean="0">
                <a:latin typeface="+mn-ea"/>
              </a:rPr>
              <a:t>＝</a:t>
            </a:r>
            <a:r>
              <a:rPr lang="en-US" altLang="zh-TW" sz="2400" dirty="0">
                <a:latin typeface="+mn-ea"/>
              </a:rPr>
              <a:t>1</a:t>
            </a:r>
            <a:r>
              <a:rPr lang="en-US" altLang="zh-TW" sz="2400" dirty="0" smtClean="0">
                <a:latin typeface="+mn-ea"/>
              </a:rPr>
              <a:t>00</a:t>
            </a:r>
            <a:r>
              <a:rPr lang="zh-TW" altLang="en-US" sz="2400" dirty="0" smtClean="0">
                <a:latin typeface="+mn-ea"/>
              </a:rPr>
              <a:t>  </a:t>
            </a:r>
            <a:r>
              <a:rPr lang="zh-TW" altLang="en-US" sz="2000" dirty="0" smtClean="0">
                <a:latin typeface="+mn-ea"/>
              </a:rPr>
              <a:t>各科滿分為</a:t>
            </a:r>
            <a:r>
              <a:rPr lang="en-US" altLang="zh-TW" sz="2000" dirty="0" smtClean="0">
                <a:solidFill>
                  <a:schemeClr val="accent1"/>
                </a:solidFill>
                <a:latin typeface="+mn-ea"/>
              </a:rPr>
              <a:t>100</a:t>
            </a:r>
            <a:r>
              <a:rPr lang="zh-TW" altLang="en-US" sz="2000" dirty="0" smtClean="0">
                <a:latin typeface="+mn-ea"/>
              </a:rPr>
              <a:t>分</a:t>
            </a:r>
            <a:endParaRPr lang="en-US" altLang="zh-TW" sz="2400" dirty="0">
              <a:latin typeface="+mn-ea"/>
            </a:endParaRPr>
          </a:p>
          <a:p>
            <a:pPr marL="360000" lvl="0" indent="-2057400">
              <a:defRPr/>
            </a:pPr>
            <a:r>
              <a:rPr lang="zh-TW" altLang="en-US" sz="2000" dirty="0" smtClean="0">
                <a:latin typeface="+mn-ea"/>
              </a:rPr>
              <a:t> </a:t>
            </a:r>
            <a:r>
              <a:rPr lang="en-US" altLang="zh-TW" sz="2000" dirty="0" smtClean="0">
                <a:latin typeface="+mn-ea"/>
              </a:rPr>
              <a:t>(</a:t>
            </a:r>
            <a:r>
              <a:rPr lang="zh-TW" altLang="en-US" dirty="0">
                <a:latin typeface="+mn-ea"/>
              </a:rPr>
              <a:t>創意思維</a:t>
            </a:r>
            <a:r>
              <a:rPr lang="en-US" altLang="zh-TW" dirty="0">
                <a:latin typeface="+mn-ea"/>
              </a:rPr>
              <a:t>×0.3</a:t>
            </a:r>
            <a:r>
              <a:rPr lang="zh-TW" altLang="en-US" dirty="0">
                <a:latin typeface="+mn-ea"/>
              </a:rPr>
              <a:t>＋口語表達</a:t>
            </a:r>
            <a:r>
              <a:rPr lang="en-US" altLang="zh-TW" dirty="0">
                <a:latin typeface="+mn-ea"/>
              </a:rPr>
              <a:t>×0.35</a:t>
            </a:r>
            <a:r>
              <a:rPr lang="zh-TW" altLang="en-US" dirty="0">
                <a:latin typeface="+mn-ea"/>
              </a:rPr>
              <a:t>＋專長</a:t>
            </a:r>
            <a:r>
              <a:rPr lang="zh-TW" altLang="en-US" dirty="0" smtClean="0">
                <a:latin typeface="+mn-ea"/>
              </a:rPr>
              <a:t>表演</a:t>
            </a:r>
            <a:r>
              <a:rPr lang="en-US" altLang="zh-TW" sz="2000" dirty="0">
                <a:latin typeface="+mn-ea"/>
              </a:rPr>
              <a:t>×</a:t>
            </a:r>
            <a:r>
              <a:rPr lang="en-US" altLang="zh-TW" sz="2000" dirty="0" smtClean="0">
                <a:latin typeface="+mn-ea"/>
              </a:rPr>
              <a:t>0.35</a:t>
            </a:r>
            <a:r>
              <a:rPr lang="zh-TW" altLang="en-US" sz="2000" dirty="0" smtClean="0">
                <a:latin typeface="+mn-ea"/>
              </a:rPr>
              <a:t>，</a:t>
            </a:r>
            <a:r>
              <a:rPr lang="zh-TW" altLang="en-US" dirty="0" smtClean="0">
                <a:latin typeface="+mn-ea"/>
              </a:rPr>
              <a:t>成績</a:t>
            </a:r>
            <a:r>
              <a:rPr lang="zh-TW" altLang="en-US" dirty="0">
                <a:latin typeface="+mn-ea"/>
              </a:rPr>
              <a:t>以四捨五入</a:t>
            </a:r>
            <a:r>
              <a:rPr lang="zh-TW" altLang="en-US" dirty="0" smtClean="0">
                <a:latin typeface="+mn-ea"/>
              </a:rPr>
              <a:t>計算</a:t>
            </a:r>
            <a:r>
              <a:rPr lang="zh-TW" altLang="en-US" dirty="0">
                <a:latin typeface="+mn-ea"/>
              </a:rPr>
              <a:t>至小數點第</a:t>
            </a:r>
            <a:r>
              <a:rPr lang="en-US" altLang="zh-TW" dirty="0">
                <a:solidFill>
                  <a:schemeClr val="accent1"/>
                </a:solidFill>
                <a:latin typeface="+mn-ea"/>
              </a:rPr>
              <a:t>2</a:t>
            </a:r>
            <a:r>
              <a:rPr lang="zh-TW" altLang="en-US" dirty="0" smtClean="0">
                <a:latin typeface="+mn-ea"/>
              </a:rPr>
              <a:t>位</a:t>
            </a:r>
            <a:r>
              <a:rPr lang="en-US" altLang="en-US" dirty="0" smtClean="0">
                <a:latin typeface="+mn-ea"/>
              </a:rPr>
              <a:t>)</a:t>
            </a:r>
            <a:endParaRPr lang="en-US" altLang="en-US" sz="2000" dirty="0" smtClean="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23" name="文字方塊 22"/>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1836409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885039"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44</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0" y="80090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術科概要</a:t>
            </a:r>
            <a:endParaRPr lang="en-US" sz="4400" b="1" dirty="0">
              <a:solidFill>
                <a:prstClr val="black"/>
              </a:solidFill>
            </a:endParaRPr>
          </a:p>
        </p:txBody>
      </p:sp>
      <p:sp>
        <p:nvSpPr>
          <p:cNvPr id="3" name="矩形 2"/>
          <p:cNvSpPr/>
          <p:nvPr/>
        </p:nvSpPr>
        <p:spPr>
          <a:xfrm>
            <a:off x="2012249" y="1536584"/>
            <a:ext cx="10203434" cy="4339650"/>
          </a:xfrm>
          <a:prstGeom prst="rect">
            <a:avLst/>
          </a:prstGeom>
        </p:spPr>
        <p:txBody>
          <a:bodyPr wrap="none">
            <a:spAutoFit/>
          </a:bodyPr>
          <a:lstStyle/>
          <a:p>
            <a:pPr eaLnBrk="0" fontAlgn="ctr" hangingPunct="0">
              <a:spcAft>
                <a:spcPts val="0"/>
              </a:spcAft>
            </a:pPr>
            <a:r>
              <a:rPr lang="zh-TW" altLang="zh-TW" sz="2800" b="1" dirty="0">
                <a:latin typeface="+mn-ea"/>
              </a:rPr>
              <a:t>創意</a:t>
            </a:r>
            <a:r>
              <a:rPr lang="zh-TW" altLang="zh-TW" sz="2800" b="1" dirty="0" smtClean="0">
                <a:latin typeface="+mn-ea"/>
              </a:rPr>
              <a:t>思維</a:t>
            </a:r>
            <a:r>
              <a:rPr lang="zh-TW" altLang="en-US" sz="2800" b="1" dirty="0" smtClean="0">
                <a:latin typeface="+mn-ea"/>
              </a:rPr>
              <a:t>：</a:t>
            </a:r>
            <a:endParaRPr lang="en-US" altLang="zh-TW" sz="2800" b="1" dirty="0" smtClean="0">
              <a:latin typeface="+mn-ea"/>
            </a:endParaRPr>
          </a:p>
          <a:p>
            <a:pPr eaLnBrk="0" fontAlgn="ctr" hangingPunct="0">
              <a:spcAft>
                <a:spcPts val="0"/>
              </a:spcAft>
            </a:pPr>
            <a:r>
              <a:rPr lang="zh-TW" altLang="en-US" sz="2400" dirty="0" smtClean="0">
                <a:latin typeface="+mn-ea"/>
              </a:rPr>
              <a:t>  </a:t>
            </a:r>
            <a:r>
              <a:rPr lang="zh-TW" altLang="zh-TW" sz="2400" dirty="0" smtClean="0">
                <a:latin typeface="+mn-ea"/>
              </a:rPr>
              <a:t>以</a:t>
            </a:r>
            <a:r>
              <a:rPr lang="zh-TW" altLang="zh-TW" sz="2400" dirty="0">
                <a:latin typeface="+mn-ea"/>
              </a:rPr>
              <a:t>筆試形式測驗考生理解、思考、想像、組織、閱讀、文字表達能力</a:t>
            </a:r>
            <a:r>
              <a:rPr lang="zh-TW" altLang="zh-TW" sz="2400" dirty="0" smtClean="0">
                <a:latin typeface="+mn-ea"/>
              </a:rPr>
              <a:t>與</a:t>
            </a:r>
            <a:endParaRPr lang="en-US" altLang="zh-TW" sz="2400" dirty="0" smtClean="0">
              <a:latin typeface="+mn-ea"/>
            </a:endParaRPr>
          </a:p>
          <a:p>
            <a:pPr eaLnBrk="0" fontAlgn="ctr" hangingPunct="0">
              <a:spcAft>
                <a:spcPts val="0"/>
              </a:spcAft>
            </a:pPr>
            <a:r>
              <a:rPr lang="zh-TW" altLang="en-US" sz="2400" dirty="0" smtClean="0">
                <a:latin typeface="+mn-ea"/>
              </a:rPr>
              <a:t>  </a:t>
            </a:r>
            <a:r>
              <a:rPr lang="zh-TW" altLang="zh-TW" sz="2400" dirty="0" smtClean="0">
                <a:latin typeface="+mn-ea"/>
              </a:rPr>
              <a:t>創意</a:t>
            </a:r>
            <a:r>
              <a:rPr lang="zh-TW" altLang="zh-TW" sz="2400" dirty="0">
                <a:latin typeface="+mn-ea"/>
              </a:rPr>
              <a:t>思維，考試時間</a:t>
            </a:r>
            <a:r>
              <a:rPr lang="en-US" altLang="zh-TW" sz="2400" dirty="0">
                <a:solidFill>
                  <a:schemeClr val="accent1"/>
                </a:solidFill>
                <a:latin typeface="+mn-ea"/>
              </a:rPr>
              <a:t>100</a:t>
            </a:r>
            <a:r>
              <a:rPr lang="zh-TW" altLang="zh-TW" sz="2400" dirty="0" smtClean="0">
                <a:solidFill>
                  <a:schemeClr val="accent1"/>
                </a:solidFill>
                <a:latin typeface="+mn-ea"/>
              </a:rPr>
              <a:t>分鐘</a:t>
            </a:r>
            <a:endParaRPr lang="en-US" altLang="zh-TW" sz="2400" dirty="0">
              <a:solidFill>
                <a:schemeClr val="accent1"/>
              </a:solidFill>
              <a:latin typeface="+mn-ea"/>
            </a:endParaRPr>
          </a:p>
          <a:p>
            <a:pPr eaLnBrk="0" fontAlgn="ctr" hangingPunct="0"/>
            <a:r>
              <a:rPr lang="zh-TW" altLang="zh-TW" sz="2800" b="1" dirty="0">
                <a:latin typeface="+mn-ea"/>
              </a:rPr>
              <a:t>口語</a:t>
            </a:r>
            <a:r>
              <a:rPr lang="zh-TW" altLang="zh-TW" sz="2800" b="1" dirty="0" smtClean="0">
                <a:latin typeface="+mn-ea"/>
              </a:rPr>
              <a:t>表達</a:t>
            </a:r>
            <a:r>
              <a:rPr lang="zh-TW" altLang="en-US" sz="2800" b="1" dirty="0" smtClean="0">
                <a:latin typeface="+mn-ea"/>
              </a:rPr>
              <a:t>：</a:t>
            </a:r>
            <a:endParaRPr lang="en-US" altLang="zh-TW" sz="2800" b="1" dirty="0" smtClean="0">
              <a:latin typeface="+mn-ea"/>
            </a:endParaRPr>
          </a:p>
          <a:p>
            <a:pPr eaLnBrk="0" fontAlgn="ctr" hangingPunct="0"/>
            <a:r>
              <a:rPr lang="zh-TW" altLang="en-US" sz="2400" dirty="0" smtClean="0">
                <a:latin typeface="+mn-ea"/>
              </a:rPr>
              <a:t>  </a:t>
            </a:r>
            <a:r>
              <a:rPr lang="zh-TW" altLang="zh-TW" sz="2400" dirty="0" smtClean="0">
                <a:latin typeface="+mn-ea"/>
              </a:rPr>
              <a:t>以</a:t>
            </a:r>
            <a:r>
              <a:rPr lang="zh-TW" altLang="zh-TW" sz="2400" dirty="0">
                <a:latin typeface="+mn-ea"/>
              </a:rPr>
              <a:t>抽題唸誦劇本、詩詞與散文方式為主，測驗考生音質、音量、音域</a:t>
            </a:r>
            <a:r>
              <a:rPr lang="zh-TW" altLang="zh-TW" sz="2400" dirty="0" smtClean="0">
                <a:latin typeface="+mn-ea"/>
              </a:rPr>
              <a:t>表</a:t>
            </a:r>
            <a:endParaRPr lang="en-US" altLang="zh-TW" sz="2400" dirty="0" smtClean="0">
              <a:latin typeface="+mn-ea"/>
            </a:endParaRPr>
          </a:p>
          <a:p>
            <a:pPr eaLnBrk="0" fontAlgn="ctr" hangingPunct="0"/>
            <a:r>
              <a:rPr lang="zh-TW" altLang="en-US" sz="2400" dirty="0" smtClean="0">
                <a:latin typeface="+mn-ea"/>
              </a:rPr>
              <a:t>  </a:t>
            </a:r>
            <a:r>
              <a:rPr lang="zh-TW" altLang="zh-TW" sz="2400" dirty="0" smtClean="0">
                <a:latin typeface="+mn-ea"/>
              </a:rPr>
              <a:t>現</a:t>
            </a:r>
            <a:r>
              <a:rPr lang="zh-TW" altLang="zh-TW" sz="2400" dirty="0">
                <a:latin typeface="+mn-ea"/>
              </a:rPr>
              <a:t>及聲音表情等，另輔以</a:t>
            </a:r>
            <a:r>
              <a:rPr lang="zh-TW" altLang="zh-TW" sz="2400" dirty="0" smtClean="0">
                <a:latin typeface="+mn-ea"/>
              </a:rPr>
              <a:t>面談，</a:t>
            </a:r>
            <a:r>
              <a:rPr lang="zh-TW" altLang="zh-TW" sz="2400" dirty="0">
                <a:latin typeface="+mn-ea"/>
              </a:rPr>
              <a:t>了解考生反應及表達能力，表演時間</a:t>
            </a:r>
            <a:r>
              <a:rPr lang="en-US" altLang="zh-TW" sz="2400" dirty="0">
                <a:solidFill>
                  <a:schemeClr val="accent1"/>
                </a:solidFill>
                <a:latin typeface="+mn-ea"/>
              </a:rPr>
              <a:t>2</a:t>
            </a:r>
            <a:r>
              <a:rPr lang="zh-TW" altLang="zh-TW" sz="2400" dirty="0" smtClean="0">
                <a:solidFill>
                  <a:schemeClr val="accent1"/>
                </a:solidFill>
                <a:latin typeface="+mn-ea"/>
              </a:rPr>
              <a:t>分</a:t>
            </a:r>
            <a:endParaRPr lang="en-US" altLang="zh-TW" sz="2400" dirty="0" smtClean="0">
              <a:solidFill>
                <a:schemeClr val="accent1"/>
              </a:solidFill>
              <a:latin typeface="+mn-ea"/>
            </a:endParaRPr>
          </a:p>
          <a:p>
            <a:pPr eaLnBrk="0" fontAlgn="ctr" hangingPunct="0"/>
            <a:r>
              <a:rPr lang="zh-TW" altLang="en-US" sz="2400" dirty="0" smtClean="0">
                <a:solidFill>
                  <a:schemeClr val="accent1"/>
                </a:solidFill>
                <a:latin typeface="+mn-ea"/>
              </a:rPr>
              <a:t>  </a:t>
            </a:r>
            <a:r>
              <a:rPr lang="zh-TW" altLang="zh-TW" sz="2400" dirty="0" smtClean="0">
                <a:solidFill>
                  <a:schemeClr val="accent1"/>
                </a:solidFill>
                <a:latin typeface="+mn-ea"/>
              </a:rPr>
              <a:t>鐘</a:t>
            </a:r>
            <a:r>
              <a:rPr lang="zh-TW" altLang="zh-TW" sz="2400" dirty="0" smtClean="0">
                <a:latin typeface="+mn-ea"/>
              </a:rPr>
              <a:t>為限</a:t>
            </a:r>
            <a:endParaRPr lang="en-US" altLang="zh-TW" sz="2400" dirty="0">
              <a:latin typeface="+mn-ea"/>
            </a:endParaRPr>
          </a:p>
          <a:p>
            <a:pPr eaLnBrk="0" fontAlgn="ctr" hangingPunct="0"/>
            <a:r>
              <a:rPr lang="zh-TW" altLang="zh-TW" sz="2800" b="1" dirty="0">
                <a:latin typeface="+mn-ea"/>
              </a:rPr>
              <a:t>專長</a:t>
            </a:r>
            <a:r>
              <a:rPr lang="zh-TW" altLang="zh-TW" sz="2800" b="1" dirty="0" smtClean="0">
                <a:latin typeface="+mn-ea"/>
              </a:rPr>
              <a:t>表演</a:t>
            </a:r>
            <a:r>
              <a:rPr lang="zh-TW" altLang="en-US" sz="2800" b="1" dirty="0" smtClean="0">
                <a:latin typeface="+mn-ea"/>
              </a:rPr>
              <a:t>：</a:t>
            </a:r>
            <a:endParaRPr lang="en-US" altLang="zh-TW" sz="2800" b="1" dirty="0" smtClean="0">
              <a:latin typeface="+mn-ea"/>
            </a:endParaRPr>
          </a:p>
          <a:p>
            <a:pPr eaLnBrk="0" fontAlgn="ctr" hangingPunct="0"/>
            <a:r>
              <a:rPr lang="zh-TW" altLang="en-US" sz="2400" dirty="0" smtClean="0">
                <a:latin typeface="+mn-ea"/>
              </a:rPr>
              <a:t>  </a:t>
            </a:r>
            <a:r>
              <a:rPr lang="zh-TW" altLang="zh-TW" sz="2400" dirty="0" smtClean="0">
                <a:latin typeface="+mn-ea"/>
              </a:rPr>
              <a:t>內容</a:t>
            </a:r>
            <a:r>
              <a:rPr lang="zh-TW" altLang="zh-TW" sz="2400" dirty="0">
                <a:latin typeface="+mn-ea"/>
              </a:rPr>
              <a:t>不拘、項目不限，例如：現場說、唱、舞、劇等。由考生</a:t>
            </a:r>
            <a:r>
              <a:rPr lang="zh-TW" altLang="zh-TW" sz="2400" dirty="0">
                <a:solidFill>
                  <a:schemeClr val="accent1"/>
                </a:solidFill>
                <a:latin typeface="+mn-ea"/>
              </a:rPr>
              <a:t>自選自備</a:t>
            </a:r>
            <a:r>
              <a:rPr lang="zh-TW" altLang="zh-TW" sz="2400" dirty="0" smtClean="0">
                <a:latin typeface="+mn-ea"/>
              </a:rPr>
              <a:t>，</a:t>
            </a:r>
            <a:endParaRPr lang="en-US" altLang="zh-TW" sz="2400" dirty="0" smtClean="0">
              <a:latin typeface="+mn-ea"/>
            </a:endParaRPr>
          </a:p>
          <a:p>
            <a:pPr eaLnBrk="0" fontAlgn="ctr" hangingPunct="0"/>
            <a:r>
              <a:rPr lang="zh-TW" altLang="en-US" sz="2400" dirty="0" smtClean="0">
                <a:latin typeface="+mn-ea"/>
              </a:rPr>
              <a:t>  </a:t>
            </a:r>
            <a:r>
              <a:rPr lang="zh-TW" altLang="zh-TW" sz="2400" dirty="0" smtClean="0">
                <a:latin typeface="+mn-ea"/>
              </a:rPr>
              <a:t>表演</a:t>
            </a:r>
            <a:r>
              <a:rPr lang="zh-TW" altLang="zh-TW" sz="2400" dirty="0">
                <a:latin typeface="+mn-ea"/>
              </a:rPr>
              <a:t>時間</a:t>
            </a:r>
            <a:r>
              <a:rPr lang="en-US" altLang="zh-TW" sz="2400" dirty="0">
                <a:solidFill>
                  <a:schemeClr val="accent1"/>
                </a:solidFill>
                <a:latin typeface="+mn-ea"/>
              </a:rPr>
              <a:t>2</a:t>
            </a:r>
            <a:r>
              <a:rPr lang="zh-TW" altLang="zh-TW" sz="2400" dirty="0">
                <a:solidFill>
                  <a:schemeClr val="accent1"/>
                </a:solidFill>
                <a:latin typeface="+mn-ea"/>
              </a:rPr>
              <a:t>分鐘</a:t>
            </a:r>
            <a:r>
              <a:rPr lang="zh-TW" altLang="zh-TW" sz="2400" dirty="0">
                <a:latin typeface="+mn-ea"/>
              </a:rPr>
              <a:t>為限。如</a:t>
            </a:r>
            <a:r>
              <a:rPr lang="zh-TW" altLang="zh-TW" sz="2400" dirty="0" smtClean="0">
                <a:latin typeface="+mn-ea"/>
              </a:rPr>
              <a:t>攜帶</a:t>
            </a:r>
            <a:r>
              <a:rPr lang="zh-TW" altLang="zh-TW" sz="2400" dirty="0">
                <a:latin typeface="+mn-ea"/>
              </a:rPr>
              <a:t>美術或設計作品呈現，其作品</a:t>
            </a:r>
            <a:r>
              <a:rPr lang="zh-TW" altLang="zh-TW" sz="2400" dirty="0">
                <a:solidFill>
                  <a:schemeClr val="accent1"/>
                </a:solidFill>
                <a:latin typeface="+mn-ea"/>
              </a:rPr>
              <a:t>僅供評審</a:t>
            </a:r>
            <a:r>
              <a:rPr lang="zh-TW" altLang="zh-TW" sz="2400" dirty="0" smtClean="0">
                <a:solidFill>
                  <a:schemeClr val="accent1"/>
                </a:solidFill>
                <a:latin typeface="+mn-ea"/>
              </a:rPr>
              <a:t>參考</a:t>
            </a:r>
            <a:endParaRPr lang="en-US" altLang="zh-TW" sz="2400" dirty="0" smtClean="0">
              <a:solidFill>
                <a:schemeClr val="accent1"/>
              </a:solidFill>
              <a:latin typeface="+mn-ea"/>
            </a:endParaRPr>
          </a:p>
          <a:p>
            <a:pPr eaLnBrk="0" fontAlgn="ctr" hangingPunct="0"/>
            <a:r>
              <a:rPr lang="zh-TW" altLang="en-US" sz="2400" dirty="0" smtClean="0">
                <a:latin typeface="+mn-ea"/>
              </a:rPr>
              <a:t>  </a:t>
            </a:r>
            <a:r>
              <a:rPr lang="zh-TW" altLang="zh-TW" sz="2400" dirty="0" smtClean="0">
                <a:latin typeface="+mn-ea"/>
              </a:rPr>
              <a:t>另</a:t>
            </a:r>
            <a:r>
              <a:rPr lang="zh-TW" altLang="zh-TW" sz="2400" dirty="0">
                <a:latin typeface="+mn-ea"/>
              </a:rPr>
              <a:t>評審可依遴選需求，輔以表演情境測驗或面談</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23" name="文字方塊 22"/>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32709794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45</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0" y="412182"/>
            <a:ext cx="8899699" cy="677108"/>
          </a:xfrm>
          <a:prstGeom prst="rect">
            <a:avLst/>
          </a:prstGeom>
          <a:noFill/>
        </p:spPr>
        <p:txBody>
          <a:bodyPr wrap="square" lIns="0" tIns="0" rIns="0" bIns="0" rtlCol="0" anchor="t">
            <a:spAutoFit/>
          </a:bodyPr>
          <a:lstStyle/>
          <a:p>
            <a:pPr algn="ctr"/>
            <a:r>
              <a:rPr lang="zh-TW" altLang="en-US" sz="4400" b="1" dirty="0" smtClean="0"/>
              <a:t>日程表 </a:t>
            </a:r>
            <a:endParaRPr lang="en-US" sz="2000" b="1" dirty="0">
              <a:solidFill>
                <a:srgbClr val="FF0000"/>
              </a:solidFill>
            </a:endParaRPr>
          </a:p>
        </p:txBody>
      </p:sp>
      <p:sp>
        <p:nvSpPr>
          <p:cNvPr id="10" name="矩形 9"/>
          <p:cNvSpPr/>
          <p:nvPr/>
        </p:nvSpPr>
        <p:spPr>
          <a:xfrm>
            <a:off x="2386262" y="1314037"/>
            <a:ext cx="6965351" cy="4154984"/>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smtClean="0">
                <a:latin typeface="+mn-ea"/>
              </a:rPr>
              <a:t>：</a:t>
            </a:r>
            <a:r>
              <a:rPr lang="zh-TW" altLang="en-US" sz="2400" dirty="0" smtClean="0">
                <a:solidFill>
                  <a:schemeClr val="accent1"/>
                </a:solidFill>
                <a:latin typeface="+mn-ea"/>
              </a:rPr>
              <a:t>台北</a:t>
            </a:r>
            <a:r>
              <a:rPr lang="zh-TW" altLang="en-US" sz="2400" dirty="0">
                <a:solidFill>
                  <a:schemeClr val="accent1"/>
                </a:solidFill>
                <a:latin typeface="+mn-ea"/>
              </a:rPr>
              <a:t>市立復興</a:t>
            </a:r>
            <a:r>
              <a:rPr lang="zh-TW" altLang="en-US" sz="2400" dirty="0" smtClean="0">
                <a:solidFill>
                  <a:schemeClr val="accent1"/>
                </a:solidFill>
                <a:latin typeface="+mn-ea"/>
              </a:rPr>
              <a:t>高中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a:t>
            </a:r>
            <a:r>
              <a:rPr lang="zh-TW" altLang="zh-TW" sz="2400" dirty="0" smtClean="0">
                <a:latin typeface="+mn-ea"/>
              </a:rPr>
              <a:t>公告</a:t>
            </a:r>
            <a:r>
              <a:rPr lang="zh-TW" altLang="en-US" sz="2400" dirty="0">
                <a:latin typeface="+mn-ea"/>
              </a:rPr>
              <a:t>： </a:t>
            </a:r>
            <a:r>
              <a:rPr lang="en-US" altLang="zh-TW" sz="2400" dirty="0" smtClean="0">
                <a:latin typeface="+mn-ea"/>
              </a:rPr>
              <a:t>109</a:t>
            </a:r>
            <a:r>
              <a:rPr lang="zh-TW" altLang="zh-TW" sz="2400" dirty="0" smtClean="0">
                <a:latin typeface="+mn-ea"/>
              </a:rPr>
              <a:t>年</a:t>
            </a:r>
            <a:r>
              <a:rPr lang="en-US" altLang="zh-TW" sz="2400" dirty="0">
                <a:latin typeface="+mn-ea"/>
              </a:rPr>
              <a:t>1</a:t>
            </a:r>
            <a:r>
              <a:rPr lang="zh-TW" altLang="zh-TW" sz="2400" dirty="0" smtClean="0">
                <a:latin typeface="+mn-ea"/>
              </a:rPr>
              <a:t>月</a:t>
            </a:r>
            <a:r>
              <a:rPr lang="en-US" altLang="zh-TW" sz="2400" dirty="0" smtClean="0">
                <a:latin typeface="+mn-ea"/>
              </a:rPr>
              <a:t>8</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a:t>
            </a:r>
            <a:r>
              <a:rPr lang="zh-TW" altLang="zh-TW" sz="2400" dirty="0" smtClean="0">
                <a:solidFill>
                  <a:schemeClr val="accent1"/>
                </a:solidFill>
                <a:latin typeface="+mn-ea"/>
              </a:rPr>
              <a:t>測驗報名</a:t>
            </a:r>
            <a:r>
              <a:rPr lang="zh-TW" altLang="en-US" sz="2400" dirty="0" smtClean="0">
                <a:latin typeface="+mn-ea"/>
              </a:rPr>
              <a:t>： </a:t>
            </a:r>
            <a:r>
              <a:rPr lang="en-US" altLang="zh-TW" sz="2400" dirty="0" smtClean="0">
                <a:latin typeface="+mn-ea"/>
              </a:rPr>
              <a:t>109</a:t>
            </a:r>
            <a:r>
              <a:rPr lang="zh-TW" altLang="zh-TW" sz="2400" dirty="0" smtClean="0">
                <a:latin typeface="+mn-ea"/>
              </a:rPr>
              <a:t>年</a:t>
            </a:r>
            <a:r>
              <a:rPr lang="en-US" altLang="zh-TW" sz="2400" dirty="0">
                <a:latin typeface="+mn-ea"/>
              </a:rPr>
              <a:t>3</a:t>
            </a:r>
            <a:r>
              <a:rPr lang="zh-TW" altLang="zh-TW" sz="2400" dirty="0" smtClean="0">
                <a:latin typeface="+mn-ea"/>
              </a:rPr>
              <a:t>月</a:t>
            </a:r>
            <a:r>
              <a:rPr lang="en-US" altLang="zh-TW" sz="2400" dirty="0" smtClean="0">
                <a:latin typeface="+mn-ea"/>
              </a:rPr>
              <a:t>2</a:t>
            </a:r>
            <a:r>
              <a:rPr lang="zh-TW" altLang="zh-TW" sz="2400" dirty="0" smtClean="0">
                <a:latin typeface="+mn-ea"/>
              </a:rPr>
              <a:t>日</a:t>
            </a:r>
            <a:r>
              <a:rPr lang="en-US" altLang="zh-TW" sz="2400" dirty="0" smtClean="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3</a:t>
            </a:r>
            <a:r>
              <a:rPr lang="zh-TW" altLang="en-US" sz="2400" dirty="0" smtClean="0">
                <a:latin typeface="+mn-ea"/>
              </a:rPr>
              <a:t>月</a:t>
            </a:r>
            <a:r>
              <a:rPr lang="en-US" altLang="zh-TW" sz="2400" dirty="0" smtClean="0">
                <a:latin typeface="+mn-ea"/>
              </a:rPr>
              <a:t>6</a:t>
            </a:r>
            <a:r>
              <a:rPr lang="zh-TW" altLang="zh-TW" sz="2400" dirty="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以競賽表現入學報名暨郵寄繳</a:t>
            </a:r>
            <a:r>
              <a:rPr lang="zh-TW" altLang="zh-TW" sz="2400" dirty="0" smtClean="0">
                <a:latin typeface="+mn-ea"/>
              </a:rPr>
              <a:t>件</a:t>
            </a:r>
            <a:r>
              <a:rPr lang="zh-TW" altLang="en-US" sz="2400" dirty="0">
                <a:latin typeface="+mn-ea"/>
              </a:rPr>
              <a:t>： </a:t>
            </a:r>
            <a:r>
              <a:rPr lang="zh-TW" altLang="en-US" sz="2400" dirty="0" smtClean="0">
                <a:latin typeface="+mn-ea"/>
              </a:rPr>
              <a:t>無</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a:t>
            </a:r>
            <a:r>
              <a:rPr lang="zh-TW" altLang="zh-TW" sz="2400" dirty="0" smtClean="0">
                <a:latin typeface="+mn-ea"/>
              </a:rPr>
              <a:t>通知</a:t>
            </a:r>
            <a:r>
              <a:rPr lang="zh-TW" altLang="en-US" sz="2400" dirty="0">
                <a:latin typeface="+mn-ea"/>
              </a:rPr>
              <a:t>： </a:t>
            </a:r>
            <a:r>
              <a:rPr lang="zh-TW" altLang="en-US" sz="2400" dirty="0" smtClean="0">
                <a:latin typeface="+mn-ea"/>
              </a:rPr>
              <a:t>無</a:t>
            </a:r>
            <a:endParaRPr lang="zh-TW" altLang="en-US" sz="2400" dirty="0">
              <a:latin typeface="+mn-ea"/>
            </a:endParaRPr>
          </a:p>
          <a:p>
            <a:pPr fontAlgn="base">
              <a:spcBef>
                <a:spcPct val="0"/>
              </a:spcBef>
              <a:spcAft>
                <a:spcPct val="0"/>
              </a:spcAft>
            </a:pPr>
            <a:r>
              <a:rPr lang="zh-TW" altLang="zh-TW" sz="2400" dirty="0">
                <a:latin typeface="+mn-ea"/>
              </a:rPr>
              <a:t>以競賽表現入學</a:t>
            </a:r>
            <a:r>
              <a:rPr lang="zh-TW" altLang="zh-TW" sz="2400" dirty="0" smtClean="0">
                <a:latin typeface="+mn-ea"/>
              </a:rPr>
              <a:t>報到</a:t>
            </a:r>
            <a:r>
              <a:rPr lang="zh-TW" altLang="en-US" sz="2400" dirty="0">
                <a:latin typeface="+mn-ea"/>
              </a:rPr>
              <a:t>： </a:t>
            </a:r>
            <a:r>
              <a:rPr lang="zh-TW" altLang="en-US" sz="2400" dirty="0" smtClean="0">
                <a:latin typeface="+mn-ea"/>
              </a:rPr>
              <a:t>無</a:t>
            </a:r>
            <a:endParaRPr lang="zh-TW" altLang="en-US" sz="2400" dirty="0">
              <a:latin typeface="+mn-ea"/>
            </a:endParaRPr>
          </a:p>
          <a:p>
            <a:pPr lvl="0" fontAlgn="base">
              <a:spcBef>
                <a:spcPct val="0"/>
              </a:spcBef>
              <a:spcAft>
                <a:spcPct val="0"/>
              </a:spcAft>
            </a:pPr>
            <a:r>
              <a:rPr lang="zh-TW" altLang="en-US" sz="2400" dirty="0">
                <a:solidFill>
                  <a:schemeClr val="accent1"/>
                </a:solidFill>
                <a:latin typeface="+mn-ea"/>
              </a:rPr>
              <a:t>聯合</a:t>
            </a:r>
            <a:r>
              <a:rPr lang="zh-TW" altLang="zh-TW" sz="2400" dirty="0">
                <a:solidFill>
                  <a:schemeClr val="accent1"/>
                </a:solidFill>
                <a:latin typeface="+mn-ea"/>
              </a:rPr>
              <a:t>術科</a:t>
            </a:r>
            <a:r>
              <a:rPr lang="zh-TW" altLang="zh-TW" sz="2400" dirty="0" smtClean="0">
                <a:solidFill>
                  <a:schemeClr val="accent1"/>
                </a:solidFill>
                <a:latin typeface="+mn-ea"/>
              </a:rPr>
              <a:t>測驗</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4</a:t>
            </a:r>
            <a:r>
              <a:rPr lang="zh-TW" altLang="zh-TW" sz="2400" dirty="0" smtClean="0">
                <a:latin typeface="+mn-ea"/>
              </a:rPr>
              <a:t>月</a:t>
            </a:r>
            <a:r>
              <a:rPr lang="en-US" altLang="zh-TW" sz="2400" dirty="0" smtClean="0">
                <a:latin typeface="+mn-ea"/>
              </a:rPr>
              <a:t>18</a:t>
            </a:r>
            <a:r>
              <a:rPr lang="zh-TW" altLang="zh-TW" sz="2400" dirty="0" smtClean="0">
                <a:latin typeface="+mn-ea"/>
              </a:rPr>
              <a:t>日</a:t>
            </a:r>
            <a:r>
              <a:rPr lang="en-US" altLang="zh-TW" sz="2400" dirty="0" smtClean="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4</a:t>
            </a:r>
            <a:r>
              <a:rPr lang="zh-TW" altLang="zh-TW" sz="2400" dirty="0" smtClean="0">
                <a:latin typeface="+mn-ea"/>
              </a:rPr>
              <a:t>月</a:t>
            </a:r>
            <a:r>
              <a:rPr lang="en-US" altLang="zh-TW" sz="2400" dirty="0" smtClean="0">
                <a:latin typeface="+mn-ea"/>
              </a:rPr>
              <a:t>20</a:t>
            </a:r>
            <a:r>
              <a:rPr lang="zh-TW" altLang="zh-TW" sz="2400" dirty="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國中教育</a:t>
            </a:r>
            <a:r>
              <a:rPr lang="zh-TW" altLang="zh-TW" sz="2400" dirty="0" smtClean="0">
                <a:latin typeface="+mn-ea"/>
              </a:rPr>
              <a:t>會考</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5</a:t>
            </a:r>
            <a:r>
              <a:rPr lang="zh-TW" altLang="zh-TW" sz="2400" dirty="0">
                <a:latin typeface="+mn-ea"/>
              </a:rPr>
              <a:t>月</a:t>
            </a:r>
            <a:r>
              <a:rPr lang="en-US" altLang="zh-TW" sz="2400" dirty="0" smtClean="0">
                <a:latin typeface="+mn-ea"/>
              </a:rPr>
              <a:t>16</a:t>
            </a:r>
            <a:r>
              <a:rPr lang="zh-TW" altLang="zh-TW" sz="2400" dirty="0" smtClean="0">
                <a:latin typeface="+mn-ea"/>
              </a:rPr>
              <a:t>日</a:t>
            </a:r>
            <a:r>
              <a:rPr lang="en-US" altLang="zh-TW" sz="2400" dirty="0" smtClean="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5</a:t>
            </a:r>
            <a:r>
              <a:rPr lang="zh-TW" altLang="zh-TW" sz="2400" dirty="0">
                <a:latin typeface="+mn-ea"/>
              </a:rPr>
              <a:t>月</a:t>
            </a:r>
            <a:r>
              <a:rPr lang="en-US" altLang="zh-TW" sz="2400" dirty="0" smtClean="0">
                <a:latin typeface="+mn-ea"/>
              </a:rPr>
              <a:t>17</a:t>
            </a:r>
            <a:r>
              <a:rPr lang="zh-TW" altLang="zh-TW" sz="2400" dirty="0" smtClean="0">
                <a:latin typeface="+mn-ea"/>
              </a:rPr>
              <a:t>日</a:t>
            </a:r>
            <a:endParaRPr lang="zh-TW" altLang="zh-TW" sz="2400" dirty="0">
              <a:latin typeface="+mn-ea"/>
            </a:endParaRPr>
          </a:p>
          <a:p>
            <a:pPr lvl="0" fontAlgn="base">
              <a:spcBef>
                <a:spcPct val="0"/>
              </a:spcBef>
              <a:spcAft>
                <a:spcPct val="0"/>
              </a:spcAft>
            </a:pPr>
            <a:r>
              <a:rPr lang="zh-TW" altLang="en-US" sz="2400" dirty="0" smtClean="0">
                <a:solidFill>
                  <a:schemeClr val="accent1"/>
                </a:solidFill>
                <a:latin typeface="+mn-ea"/>
              </a:rPr>
              <a:t>分發</a:t>
            </a:r>
            <a:r>
              <a:rPr lang="zh-TW" altLang="zh-TW" sz="2400" dirty="0" smtClean="0">
                <a:solidFill>
                  <a:schemeClr val="accent1"/>
                </a:solidFill>
                <a:latin typeface="+mn-ea"/>
              </a:rPr>
              <a:t>報名</a:t>
            </a:r>
            <a:r>
              <a:rPr lang="zh-TW" altLang="en-US" sz="2400" dirty="0" smtClean="0">
                <a:latin typeface="+mn-ea"/>
              </a:rPr>
              <a:t>： </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zh-TW" sz="2400" dirty="0" smtClean="0">
                <a:latin typeface="+mn-ea"/>
              </a:rPr>
              <a:t>月</a:t>
            </a:r>
            <a:r>
              <a:rPr lang="en-US" altLang="zh-TW" sz="2400" dirty="0" smtClean="0">
                <a:latin typeface="+mn-ea"/>
              </a:rPr>
              <a:t>8</a:t>
            </a:r>
            <a:r>
              <a:rPr lang="zh-TW" altLang="en-US" sz="2400" dirty="0" smtClean="0">
                <a:latin typeface="+mn-ea"/>
              </a:rPr>
              <a:t>日</a:t>
            </a:r>
            <a:r>
              <a:rPr lang="en-US" altLang="zh-TW" sz="2400" dirty="0" smtClean="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12</a:t>
            </a:r>
            <a:r>
              <a:rPr lang="zh-TW" altLang="en-US" sz="2400" dirty="0" smtClean="0">
                <a:latin typeface="+mn-ea"/>
              </a:rPr>
              <a:t>日</a:t>
            </a:r>
            <a:endParaRPr lang="zh-TW" altLang="zh-TW" sz="2400" dirty="0">
              <a:latin typeface="+mn-ea"/>
            </a:endParaRPr>
          </a:p>
          <a:p>
            <a:pPr lvl="0" fontAlgn="base">
              <a:spcBef>
                <a:spcPct val="0"/>
              </a:spcBef>
              <a:spcAft>
                <a:spcPct val="0"/>
              </a:spcAft>
            </a:pPr>
            <a:r>
              <a:rPr lang="zh-TW" altLang="en-US" sz="2400" dirty="0" smtClean="0">
                <a:solidFill>
                  <a:schemeClr val="accent1"/>
                </a:solidFill>
                <a:latin typeface="+mn-ea"/>
              </a:rPr>
              <a:t>放</a:t>
            </a:r>
            <a:r>
              <a:rPr lang="zh-TW" altLang="en-US" sz="2400" dirty="0" smtClean="0">
                <a:solidFill>
                  <a:schemeClr val="accent1"/>
                </a:solidFill>
                <a:latin typeface="+mn-ea"/>
              </a:rPr>
              <a:t>榜</a:t>
            </a:r>
            <a:r>
              <a:rPr lang="zh-TW" altLang="en-US" sz="2400" dirty="0">
                <a:latin typeface="+mn-ea"/>
              </a:rPr>
              <a:t>： </a:t>
            </a:r>
            <a:r>
              <a:rPr lang="en-US" altLang="zh-TW" sz="2400" dirty="0" smtClean="0">
                <a:latin typeface="+mn-ea"/>
              </a:rPr>
              <a:t>109</a:t>
            </a:r>
            <a:r>
              <a:rPr lang="zh-TW" altLang="en-US" sz="2400" dirty="0" smtClean="0">
                <a:latin typeface="+mn-ea"/>
              </a:rPr>
              <a:t>年</a:t>
            </a:r>
            <a:r>
              <a:rPr lang="en-US" altLang="zh-TW" sz="2400" dirty="0" smtClean="0">
                <a:latin typeface="+mn-ea"/>
              </a:rPr>
              <a:t>7</a:t>
            </a:r>
            <a:r>
              <a:rPr lang="zh-TW" altLang="en-US" sz="2400" dirty="0" smtClean="0">
                <a:latin typeface="+mn-ea"/>
              </a:rPr>
              <a:t>月</a:t>
            </a:r>
            <a:r>
              <a:rPr lang="en-US" altLang="zh-TW" sz="2400" dirty="0" smtClean="0">
                <a:latin typeface="+mn-ea"/>
              </a:rPr>
              <a:t>8</a:t>
            </a:r>
            <a:r>
              <a:rPr lang="zh-TW" altLang="en-US" sz="2400" dirty="0" smtClean="0">
                <a:latin typeface="+mn-ea"/>
              </a:rPr>
              <a:t>日</a:t>
            </a:r>
            <a:endParaRPr lang="zh-TW" altLang="zh-TW" sz="2400" dirty="0">
              <a:latin typeface="+mn-ea"/>
            </a:endParaRPr>
          </a:p>
          <a:p>
            <a:pPr lvl="0" fontAlgn="base">
              <a:spcBef>
                <a:spcPct val="0"/>
              </a:spcBef>
              <a:spcAft>
                <a:spcPct val="0"/>
              </a:spcAft>
            </a:pPr>
            <a:r>
              <a:rPr lang="zh-TW" altLang="en-US" sz="2400" dirty="0" smtClean="0">
                <a:latin typeface="+mn-ea"/>
              </a:rPr>
              <a:t>現場報到：</a:t>
            </a:r>
            <a:r>
              <a:rPr lang="en-US" altLang="zh-TW" sz="2400" dirty="0" smtClean="0">
                <a:latin typeface="+mn-ea"/>
              </a:rPr>
              <a:t>109</a:t>
            </a:r>
            <a:r>
              <a:rPr lang="zh-TW" altLang="en-US" sz="2400" dirty="0" smtClean="0">
                <a:latin typeface="+mn-ea"/>
              </a:rPr>
              <a:t>年</a:t>
            </a:r>
            <a:r>
              <a:rPr lang="en-US" altLang="zh-TW" sz="2400" dirty="0" smtClean="0">
                <a:latin typeface="+mn-ea"/>
              </a:rPr>
              <a:t>7</a:t>
            </a:r>
            <a:r>
              <a:rPr lang="zh-TW" altLang="zh-TW" sz="2400" dirty="0">
                <a:latin typeface="+mn-ea"/>
              </a:rPr>
              <a:t>月</a:t>
            </a:r>
            <a:r>
              <a:rPr lang="en-US" altLang="zh-TW" sz="2400" dirty="0" smtClean="0">
                <a:latin typeface="+mn-ea"/>
              </a:rPr>
              <a:t>10 </a:t>
            </a:r>
            <a:r>
              <a:rPr lang="zh-TW" altLang="zh-TW" sz="2400" dirty="0">
                <a:latin typeface="+mn-ea"/>
              </a:rPr>
              <a:t>日</a:t>
            </a:r>
          </a:p>
        </p:txBody>
      </p:sp>
      <p:sp>
        <p:nvSpPr>
          <p:cNvPr id="2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5475" y="142779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4933" y="178715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1507" y="214299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12764" y="250235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1507" y="286547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12255" y="324200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16307" y="361366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13627" y="398165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12255" y="433243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21507" y="472130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18181" y="508929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46" name="文字方塊 45"/>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374378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40368"/>
            <a:ext cx="4067799"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46</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46" name="TextBox 7">
            <a:extLst>
              <a:ext uri="{FF2B5EF4-FFF2-40B4-BE49-F238E27FC236}">
                <a16:creationId xmlns="" xmlns:a16="http://schemas.microsoft.com/office/drawing/2014/main" id="{5A0151CA-4F17-486D-A55B-4FFDBA3708A3}"/>
              </a:ext>
            </a:extLst>
          </p:cNvPr>
          <p:cNvSpPr txBox="1"/>
          <p:nvPr/>
        </p:nvSpPr>
        <p:spPr>
          <a:xfrm>
            <a:off x="2816050" y="412182"/>
            <a:ext cx="8739455" cy="677108"/>
          </a:xfrm>
          <a:prstGeom prst="rect">
            <a:avLst/>
          </a:prstGeom>
          <a:noFill/>
        </p:spPr>
        <p:txBody>
          <a:bodyPr wrap="square" lIns="0" tIns="0" rIns="0" bIns="0" rtlCol="0" anchor="t">
            <a:spAutoFit/>
          </a:bodyPr>
          <a:lstStyle/>
          <a:p>
            <a:pPr algn="ctr"/>
            <a:r>
              <a:rPr lang="zh-TW" altLang="en-US" sz="4400" b="1" dirty="0" smtClean="0"/>
              <a:t>體育班招生</a:t>
            </a:r>
            <a:r>
              <a:rPr lang="zh-TW" altLang="en-US" sz="4400" b="1" dirty="0" smtClean="0"/>
              <a:t>資訊</a:t>
            </a:r>
            <a:endParaRPr lang="en-US" sz="2000" b="1" dirty="0">
              <a:solidFill>
                <a:srgbClr val="FF0000"/>
              </a:solidFill>
            </a:endParaRPr>
          </a:p>
        </p:txBody>
      </p:sp>
      <p:sp>
        <p:nvSpPr>
          <p:cNvPr id="47" name="矩形 46"/>
          <p:cNvSpPr/>
          <p:nvPr/>
        </p:nvSpPr>
        <p:spPr>
          <a:xfrm>
            <a:off x="2389516" y="1317476"/>
            <a:ext cx="9409709" cy="5150128"/>
          </a:xfrm>
          <a:prstGeom prst="rect">
            <a:avLst/>
          </a:prstGeom>
        </p:spPr>
        <p:txBody>
          <a:bodyPr wrap="square">
            <a:spAutoFit/>
          </a:bodyPr>
          <a:lstStyle/>
          <a:p>
            <a:pPr>
              <a:spcBef>
                <a:spcPts val="100"/>
              </a:spcBef>
              <a:spcAft>
                <a:spcPts val="100"/>
              </a:spcAft>
            </a:pPr>
            <a:r>
              <a:rPr lang="zh-TW" altLang="en-US" sz="2400" dirty="0" smtClean="0">
                <a:latin typeface="+mn-ea"/>
              </a:rPr>
              <a:t>體育</a:t>
            </a:r>
            <a:r>
              <a:rPr lang="zh-TW" altLang="en-US" sz="2400" dirty="0">
                <a:latin typeface="+mn-ea"/>
              </a:rPr>
              <a:t>班招生管道</a:t>
            </a:r>
            <a:r>
              <a:rPr lang="zh-TW" altLang="en-US" sz="2400" dirty="0" smtClean="0">
                <a:latin typeface="+mn-ea"/>
              </a:rPr>
              <a:t>分成</a:t>
            </a:r>
            <a:r>
              <a:rPr lang="en-US" altLang="zh-TW" sz="2400" dirty="0" smtClean="0">
                <a:latin typeface="+mn-ea"/>
              </a:rPr>
              <a:t>2</a:t>
            </a:r>
            <a:r>
              <a:rPr lang="zh-TW" altLang="en-US" sz="2400" dirty="0" smtClean="0">
                <a:latin typeface="+mn-ea"/>
              </a:rPr>
              <a:t>種</a:t>
            </a:r>
            <a:r>
              <a:rPr lang="zh-TW" altLang="en-US" sz="2400" dirty="0">
                <a:latin typeface="+mn-ea"/>
              </a:rPr>
              <a:t>：</a:t>
            </a:r>
          </a:p>
          <a:p>
            <a:pPr>
              <a:spcBef>
                <a:spcPts val="100"/>
              </a:spcBef>
              <a:spcAft>
                <a:spcPts val="100"/>
              </a:spcAft>
            </a:pPr>
            <a:r>
              <a:rPr lang="zh-TW" altLang="en-US" sz="2400" dirty="0">
                <a:latin typeface="+mn-ea"/>
              </a:rPr>
              <a:t>  </a:t>
            </a:r>
            <a:r>
              <a:rPr lang="en-US" altLang="zh-TW" sz="2400" dirty="0">
                <a:latin typeface="+mn-ea"/>
              </a:rPr>
              <a:t>(1)</a:t>
            </a:r>
            <a:r>
              <a:rPr lang="zh-TW" altLang="en-US" sz="2400" dirty="0">
                <a:latin typeface="+mn-ea"/>
              </a:rPr>
              <a:t>多數招生名額採</a:t>
            </a:r>
            <a:r>
              <a:rPr lang="zh-TW" altLang="en-US" sz="2400" b="1" dirty="0">
                <a:latin typeface="+mn-ea"/>
              </a:rPr>
              <a:t>獨</a:t>
            </a:r>
            <a:r>
              <a:rPr lang="zh-TW" altLang="en-US" sz="2400" b="1" dirty="0" smtClean="0">
                <a:latin typeface="+mn-ea"/>
              </a:rPr>
              <a:t>招</a:t>
            </a:r>
            <a:r>
              <a:rPr lang="en-US" altLang="zh-TW" sz="2000" dirty="0">
                <a:latin typeface="+mn-ea"/>
              </a:rPr>
              <a:t>(</a:t>
            </a:r>
            <a:r>
              <a:rPr lang="zh-TW" altLang="zh-TW" sz="2000" dirty="0">
                <a:latin typeface="+mn-ea"/>
              </a:rPr>
              <a:t>招生規定由</a:t>
            </a:r>
            <a:r>
              <a:rPr lang="zh-TW" altLang="zh-TW" sz="2000" dirty="0">
                <a:solidFill>
                  <a:schemeClr val="accent1"/>
                </a:solidFill>
                <a:latin typeface="+mn-ea"/>
              </a:rPr>
              <a:t>各校</a:t>
            </a:r>
            <a:r>
              <a:rPr lang="zh-TW" altLang="zh-TW" sz="2000" dirty="0">
                <a:latin typeface="+mn-ea"/>
              </a:rPr>
              <a:t>擬訂</a:t>
            </a:r>
            <a:r>
              <a:rPr lang="en-US" altLang="zh-TW" sz="2000" dirty="0">
                <a:latin typeface="+mn-ea"/>
              </a:rPr>
              <a:t>)</a:t>
            </a:r>
            <a:endParaRPr lang="zh-TW" altLang="en-US" sz="2000" dirty="0">
              <a:latin typeface="+mn-ea"/>
            </a:endParaRPr>
          </a:p>
          <a:p>
            <a:pPr>
              <a:spcBef>
                <a:spcPts val="100"/>
              </a:spcBef>
              <a:spcAft>
                <a:spcPts val="100"/>
              </a:spcAft>
            </a:pPr>
            <a:r>
              <a:rPr lang="zh-TW" altLang="en-US" sz="2400" dirty="0">
                <a:latin typeface="+mn-ea"/>
              </a:rPr>
              <a:t>  </a:t>
            </a:r>
            <a:r>
              <a:rPr lang="en-US" altLang="zh-TW" sz="2400" dirty="0">
                <a:latin typeface="+mn-ea"/>
              </a:rPr>
              <a:t>(2)</a:t>
            </a:r>
            <a:r>
              <a:rPr lang="zh-TW" altLang="en-US" sz="2400" dirty="0">
                <a:latin typeface="+mn-ea"/>
              </a:rPr>
              <a:t>部分招生名額</a:t>
            </a:r>
            <a:r>
              <a:rPr lang="zh-TW" altLang="en-US" sz="2400" dirty="0" smtClean="0">
                <a:latin typeface="+mn-ea"/>
              </a:rPr>
              <a:t>採</a:t>
            </a:r>
            <a:r>
              <a:rPr lang="zh-TW" altLang="en-US" sz="2400" b="1" dirty="0" smtClean="0">
                <a:latin typeface="+mn-ea"/>
              </a:rPr>
              <a:t>聯招</a:t>
            </a:r>
            <a:r>
              <a:rPr lang="en-US" altLang="zh-TW" sz="2000" dirty="0" smtClean="0">
                <a:latin typeface="+mn-ea"/>
              </a:rPr>
              <a:t>(</a:t>
            </a:r>
            <a:r>
              <a:rPr lang="zh-TW" altLang="en-US" sz="2000" dirty="0">
                <a:latin typeface="+mn-ea"/>
              </a:rPr>
              <a:t>甄審、</a:t>
            </a:r>
            <a:r>
              <a:rPr lang="zh-TW" altLang="en-US" sz="2000" dirty="0" smtClean="0">
                <a:latin typeface="+mn-ea"/>
              </a:rPr>
              <a:t>甄試，為</a:t>
            </a:r>
            <a:r>
              <a:rPr lang="zh-TW" altLang="en-US" sz="2000" dirty="0" smtClean="0"/>
              <a:t>教育部辦理，體優生參加</a:t>
            </a:r>
            <a:r>
              <a:rPr lang="en-US" altLang="zh-TW" sz="2000" dirty="0" smtClean="0">
                <a:latin typeface="+mn-ea"/>
              </a:rPr>
              <a:t>)</a:t>
            </a:r>
          </a:p>
          <a:p>
            <a:pPr>
              <a:spcBef>
                <a:spcPts val="100"/>
              </a:spcBef>
              <a:spcAft>
                <a:spcPts val="100"/>
              </a:spcAft>
            </a:pPr>
            <a:r>
              <a:rPr lang="zh-TW" altLang="zh-TW" sz="2400" dirty="0" smtClean="0">
                <a:latin typeface="+mn-ea"/>
              </a:rPr>
              <a:t>招生</a:t>
            </a:r>
            <a:r>
              <a:rPr lang="zh-TW" altLang="zh-TW" sz="2400" dirty="0">
                <a:latin typeface="+mn-ea"/>
              </a:rPr>
              <a:t>範圍</a:t>
            </a:r>
            <a:r>
              <a:rPr lang="zh-TW" altLang="en-US" sz="2400" dirty="0">
                <a:latin typeface="+mn-ea"/>
              </a:rPr>
              <a:t>不</a:t>
            </a:r>
            <a:r>
              <a:rPr lang="zh-TW" altLang="en-US" sz="2400" dirty="0" smtClean="0">
                <a:latin typeface="+mn-ea"/>
              </a:rPr>
              <a:t>受學區</a:t>
            </a:r>
            <a:r>
              <a:rPr lang="zh-TW" altLang="en-US" sz="2400" dirty="0">
                <a:latin typeface="+mn-ea"/>
              </a:rPr>
              <a:t>限制，學生得跨區</a:t>
            </a:r>
            <a:r>
              <a:rPr lang="zh-TW" altLang="en-US" sz="2400" dirty="0" smtClean="0">
                <a:latin typeface="+mn-ea"/>
              </a:rPr>
              <a:t>報考</a:t>
            </a:r>
            <a:endParaRPr lang="en-US" altLang="zh-TW" sz="2400" dirty="0" smtClean="0">
              <a:latin typeface="+mn-ea"/>
            </a:endParaRPr>
          </a:p>
          <a:p>
            <a:pPr>
              <a:spcBef>
                <a:spcPts val="100"/>
              </a:spcBef>
              <a:spcAft>
                <a:spcPts val="100"/>
              </a:spcAft>
            </a:pPr>
            <a:r>
              <a:rPr lang="zh-TW" altLang="en-US" sz="2400" dirty="0" smtClean="0">
                <a:latin typeface="+mn-ea"/>
              </a:rPr>
              <a:t>高級中等學校體育班辦理特色招生入學，依</a:t>
            </a:r>
            <a:r>
              <a:rPr lang="zh-TW" altLang="en-US" sz="2400" dirty="0" smtClean="0">
                <a:solidFill>
                  <a:schemeClr val="accent1"/>
                </a:solidFill>
                <a:latin typeface="+mn-ea"/>
              </a:rPr>
              <a:t>術科</a:t>
            </a:r>
            <a:r>
              <a:rPr lang="zh-TW" altLang="en-US" sz="2400" dirty="0" smtClean="0">
                <a:latin typeface="+mn-ea"/>
              </a:rPr>
              <a:t>測驗分數為入學依據術科測驗內容包括</a:t>
            </a:r>
            <a:r>
              <a:rPr lang="zh-TW" altLang="en-US" sz="2400" dirty="0" smtClean="0">
                <a:solidFill>
                  <a:schemeClr val="accent1"/>
                </a:solidFill>
                <a:latin typeface="+mn-ea"/>
              </a:rPr>
              <a:t>基礎體能</a:t>
            </a:r>
            <a:r>
              <a:rPr lang="zh-TW" altLang="en-US" sz="2400" dirty="0" smtClean="0">
                <a:latin typeface="+mn-ea"/>
              </a:rPr>
              <a:t>、</a:t>
            </a:r>
            <a:r>
              <a:rPr lang="zh-TW" altLang="en-US" sz="2400" dirty="0" smtClean="0">
                <a:solidFill>
                  <a:schemeClr val="accent1"/>
                </a:solidFill>
                <a:latin typeface="+mn-ea"/>
              </a:rPr>
              <a:t>專項技術</a:t>
            </a:r>
            <a:r>
              <a:rPr lang="zh-TW" altLang="en-US" sz="2400" dirty="0" smtClean="0">
                <a:latin typeface="+mn-ea"/>
              </a:rPr>
              <a:t>及</a:t>
            </a:r>
            <a:r>
              <a:rPr lang="zh-TW" altLang="en-US" sz="2400" dirty="0" smtClean="0">
                <a:solidFill>
                  <a:schemeClr val="accent1"/>
                </a:solidFill>
                <a:latin typeface="+mn-ea"/>
              </a:rPr>
              <a:t>運動成就表現</a:t>
            </a:r>
            <a:r>
              <a:rPr lang="zh-TW" altLang="en-US" sz="2400" dirty="0" smtClean="0">
                <a:latin typeface="+mn-ea"/>
              </a:rPr>
              <a:t>等</a:t>
            </a:r>
            <a:endParaRPr lang="en-US" altLang="zh-TW" sz="2400" dirty="0" smtClean="0">
              <a:latin typeface="+mn-ea"/>
            </a:endParaRPr>
          </a:p>
          <a:p>
            <a:pPr marL="0" lvl="1" defTabSz="1289050">
              <a:lnSpc>
                <a:spcPts val="3000"/>
              </a:lnSpc>
              <a:spcBef>
                <a:spcPts val="100"/>
              </a:spcBef>
              <a:spcAft>
                <a:spcPts val="100"/>
              </a:spcAft>
              <a:defRPr/>
            </a:pPr>
            <a:r>
              <a:rPr lang="zh-TW" altLang="en-US" sz="2400" dirty="0" smtClean="0">
                <a:latin typeface="+mn-ea"/>
              </a:rPr>
              <a:t>招生名額：</a:t>
            </a:r>
            <a:r>
              <a:rPr lang="zh-TW" altLang="en-US" sz="2400" dirty="0">
                <a:latin typeface="+mn-ea"/>
              </a:rPr>
              <a:t>將公布於國教署網站電子</a:t>
            </a:r>
            <a:r>
              <a:rPr lang="zh-TW" altLang="en-US" sz="2400" dirty="0" smtClean="0">
                <a:latin typeface="+mn-ea"/>
              </a:rPr>
              <a:t>公告欄</a:t>
            </a:r>
            <a:endParaRPr lang="en-US" altLang="zh-TW" sz="2400" dirty="0" smtClean="0">
              <a:latin typeface="+mn-ea"/>
            </a:endParaRPr>
          </a:p>
          <a:p>
            <a:pPr marL="0" lvl="1" defTabSz="1289050">
              <a:lnSpc>
                <a:spcPts val="3000"/>
              </a:lnSpc>
              <a:spcBef>
                <a:spcPts val="100"/>
              </a:spcBef>
              <a:spcAft>
                <a:spcPts val="100"/>
              </a:spcAft>
              <a:defRPr/>
            </a:pPr>
            <a:r>
              <a:rPr lang="zh-TW" altLang="en-US" sz="2400" dirty="0" smtClean="0">
                <a:latin typeface="+mn-ea"/>
              </a:rPr>
              <a:t>報名</a:t>
            </a:r>
            <a:r>
              <a:rPr lang="zh-TW" altLang="en-US" sz="2400" dirty="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4</a:t>
            </a:r>
            <a:r>
              <a:rPr lang="zh-TW" altLang="en-US" sz="2400" dirty="0">
                <a:latin typeface="+mn-ea"/>
              </a:rPr>
              <a:t>月</a:t>
            </a:r>
            <a:r>
              <a:rPr lang="en-US" altLang="zh-TW" sz="2400" dirty="0" smtClean="0">
                <a:latin typeface="+mn-ea"/>
              </a:rPr>
              <a:t>27</a:t>
            </a:r>
            <a:r>
              <a:rPr lang="zh-TW" altLang="en-US" sz="2400" dirty="0" smtClean="0">
                <a:latin typeface="+mn-ea"/>
              </a:rPr>
              <a:t>日</a:t>
            </a:r>
            <a:r>
              <a:rPr lang="en-US" altLang="zh-TW" sz="2400" dirty="0" smtClean="0">
                <a:latin typeface="+mn-ea"/>
              </a:rPr>
              <a:t>~4</a:t>
            </a:r>
            <a:r>
              <a:rPr lang="zh-TW" altLang="en-US" sz="2400" dirty="0" smtClean="0">
                <a:latin typeface="+mn-ea"/>
              </a:rPr>
              <a:t>月</a:t>
            </a:r>
            <a:r>
              <a:rPr lang="en-US" altLang="zh-TW" sz="2400" dirty="0" smtClean="0">
                <a:latin typeface="+mn-ea"/>
              </a:rPr>
              <a:t>29</a:t>
            </a:r>
            <a:r>
              <a:rPr lang="zh-TW" altLang="en-US" sz="2400" dirty="0" smtClean="0">
                <a:latin typeface="+mn-ea"/>
              </a:rPr>
              <a:t>日</a:t>
            </a:r>
            <a:endParaRPr lang="zh-TW" altLang="en-US" sz="2400" dirty="0">
              <a:latin typeface="+mn-ea"/>
            </a:endParaRPr>
          </a:p>
          <a:p>
            <a:pPr>
              <a:spcBef>
                <a:spcPts val="100"/>
              </a:spcBef>
              <a:spcAft>
                <a:spcPts val="100"/>
              </a:spcAft>
            </a:pPr>
            <a:r>
              <a:rPr lang="zh-TW" altLang="en-US" sz="2400" dirty="0">
                <a:latin typeface="+mn-ea"/>
              </a:rPr>
              <a:t>術科測驗：</a:t>
            </a:r>
            <a:r>
              <a:rPr lang="en-US" altLang="zh-TW" sz="2400" dirty="0" smtClean="0">
                <a:latin typeface="+mn-ea"/>
              </a:rPr>
              <a:t>109</a:t>
            </a:r>
            <a:r>
              <a:rPr lang="zh-TW" altLang="en-US" sz="2400" dirty="0" smtClean="0">
                <a:latin typeface="+mn-ea"/>
              </a:rPr>
              <a:t>年</a:t>
            </a:r>
            <a:r>
              <a:rPr lang="en-US" altLang="zh-TW" sz="2400" dirty="0">
                <a:latin typeface="+mn-ea"/>
              </a:rPr>
              <a:t>5</a:t>
            </a:r>
            <a:r>
              <a:rPr lang="zh-TW" altLang="en-US" sz="2400" dirty="0" smtClean="0">
                <a:latin typeface="+mn-ea"/>
              </a:rPr>
              <a:t>月</a:t>
            </a:r>
            <a:r>
              <a:rPr lang="en-US" altLang="zh-TW" sz="2400" dirty="0" smtClean="0">
                <a:latin typeface="+mn-ea"/>
              </a:rPr>
              <a:t>2</a:t>
            </a:r>
            <a:r>
              <a:rPr lang="zh-TW" altLang="en-US" sz="2400" dirty="0" smtClean="0">
                <a:latin typeface="+mn-ea"/>
              </a:rPr>
              <a:t>日</a:t>
            </a:r>
            <a:endParaRPr lang="zh-TW" altLang="en-US" sz="2400" dirty="0">
              <a:latin typeface="+mn-ea"/>
            </a:endParaRPr>
          </a:p>
          <a:p>
            <a:pPr>
              <a:spcBef>
                <a:spcPts val="100"/>
              </a:spcBef>
              <a:spcAft>
                <a:spcPts val="100"/>
              </a:spcAft>
            </a:pPr>
            <a:r>
              <a:rPr lang="zh-TW" altLang="en-US" sz="2400" dirty="0">
                <a:latin typeface="+mn-ea"/>
              </a:rPr>
              <a:t>放榜：</a:t>
            </a:r>
            <a:r>
              <a:rPr lang="en-US" altLang="zh-TW" sz="2400" dirty="0" smtClean="0">
                <a:latin typeface="+mn-ea"/>
              </a:rPr>
              <a:t>109</a:t>
            </a:r>
            <a:r>
              <a:rPr lang="zh-TW" altLang="en-US" sz="2400" dirty="0" smtClean="0">
                <a:latin typeface="+mn-ea"/>
              </a:rPr>
              <a:t>年</a:t>
            </a:r>
            <a:r>
              <a:rPr lang="en-US" altLang="zh-TW" sz="2400" dirty="0">
                <a:latin typeface="+mn-ea"/>
              </a:rPr>
              <a:t>5</a:t>
            </a:r>
            <a:r>
              <a:rPr lang="zh-TW" altLang="en-US" sz="2400" dirty="0" smtClean="0">
                <a:latin typeface="+mn-ea"/>
              </a:rPr>
              <a:t>月</a:t>
            </a:r>
            <a:r>
              <a:rPr lang="en-US" altLang="zh-TW" sz="2400" dirty="0" smtClean="0">
                <a:latin typeface="+mn-ea"/>
              </a:rPr>
              <a:t>4</a:t>
            </a:r>
            <a:r>
              <a:rPr lang="zh-TW" altLang="en-US" sz="2400" dirty="0" smtClean="0">
                <a:latin typeface="+mn-ea"/>
              </a:rPr>
              <a:t>日</a:t>
            </a:r>
            <a:endParaRPr lang="zh-TW" altLang="en-US" sz="2400" dirty="0">
              <a:latin typeface="+mn-ea"/>
            </a:endParaRPr>
          </a:p>
          <a:p>
            <a:pPr>
              <a:spcBef>
                <a:spcPts val="100"/>
              </a:spcBef>
              <a:spcAft>
                <a:spcPts val="100"/>
              </a:spcAft>
            </a:pPr>
            <a:r>
              <a:rPr lang="zh-TW" altLang="en-US" sz="2400" dirty="0">
                <a:latin typeface="+mn-ea"/>
              </a:rPr>
              <a:t>報到：</a:t>
            </a:r>
            <a:r>
              <a:rPr lang="en-US" altLang="zh-TW" sz="2400" dirty="0" smtClean="0">
                <a:latin typeface="+mn-ea"/>
              </a:rPr>
              <a:t>109</a:t>
            </a:r>
            <a:r>
              <a:rPr lang="zh-TW" altLang="en-US" sz="2400" dirty="0" smtClean="0">
                <a:latin typeface="+mn-ea"/>
              </a:rPr>
              <a:t>年</a:t>
            </a:r>
            <a:r>
              <a:rPr lang="en-US" altLang="zh-TW" sz="2400" dirty="0">
                <a:latin typeface="+mn-ea"/>
              </a:rPr>
              <a:t>7</a:t>
            </a:r>
            <a:r>
              <a:rPr lang="zh-TW" altLang="en-US" sz="2400" dirty="0">
                <a:latin typeface="+mn-ea"/>
              </a:rPr>
              <a:t>月</a:t>
            </a:r>
            <a:r>
              <a:rPr lang="en-US" altLang="zh-TW" sz="2400" dirty="0" smtClean="0">
                <a:latin typeface="+mn-ea"/>
              </a:rPr>
              <a:t>10</a:t>
            </a:r>
            <a:r>
              <a:rPr lang="zh-TW" altLang="en-US" sz="2400" dirty="0" smtClean="0">
                <a:latin typeface="+mn-ea"/>
              </a:rPr>
              <a:t>日</a:t>
            </a:r>
            <a:endParaRPr lang="en-US" altLang="zh-TW" sz="2400" dirty="0" smtClean="0">
              <a:latin typeface="+mn-ea"/>
            </a:endParaRPr>
          </a:p>
          <a:p>
            <a:pPr>
              <a:spcBef>
                <a:spcPts val="100"/>
              </a:spcBef>
              <a:spcAft>
                <a:spcPts val="100"/>
              </a:spcAft>
            </a:pPr>
            <a:r>
              <a:rPr lang="zh-TW" altLang="zh-TW" sz="2400" dirty="0">
                <a:latin typeface="+mn-ea"/>
              </a:rPr>
              <a:t>若參加體育班術科測驗結果</a:t>
            </a:r>
            <a:r>
              <a:rPr lang="zh-TW" altLang="zh-TW" sz="2400" dirty="0">
                <a:solidFill>
                  <a:schemeClr val="accent1"/>
                </a:solidFill>
                <a:latin typeface="+mn-ea"/>
              </a:rPr>
              <a:t>未獲錄取</a:t>
            </a:r>
            <a:r>
              <a:rPr lang="zh-TW" altLang="zh-TW" sz="2400" dirty="0">
                <a:latin typeface="+mn-ea"/>
              </a:rPr>
              <a:t>，可</a:t>
            </a:r>
            <a:r>
              <a:rPr lang="zh-TW" altLang="en-US" sz="2400" dirty="0">
                <a:latin typeface="+mn-ea"/>
              </a:rPr>
              <a:t>於</a:t>
            </a:r>
            <a:r>
              <a:rPr lang="zh-TW" altLang="zh-TW" sz="2400" dirty="0">
                <a:latin typeface="+mn-ea"/>
              </a:rPr>
              <a:t>體育班學校辦理</a:t>
            </a:r>
            <a:r>
              <a:rPr lang="zh-TW" altLang="zh-TW" sz="2400" dirty="0">
                <a:solidFill>
                  <a:schemeClr val="accent1"/>
                </a:solidFill>
                <a:latin typeface="+mn-ea"/>
              </a:rPr>
              <a:t>續招</a:t>
            </a:r>
            <a:r>
              <a:rPr lang="zh-TW" altLang="zh-TW" sz="2400" dirty="0">
                <a:latin typeface="+mn-ea"/>
              </a:rPr>
              <a:t>時，再次</a:t>
            </a:r>
            <a:r>
              <a:rPr lang="zh-TW" altLang="zh-TW" sz="2400" dirty="0" smtClean="0">
                <a:latin typeface="+mn-ea"/>
              </a:rPr>
              <a:t>報名續</a:t>
            </a:r>
            <a:r>
              <a:rPr lang="zh-TW" altLang="zh-TW" sz="2400" dirty="0">
                <a:latin typeface="+mn-ea"/>
              </a:rPr>
              <a:t>招學校之體育班特色招生甄選入學</a:t>
            </a:r>
            <a:endParaRPr lang="zh-TW" altLang="en-US" sz="2400" dirty="0">
              <a:latin typeface="+mn-ea"/>
            </a:endParaRPr>
          </a:p>
        </p:txBody>
      </p:sp>
      <p:sp>
        <p:nvSpPr>
          <p:cNvPr id="48"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07947" y="1428734"/>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06582" y="2583923"/>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06581" y="2998277"/>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05757" y="3362926"/>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12150" y="373224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10167" y="4141929"/>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08743" y="4538633"/>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12150" y="4944657"/>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05756" y="5317636"/>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12150" y="5722346"/>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文字方塊 57"/>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640420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0" y="640368"/>
            <a:ext cx="4358356"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47</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183358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smtClean="0">
                <a:latin typeface="+mn-ea"/>
              </a:rPr>
              <a:t>藝才、體育班</a:t>
            </a:r>
            <a:endParaRPr lang="zh-TW" altLang="en-US" b="1" dirty="0">
              <a:latin typeface="+mn-ea"/>
            </a:endParaRPr>
          </a:p>
        </p:txBody>
      </p:sp>
      <p:sp>
        <p:nvSpPr>
          <p:cNvPr id="46" name="TextBox 7">
            <a:extLst>
              <a:ext uri="{FF2B5EF4-FFF2-40B4-BE49-F238E27FC236}">
                <a16:creationId xmlns="" xmlns:a16="http://schemas.microsoft.com/office/drawing/2014/main" id="{5A0151CA-4F17-486D-A55B-4FFDBA3708A3}"/>
              </a:ext>
            </a:extLst>
          </p:cNvPr>
          <p:cNvSpPr txBox="1"/>
          <p:nvPr/>
        </p:nvSpPr>
        <p:spPr>
          <a:xfrm>
            <a:off x="2816051" y="412182"/>
            <a:ext cx="8622914" cy="677108"/>
          </a:xfrm>
          <a:prstGeom prst="rect">
            <a:avLst/>
          </a:prstGeom>
          <a:noFill/>
        </p:spPr>
        <p:txBody>
          <a:bodyPr wrap="square" lIns="0" tIns="0" rIns="0" bIns="0" rtlCol="0" anchor="t">
            <a:spAutoFit/>
          </a:bodyPr>
          <a:lstStyle/>
          <a:p>
            <a:pPr algn="ctr"/>
            <a:r>
              <a:rPr lang="zh-TW" altLang="en-US" sz="4400" b="1" dirty="0" smtClean="0"/>
              <a:t>　　　聯合招</a:t>
            </a:r>
            <a:r>
              <a:rPr lang="zh-TW" altLang="en-US" sz="4400" b="1" dirty="0"/>
              <a:t>生</a:t>
            </a:r>
            <a:r>
              <a:rPr lang="zh-TW" altLang="en-US" sz="4400" b="1" dirty="0" smtClean="0"/>
              <a:t>資訊</a:t>
            </a:r>
            <a:endParaRPr lang="en-US" sz="2000" b="1" dirty="0">
              <a:solidFill>
                <a:srgbClr val="FF0000"/>
              </a:solidFill>
            </a:endParaRPr>
          </a:p>
        </p:txBody>
      </p:sp>
      <p:sp>
        <p:nvSpPr>
          <p:cNvPr id="47" name="矩形 46"/>
          <p:cNvSpPr/>
          <p:nvPr/>
        </p:nvSpPr>
        <p:spPr>
          <a:xfrm>
            <a:off x="2394131" y="1049388"/>
            <a:ext cx="9485289" cy="5609228"/>
          </a:xfrm>
          <a:prstGeom prst="rect">
            <a:avLst/>
          </a:prstGeom>
        </p:spPr>
        <p:txBody>
          <a:bodyPr wrap="none">
            <a:spAutoFit/>
          </a:bodyPr>
          <a:lstStyle/>
          <a:p>
            <a:r>
              <a:rPr lang="zh-TW" altLang="en-US" sz="2800" b="1" dirty="0">
                <a:latin typeface="+mn-ea"/>
              </a:rPr>
              <a:t>甄審</a:t>
            </a:r>
            <a:r>
              <a:rPr lang="en-US" altLang="zh-TW" sz="2400" b="1" dirty="0">
                <a:latin typeface="+mn-ea"/>
              </a:rPr>
              <a:t>(</a:t>
            </a:r>
            <a:r>
              <a:rPr lang="zh-TW" altLang="en-US" sz="2400" b="1" dirty="0" smtClean="0">
                <a:solidFill>
                  <a:schemeClr val="accent1"/>
                </a:solidFill>
                <a:latin typeface="+mn-ea"/>
              </a:rPr>
              <a:t>外加</a:t>
            </a:r>
            <a:r>
              <a:rPr lang="zh-TW" altLang="en-US" sz="2400" b="1" dirty="0" smtClean="0">
                <a:latin typeface="+mn-ea"/>
              </a:rPr>
              <a:t>名額</a:t>
            </a:r>
            <a:r>
              <a:rPr lang="en-US" altLang="zh-TW" sz="2400" b="1" dirty="0" smtClean="0">
                <a:latin typeface="+mn-ea"/>
              </a:rPr>
              <a:t>)</a:t>
            </a:r>
            <a:r>
              <a:rPr lang="zh-TW" altLang="en-US" sz="2400" b="1" dirty="0" smtClean="0">
                <a:latin typeface="+mn-ea"/>
              </a:rPr>
              <a:t> </a:t>
            </a:r>
            <a:r>
              <a:rPr lang="zh-TW" altLang="en-US" sz="2800" b="1" dirty="0" smtClean="0">
                <a:latin typeface="+mn-ea"/>
              </a:rPr>
              <a:t>：</a:t>
            </a:r>
            <a:endParaRPr lang="en-US" altLang="zh-TW" sz="2800" b="1" dirty="0" smtClean="0">
              <a:latin typeface="+mn-ea"/>
            </a:endParaRPr>
          </a:p>
          <a:p>
            <a:r>
              <a:rPr lang="zh-TW" altLang="en-US" sz="2400" dirty="0" smtClean="0"/>
              <a:t>  以國際</a:t>
            </a:r>
            <a:r>
              <a:rPr lang="zh-TW" altLang="en-US" sz="2400" dirty="0"/>
              <a:t>運動競賽成就為報名門檻，作為分發之</a:t>
            </a:r>
            <a:r>
              <a:rPr lang="zh-TW" altLang="en-US" sz="2400" dirty="0" smtClean="0"/>
              <a:t>標準</a:t>
            </a:r>
            <a:endParaRPr lang="en-US" altLang="zh-TW" sz="2400" dirty="0" smtClean="0"/>
          </a:p>
          <a:p>
            <a:endParaRPr lang="en-US" altLang="zh-TW" sz="2400" dirty="0" smtClean="0"/>
          </a:p>
          <a:p>
            <a:r>
              <a:rPr lang="zh-TW" altLang="en-US" sz="2800" b="1" dirty="0" smtClean="0">
                <a:latin typeface="+mn-ea"/>
              </a:rPr>
              <a:t>甄試</a:t>
            </a:r>
            <a:r>
              <a:rPr lang="en-US" altLang="zh-TW" sz="2400" b="1" dirty="0">
                <a:latin typeface="+mn-ea"/>
              </a:rPr>
              <a:t>(</a:t>
            </a:r>
            <a:r>
              <a:rPr lang="zh-TW" altLang="en-US" sz="2400" b="1" dirty="0" smtClean="0">
                <a:solidFill>
                  <a:schemeClr val="accent1"/>
                </a:solidFill>
                <a:latin typeface="+mn-ea"/>
              </a:rPr>
              <a:t>內含</a:t>
            </a:r>
            <a:r>
              <a:rPr lang="zh-TW" altLang="en-US" sz="2400" b="1" dirty="0" smtClean="0">
                <a:latin typeface="+mn-ea"/>
              </a:rPr>
              <a:t>名額</a:t>
            </a:r>
            <a:r>
              <a:rPr lang="en-US" altLang="zh-TW" sz="2400" b="1" dirty="0" smtClean="0">
                <a:latin typeface="+mn-ea"/>
              </a:rPr>
              <a:t>)</a:t>
            </a:r>
            <a:r>
              <a:rPr lang="zh-TW" altLang="en-US" sz="2400" b="1" dirty="0" smtClean="0">
                <a:latin typeface="+mn-ea"/>
              </a:rPr>
              <a:t> </a:t>
            </a:r>
            <a:r>
              <a:rPr lang="zh-TW" altLang="en-US" sz="2800" b="1" dirty="0" smtClean="0">
                <a:latin typeface="+mn-ea"/>
              </a:rPr>
              <a:t>：</a:t>
            </a:r>
            <a:endParaRPr lang="en-US" altLang="zh-TW" sz="2800" b="1" dirty="0" smtClean="0">
              <a:latin typeface="+mn-ea"/>
            </a:endParaRPr>
          </a:p>
          <a:p>
            <a:r>
              <a:rPr lang="en-US" altLang="zh-TW" sz="2400" dirty="0" smtClean="0">
                <a:latin typeface="+mn-ea"/>
              </a:rPr>
              <a:t>  </a:t>
            </a:r>
            <a:r>
              <a:rPr lang="zh-TW" altLang="zh-TW" sz="2400" dirty="0" smtClean="0">
                <a:latin typeface="+mn-ea"/>
              </a:rPr>
              <a:t>以</a:t>
            </a:r>
            <a:r>
              <a:rPr lang="zh-TW" altLang="zh-TW" sz="2400" dirty="0">
                <a:latin typeface="+mn-ea"/>
              </a:rPr>
              <a:t>運動競賽成就為報名門檻，並加考學科</a:t>
            </a:r>
            <a:r>
              <a:rPr lang="en-US" altLang="zh-TW" sz="2400" dirty="0">
                <a:latin typeface="+mn-ea"/>
              </a:rPr>
              <a:t>(</a:t>
            </a:r>
            <a:r>
              <a:rPr lang="zh-TW" altLang="zh-TW" sz="2400" dirty="0">
                <a:latin typeface="+mn-ea"/>
              </a:rPr>
              <a:t>國、英、</a:t>
            </a:r>
            <a:r>
              <a:rPr lang="zh-TW" altLang="zh-TW" sz="2400" dirty="0" smtClean="0">
                <a:latin typeface="+mn-ea"/>
              </a:rPr>
              <a:t>數</a:t>
            </a:r>
            <a:r>
              <a:rPr lang="en-US" altLang="zh-TW" sz="2400" dirty="0" smtClean="0">
                <a:latin typeface="+mn-ea"/>
              </a:rPr>
              <a:t>)</a:t>
            </a:r>
            <a:r>
              <a:rPr lang="zh-TW" altLang="zh-TW" sz="2400" dirty="0">
                <a:latin typeface="+mn-ea"/>
              </a:rPr>
              <a:t>及部分專長</a:t>
            </a:r>
            <a:r>
              <a:rPr lang="zh-TW" altLang="zh-TW" sz="2400" dirty="0" smtClean="0">
                <a:latin typeface="+mn-ea"/>
              </a:rPr>
              <a:t>須</a:t>
            </a:r>
            <a:endParaRPr lang="en-US" altLang="zh-TW" sz="2400" dirty="0" smtClean="0">
              <a:latin typeface="+mn-ea"/>
            </a:endParaRPr>
          </a:p>
          <a:p>
            <a:r>
              <a:rPr lang="en-US" altLang="zh-TW" sz="2400" dirty="0" smtClean="0">
                <a:latin typeface="+mn-ea"/>
              </a:rPr>
              <a:t>  </a:t>
            </a:r>
            <a:r>
              <a:rPr lang="zh-TW" altLang="zh-TW" sz="2400" dirty="0" smtClean="0">
                <a:latin typeface="+mn-ea"/>
              </a:rPr>
              <a:t>參加</a:t>
            </a:r>
            <a:r>
              <a:rPr lang="zh-TW" altLang="zh-TW" sz="2400" dirty="0">
                <a:latin typeface="+mn-ea"/>
              </a:rPr>
              <a:t>術科檢定，為內含之招生名額</a:t>
            </a:r>
            <a:r>
              <a:rPr lang="zh-TW" altLang="zh-TW" sz="2400" dirty="0" smtClean="0">
                <a:latin typeface="+mn-ea"/>
              </a:rPr>
              <a:t>。</a:t>
            </a:r>
            <a:endParaRPr lang="en-US" altLang="zh-TW" sz="2400" dirty="0" smtClean="0">
              <a:latin typeface="+mn-ea"/>
            </a:endParaRPr>
          </a:p>
          <a:p>
            <a:r>
              <a:rPr lang="zh-TW" altLang="en-US" dirty="0" smtClean="0">
                <a:latin typeface="+mn-ea"/>
              </a:rPr>
              <a:t>     </a:t>
            </a:r>
            <a:r>
              <a:rPr lang="en-US" altLang="zh-TW" dirty="0" smtClean="0">
                <a:latin typeface="+mn-ea"/>
              </a:rPr>
              <a:t>106</a:t>
            </a:r>
            <a:r>
              <a:rPr lang="zh-TW" altLang="en-US" dirty="0">
                <a:latin typeface="+mn-ea"/>
              </a:rPr>
              <a:t>學年度</a:t>
            </a:r>
            <a:r>
              <a:rPr lang="zh-TW" altLang="en-US" dirty="0" smtClean="0">
                <a:latin typeface="+mn-ea"/>
              </a:rPr>
              <a:t>起，以</a:t>
            </a:r>
            <a:r>
              <a:rPr lang="zh-TW" altLang="en-US" dirty="0">
                <a:solidFill>
                  <a:schemeClr val="accent1"/>
                </a:solidFill>
                <a:latin typeface="+mn-ea"/>
              </a:rPr>
              <a:t>國中教育會考成績</a:t>
            </a:r>
            <a:r>
              <a:rPr lang="zh-TW" altLang="en-US" dirty="0" smtClean="0">
                <a:solidFill>
                  <a:schemeClr val="accent1"/>
                </a:solidFill>
                <a:latin typeface="+mn-ea"/>
              </a:rPr>
              <a:t>取代學科考試</a:t>
            </a:r>
            <a:r>
              <a:rPr lang="zh-TW" altLang="en-US" dirty="0">
                <a:latin typeface="+mn-ea"/>
              </a:rPr>
              <a:t>，例如以</a:t>
            </a:r>
            <a:r>
              <a:rPr lang="zh-TW" altLang="en-US" dirty="0" smtClean="0">
                <a:latin typeface="+mn-ea"/>
              </a:rPr>
              <a:t>甄審分發之學生</a:t>
            </a:r>
            <a:r>
              <a:rPr lang="zh-TW" altLang="en-US" dirty="0">
                <a:latin typeface="+mn-ea"/>
              </a:rPr>
              <a:t>，其運動</a:t>
            </a:r>
            <a:r>
              <a:rPr lang="zh-TW" altLang="en-US" dirty="0" smtClean="0">
                <a:latin typeface="+mn-ea"/>
              </a:rPr>
              <a:t>成</a:t>
            </a:r>
            <a:endParaRPr lang="en-US" altLang="zh-TW" dirty="0" smtClean="0">
              <a:latin typeface="+mn-ea"/>
            </a:endParaRPr>
          </a:p>
          <a:p>
            <a:r>
              <a:rPr lang="zh-TW" altLang="en-US" dirty="0" smtClean="0">
                <a:latin typeface="+mn-ea"/>
              </a:rPr>
              <a:t>    績等級均</a:t>
            </a:r>
            <a:r>
              <a:rPr lang="zh-TW" altLang="en-US" dirty="0">
                <a:latin typeface="+mn-ea"/>
              </a:rPr>
              <a:t>相同者，依國中</a:t>
            </a:r>
            <a:r>
              <a:rPr lang="zh-TW" altLang="en-US" dirty="0" smtClean="0">
                <a:latin typeface="+mn-ea"/>
              </a:rPr>
              <a:t>教育會考成績評定；</a:t>
            </a:r>
            <a:r>
              <a:rPr lang="zh-TW" altLang="en-US" dirty="0">
                <a:latin typeface="+mn-ea"/>
              </a:rPr>
              <a:t>以</a:t>
            </a:r>
            <a:r>
              <a:rPr lang="zh-TW" altLang="en-US" dirty="0" smtClean="0">
                <a:latin typeface="+mn-ea"/>
              </a:rPr>
              <a:t>甄試升學之學生</a:t>
            </a:r>
            <a:r>
              <a:rPr lang="zh-TW" altLang="en-US" dirty="0">
                <a:latin typeface="+mn-ea"/>
              </a:rPr>
              <a:t>，免參加學科考試，</a:t>
            </a:r>
            <a:r>
              <a:rPr lang="zh-TW" altLang="en-US" dirty="0" smtClean="0">
                <a:latin typeface="+mn-ea"/>
              </a:rPr>
              <a:t>以</a:t>
            </a:r>
            <a:endParaRPr lang="en-US" altLang="zh-TW" dirty="0" smtClean="0">
              <a:latin typeface="+mn-ea"/>
            </a:endParaRPr>
          </a:p>
          <a:p>
            <a:r>
              <a:rPr lang="en-US" altLang="zh-TW" dirty="0">
                <a:latin typeface="+mn-ea"/>
              </a:rPr>
              <a:t> </a:t>
            </a:r>
            <a:r>
              <a:rPr lang="en-US" altLang="zh-TW" dirty="0" smtClean="0">
                <a:latin typeface="+mn-ea"/>
              </a:rPr>
              <a:t>   </a:t>
            </a:r>
            <a:r>
              <a:rPr lang="zh-TW" altLang="en-US" dirty="0" smtClean="0">
                <a:latin typeface="+mn-ea"/>
              </a:rPr>
              <a:t>國中教育會考成績取代</a:t>
            </a:r>
            <a:endParaRPr lang="en-US" altLang="zh-TW" dirty="0" smtClean="0">
              <a:latin typeface="+mn-ea"/>
            </a:endParaRPr>
          </a:p>
          <a:p>
            <a:pPr marL="0" lvl="1" defTabSz="1289050">
              <a:lnSpc>
                <a:spcPts val="2500"/>
              </a:lnSpc>
              <a:spcBef>
                <a:spcPts val="300"/>
              </a:spcBef>
              <a:spcAft>
                <a:spcPts val="300"/>
              </a:spcAft>
              <a:defRPr/>
            </a:pPr>
            <a:r>
              <a:rPr lang="zh-TW" altLang="en-US" sz="2400" dirty="0" smtClean="0">
                <a:latin typeface="+mn-ea"/>
              </a:rPr>
              <a:t>網路</a:t>
            </a:r>
            <a:r>
              <a:rPr lang="zh-TW" altLang="en-US" sz="2400" dirty="0">
                <a:latin typeface="+mn-ea"/>
              </a:rPr>
              <a:t>線上報名：</a:t>
            </a:r>
            <a:r>
              <a:rPr lang="zh-TW" altLang="en-US" sz="2400" dirty="0" smtClean="0">
                <a:latin typeface="+mn-ea"/>
              </a:rPr>
              <a:t>預計</a:t>
            </a:r>
            <a:r>
              <a:rPr lang="en-US" altLang="zh-TW" sz="2400" dirty="0" smtClean="0">
                <a:latin typeface="+mn-ea"/>
              </a:rPr>
              <a:t>109</a:t>
            </a:r>
            <a:r>
              <a:rPr lang="zh-TW" altLang="en-US" sz="2400" dirty="0" smtClean="0">
                <a:latin typeface="+mn-ea"/>
              </a:rPr>
              <a:t>年</a:t>
            </a:r>
            <a:r>
              <a:rPr lang="en-US" altLang="zh-TW" sz="2400" dirty="0" smtClean="0">
                <a:latin typeface="+mn-ea"/>
              </a:rPr>
              <a:t>4</a:t>
            </a:r>
            <a:r>
              <a:rPr lang="zh-TW" altLang="en-US" sz="2400" dirty="0" smtClean="0">
                <a:latin typeface="+mn-ea"/>
              </a:rPr>
              <a:t>月中旬</a:t>
            </a:r>
            <a:r>
              <a:rPr lang="en-US" altLang="zh-TW" sz="2400" dirty="0" smtClean="0">
                <a:latin typeface="+mn-ea"/>
              </a:rPr>
              <a:t> -4</a:t>
            </a:r>
            <a:r>
              <a:rPr lang="zh-TW" altLang="en-US" sz="2400" dirty="0" smtClean="0">
                <a:latin typeface="+mn-ea"/>
              </a:rPr>
              <a:t>月底</a:t>
            </a:r>
            <a:endParaRPr lang="en-US" altLang="zh-TW" sz="2400" dirty="0">
              <a:latin typeface="+mn-ea"/>
            </a:endParaRPr>
          </a:p>
          <a:p>
            <a:pPr marL="0" lvl="1" defTabSz="1289050">
              <a:lnSpc>
                <a:spcPts val="2500"/>
              </a:lnSpc>
              <a:spcBef>
                <a:spcPts val="300"/>
              </a:spcBef>
              <a:spcAft>
                <a:spcPts val="300"/>
              </a:spcAft>
              <a:defRPr/>
            </a:pPr>
            <a:r>
              <a:rPr lang="zh-TW" altLang="en-US" sz="2400" dirty="0" smtClean="0">
                <a:latin typeface="+mn-ea"/>
              </a:rPr>
              <a:t>資格</a:t>
            </a:r>
            <a:r>
              <a:rPr lang="zh-TW" altLang="en-US" sz="2400" dirty="0">
                <a:latin typeface="+mn-ea"/>
              </a:rPr>
              <a:t>審查結果</a:t>
            </a:r>
            <a:r>
              <a:rPr lang="zh-TW" altLang="en-US" sz="2400" dirty="0" smtClean="0">
                <a:latin typeface="+mn-ea"/>
              </a:rPr>
              <a:t>網路</a:t>
            </a:r>
            <a:r>
              <a:rPr lang="zh-TW" altLang="en-US" sz="2400" dirty="0">
                <a:latin typeface="+mn-ea"/>
              </a:rPr>
              <a:t>公告</a:t>
            </a:r>
            <a:r>
              <a:rPr lang="zh-TW" altLang="en-US" sz="2400" dirty="0" smtClean="0">
                <a:latin typeface="+mn-ea"/>
              </a:rPr>
              <a:t>：預計</a:t>
            </a:r>
            <a:r>
              <a:rPr lang="en-US" altLang="zh-TW" sz="2400" dirty="0" smtClean="0">
                <a:latin typeface="+mn-ea"/>
              </a:rPr>
              <a:t>109</a:t>
            </a:r>
            <a:r>
              <a:rPr lang="zh-TW" altLang="en-US" sz="2400" dirty="0" smtClean="0">
                <a:latin typeface="+mn-ea"/>
              </a:rPr>
              <a:t>年</a:t>
            </a:r>
            <a:r>
              <a:rPr lang="en-US" altLang="zh-TW" sz="2400" dirty="0" smtClean="0">
                <a:latin typeface="+mn-ea"/>
              </a:rPr>
              <a:t>5</a:t>
            </a:r>
            <a:r>
              <a:rPr lang="zh-TW" altLang="en-US" sz="2400" dirty="0" smtClean="0">
                <a:latin typeface="+mn-ea"/>
              </a:rPr>
              <a:t>月中旬</a:t>
            </a:r>
            <a:endParaRPr lang="en-US" altLang="zh-TW" sz="2400" dirty="0">
              <a:latin typeface="+mn-ea"/>
            </a:endParaRPr>
          </a:p>
          <a:p>
            <a:pPr marL="0" lvl="1" defTabSz="1289050">
              <a:lnSpc>
                <a:spcPts val="2500"/>
              </a:lnSpc>
              <a:spcBef>
                <a:spcPts val="300"/>
              </a:spcBef>
              <a:spcAft>
                <a:spcPts val="300"/>
              </a:spcAft>
              <a:defRPr/>
            </a:pPr>
            <a:r>
              <a:rPr lang="zh-TW" altLang="en-US" sz="2400" dirty="0" smtClean="0">
                <a:latin typeface="+mn-ea"/>
              </a:rPr>
              <a:t>甄試</a:t>
            </a:r>
            <a:r>
              <a:rPr lang="zh-TW" altLang="en-US" sz="2400" dirty="0">
                <a:latin typeface="+mn-ea"/>
              </a:rPr>
              <a:t>學科考試</a:t>
            </a:r>
            <a:r>
              <a:rPr lang="zh-TW" altLang="en-US" sz="2400" dirty="0" smtClean="0">
                <a:latin typeface="+mn-ea"/>
              </a:rPr>
              <a:t>：</a:t>
            </a:r>
            <a:r>
              <a:rPr lang="en-US" altLang="zh-TW" sz="2400" dirty="0" smtClean="0">
                <a:latin typeface="+mn-ea"/>
              </a:rPr>
              <a:t>109</a:t>
            </a:r>
            <a:r>
              <a:rPr lang="zh-TW" altLang="en-US" sz="2400" dirty="0" smtClean="0">
                <a:latin typeface="+mn-ea"/>
              </a:rPr>
              <a:t>年</a:t>
            </a:r>
            <a:r>
              <a:rPr lang="en-US" altLang="zh-TW" sz="2400" dirty="0" smtClean="0">
                <a:latin typeface="+mn-ea"/>
              </a:rPr>
              <a:t>5</a:t>
            </a:r>
            <a:r>
              <a:rPr lang="zh-TW" altLang="en-US" sz="2400" dirty="0" smtClean="0">
                <a:latin typeface="+mn-ea"/>
              </a:rPr>
              <a:t>月</a:t>
            </a:r>
            <a:r>
              <a:rPr lang="en-US" altLang="zh-TW" sz="2400" dirty="0" smtClean="0">
                <a:latin typeface="+mn-ea"/>
              </a:rPr>
              <a:t>30</a:t>
            </a:r>
            <a:r>
              <a:rPr lang="zh-TW" altLang="en-US" sz="2400" dirty="0" smtClean="0">
                <a:latin typeface="+mn-ea"/>
              </a:rPr>
              <a:t>日</a:t>
            </a:r>
            <a:endParaRPr lang="en-US" altLang="zh-TW" sz="2400" dirty="0">
              <a:latin typeface="+mn-ea"/>
            </a:endParaRPr>
          </a:p>
          <a:p>
            <a:pPr marL="0" lvl="1" defTabSz="1289050">
              <a:lnSpc>
                <a:spcPts val="2500"/>
              </a:lnSpc>
              <a:spcBef>
                <a:spcPts val="300"/>
              </a:spcBef>
              <a:spcAft>
                <a:spcPts val="300"/>
              </a:spcAft>
              <a:defRPr/>
            </a:pPr>
            <a:r>
              <a:rPr lang="zh-TW" altLang="en-US" sz="2400" dirty="0" smtClean="0">
                <a:latin typeface="+mn-ea"/>
              </a:rPr>
              <a:t>甄試</a:t>
            </a:r>
            <a:r>
              <a:rPr lang="zh-TW" altLang="en-US" sz="2400" dirty="0">
                <a:latin typeface="+mn-ea"/>
              </a:rPr>
              <a:t>術科考試</a:t>
            </a:r>
            <a:r>
              <a:rPr lang="zh-TW" altLang="en-US" sz="2400" dirty="0" smtClean="0">
                <a:latin typeface="+mn-ea"/>
              </a:rPr>
              <a:t>：</a:t>
            </a:r>
            <a:r>
              <a:rPr lang="en-US" altLang="zh-TW" sz="2400" dirty="0" smtClean="0">
                <a:latin typeface="+mn-ea"/>
              </a:rPr>
              <a:t>109</a:t>
            </a:r>
            <a:r>
              <a:rPr lang="zh-TW" altLang="en-US" sz="2400" dirty="0" smtClean="0">
                <a:latin typeface="+mn-ea"/>
              </a:rPr>
              <a:t>年</a:t>
            </a:r>
            <a:r>
              <a:rPr lang="en-US" altLang="zh-TW" sz="2400" dirty="0" smtClean="0">
                <a:latin typeface="+mn-ea"/>
              </a:rPr>
              <a:t>5</a:t>
            </a:r>
            <a:r>
              <a:rPr lang="zh-TW" altLang="en-US" sz="2400" dirty="0" smtClean="0">
                <a:latin typeface="+mn-ea"/>
              </a:rPr>
              <a:t>月</a:t>
            </a:r>
            <a:r>
              <a:rPr lang="en-US" altLang="zh-TW" sz="2400" dirty="0" smtClean="0">
                <a:latin typeface="+mn-ea"/>
              </a:rPr>
              <a:t>31</a:t>
            </a:r>
            <a:r>
              <a:rPr lang="zh-TW" altLang="en-US" sz="2400" dirty="0" smtClean="0">
                <a:latin typeface="+mn-ea"/>
              </a:rPr>
              <a:t>日</a:t>
            </a:r>
            <a:endParaRPr lang="en-US" altLang="zh-TW" sz="2400" dirty="0">
              <a:latin typeface="+mn-ea"/>
            </a:endParaRPr>
          </a:p>
          <a:p>
            <a:pPr marL="0" lvl="1" defTabSz="1289050">
              <a:lnSpc>
                <a:spcPts val="2500"/>
              </a:lnSpc>
              <a:spcBef>
                <a:spcPts val="300"/>
              </a:spcBef>
              <a:spcAft>
                <a:spcPts val="300"/>
              </a:spcAft>
              <a:defRPr/>
            </a:pPr>
            <a:r>
              <a:rPr lang="zh-TW" altLang="en-US" sz="2400" dirty="0" smtClean="0">
                <a:latin typeface="+mn-ea"/>
              </a:rPr>
              <a:t>放榜：</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smtClean="0">
                <a:latin typeface="+mn-ea"/>
              </a:rPr>
              <a:t>月中旬</a:t>
            </a:r>
            <a:endParaRPr lang="en-US" altLang="zh-TW" sz="2400" dirty="0">
              <a:latin typeface="+mn-ea"/>
            </a:endParaRPr>
          </a:p>
          <a:p>
            <a:pPr marL="0" lvl="1" defTabSz="1289050">
              <a:lnSpc>
                <a:spcPts val="2500"/>
              </a:lnSpc>
              <a:spcBef>
                <a:spcPts val="300"/>
              </a:spcBef>
              <a:spcAft>
                <a:spcPts val="300"/>
              </a:spcAft>
              <a:defRPr/>
            </a:pPr>
            <a:r>
              <a:rPr lang="zh-TW" altLang="en-US" sz="2400" dirty="0" smtClean="0">
                <a:latin typeface="+mn-ea"/>
              </a:rPr>
              <a:t>報到：</a:t>
            </a:r>
            <a:r>
              <a:rPr lang="en-US" altLang="zh-TW" sz="2400" dirty="0" smtClean="0">
                <a:latin typeface="+mn-ea"/>
              </a:rPr>
              <a:t>109</a:t>
            </a:r>
            <a:r>
              <a:rPr lang="zh-TW" altLang="en-US" sz="2400" dirty="0" smtClean="0">
                <a:latin typeface="+mn-ea"/>
              </a:rPr>
              <a:t>年</a:t>
            </a:r>
            <a:r>
              <a:rPr lang="en-US" altLang="zh-TW" sz="2400" dirty="0" smtClean="0">
                <a:latin typeface="+mn-ea"/>
              </a:rPr>
              <a:t>7</a:t>
            </a:r>
            <a:r>
              <a:rPr lang="zh-TW" altLang="en-US" sz="2400" dirty="0">
                <a:latin typeface="+mn-ea"/>
              </a:rPr>
              <a:t>月</a:t>
            </a:r>
            <a:r>
              <a:rPr lang="en-US" altLang="zh-TW" sz="2400" dirty="0" smtClean="0">
                <a:latin typeface="+mn-ea"/>
              </a:rPr>
              <a:t>10</a:t>
            </a:r>
            <a:r>
              <a:rPr lang="zh-TW" altLang="en-US" sz="2400" dirty="0" smtClean="0">
                <a:latin typeface="+mn-ea"/>
              </a:rPr>
              <a:t>日</a:t>
            </a:r>
            <a:endParaRPr lang="zh-TW" altLang="en-US" sz="2400" dirty="0">
              <a:latin typeface="+mn-ea"/>
            </a:endParaRPr>
          </a:p>
        </p:txBody>
      </p:sp>
      <p:sp>
        <p:nvSpPr>
          <p:cNvPr id="48"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09549" y="1141601"/>
            <a:ext cx="318401" cy="31840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09137" y="2297511"/>
            <a:ext cx="318401" cy="31840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84408" y="4279573"/>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83870" y="4660181"/>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75862" y="5046387"/>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77326" y="5443711"/>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75862" y="5850623"/>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82157" y="6247947"/>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文字方塊 55"/>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36004630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9198"/>
            <a:ext cx="4375448" cy="16437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48</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7060"/>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5" name="文字方塊 14"/>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t>五專特招介紹　</a:t>
            </a:r>
            <a:endParaRPr lang="en-US" sz="4400" b="1" dirty="0"/>
          </a:p>
        </p:txBody>
      </p:sp>
      <p:sp>
        <p:nvSpPr>
          <p:cNvPr id="2" name="文字方塊 1"/>
          <p:cNvSpPr txBox="1"/>
          <p:nvPr/>
        </p:nvSpPr>
        <p:spPr>
          <a:xfrm>
            <a:off x="558277" y="2081953"/>
            <a:ext cx="646331" cy="369332"/>
          </a:xfrm>
          <a:prstGeom prst="rect">
            <a:avLst/>
          </a:prstGeom>
          <a:noFill/>
        </p:spPr>
        <p:txBody>
          <a:bodyPr wrap="none" rtlCol="0">
            <a:spAutoFit/>
          </a:bodyPr>
          <a:lstStyle/>
          <a:p>
            <a:r>
              <a:rPr lang="zh-TW" altLang="en-US" b="1" dirty="0" smtClean="0"/>
              <a:t>五</a:t>
            </a:r>
            <a:r>
              <a:rPr lang="zh-TW" altLang="en-US" b="1" dirty="0"/>
              <a:t>專</a:t>
            </a:r>
          </a:p>
        </p:txBody>
      </p:sp>
      <p:sp>
        <p:nvSpPr>
          <p:cNvPr id="4" name="矩形 3"/>
          <p:cNvSpPr/>
          <p:nvPr/>
        </p:nvSpPr>
        <p:spPr>
          <a:xfrm>
            <a:off x="2437068" y="1921359"/>
            <a:ext cx="8439151" cy="3046988"/>
          </a:xfrm>
          <a:prstGeom prst="rect">
            <a:avLst/>
          </a:prstGeom>
        </p:spPr>
        <p:txBody>
          <a:bodyPr wrap="square">
            <a:spAutoFit/>
          </a:bodyPr>
          <a:lstStyle/>
          <a:p>
            <a:r>
              <a:rPr lang="zh-TW" altLang="en-US" sz="2400" dirty="0">
                <a:solidFill>
                  <a:schemeClr val="accent1"/>
                </a:solidFill>
                <a:latin typeface="+mn-ea"/>
              </a:rPr>
              <a:t>七年一貫</a:t>
            </a:r>
            <a:r>
              <a:rPr lang="zh-TW" altLang="en-US" sz="2400" dirty="0">
                <a:latin typeface="+mn-ea"/>
              </a:rPr>
              <a:t>制為特殊的藝術類科教育學制，學生修業期間</a:t>
            </a:r>
            <a:r>
              <a:rPr lang="zh-TW" altLang="en-US" sz="2400" dirty="0">
                <a:solidFill>
                  <a:schemeClr val="accent1"/>
                </a:solidFill>
                <a:latin typeface="+mn-ea"/>
              </a:rPr>
              <a:t>前</a:t>
            </a:r>
            <a:r>
              <a:rPr lang="en-US" altLang="zh-TW" sz="2400" dirty="0">
                <a:solidFill>
                  <a:schemeClr val="accent1"/>
                </a:solidFill>
                <a:latin typeface="+mn-ea"/>
              </a:rPr>
              <a:t>5</a:t>
            </a:r>
            <a:r>
              <a:rPr lang="zh-TW" altLang="en-US" sz="2400" dirty="0">
                <a:solidFill>
                  <a:schemeClr val="accent1"/>
                </a:solidFill>
                <a:latin typeface="+mn-ea"/>
              </a:rPr>
              <a:t>年視同五專生</a:t>
            </a:r>
            <a:r>
              <a:rPr lang="zh-TW" altLang="en-US" sz="2400" dirty="0">
                <a:latin typeface="+mn-ea"/>
              </a:rPr>
              <a:t>，</a:t>
            </a:r>
            <a:r>
              <a:rPr lang="zh-TW" altLang="en-US" sz="2400" dirty="0" smtClean="0">
                <a:latin typeface="+mn-ea"/>
              </a:rPr>
              <a:t>五年在校成績</a:t>
            </a:r>
            <a:r>
              <a:rPr lang="zh-TW" altLang="en-US" sz="2400" dirty="0">
                <a:latin typeface="+mn-ea"/>
              </a:rPr>
              <a:t>及格者，應參加公開升級甄試；通過甄試者得直升並繼續後</a:t>
            </a:r>
            <a:r>
              <a:rPr lang="en-US" altLang="zh-TW" sz="2400" dirty="0">
                <a:latin typeface="+mn-ea"/>
              </a:rPr>
              <a:t>2</a:t>
            </a:r>
            <a:r>
              <a:rPr lang="zh-TW" altLang="en-US" sz="2400" dirty="0">
                <a:latin typeface="+mn-ea"/>
              </a:rPr>
              <a:t>年大學部</a:t>
            </a:r>
            <a:r>
              <a:rPr lang="en-US" altLang="zh-TW" sz="2000" dirty="0">
                <a:latin typeface="+mn-ea"/>
              </a:rPr>
              <a:t>(</a:t>
            </a:r>
            <a:r>
              <a:rPr lang="zh-TW" altLang="en-US" sz="2000" dirty="0">
                <a:solidFill>
                  <a:schemeClr val="accent1"/>
                </a:solidFill>
                <a:latin typeface="+mn-ea"/>
              </a:rPr>
              <a:t>二技</a:t>
            </a:r>
            <a:r>
              <a:rPr lang="en-US" altLang="zh-TW" sz="2000" dirty="0">
                <a:latin typeface="+mn-ea"/>
              </a:rPr>
              <a:t>)</a:t>
            </a:r>
            <a:r>
              <a:rPr lang="zh-TW" altLang="en-US" sz="2400" dirty="0" smtClean="0">
                <a:latin typeface="+mn-ea"/>
              </a:rPr>
              <a:t>學業</a:t>
            </a:r>
            <a:endParaRPr lang="en-US" altLang="zh-TW" sz="2400" dirty="0" smtClean="0">
              <a:latin typeface="+mn-ea"/>
            </a:endParaRPr>
          </a:p>
          <a:p>
            <a:endParaRPr lang="zh-TW" altLang="en-US" sz="2400" dirty="0">
              <a:latin typeface="+mn-ea"/>
            </a:endParaRPr>
          </a:p>
          <a:p>
            <a:r>
              <a:rPr lang="zh-TW" altLang="en-US" sz="2400" dirty="0">
                <a:latin typeface="+mn-ea"/>
              </a:rPr>
              <a:t>未參加或未通過升級甄試者，由學校視其修業情形，發給修業證明或五專副學士學位</a:t>
            </a:r>
            <a:r>
              <a:rPr lang="zh-TW" altLang="en-US" sz="2400" dirty="0" smtClean="0">
                <a:latin typeface="+mn-ea"/>
              </a:rPr>
              <a:t>證書</a:t>
            </a:r>
            <a:endParaRPr lang="en-US" altLang="zh-TW" sz="2400" dirty="0" smtClean="0">
              <a:latin typeface="+mn-ea"/>
            </a:endParaRPr>
          </a:p>
          <a:p>
            <a:endParaRPr lang="zh-TW" altLang="en-US" sz="2400" dirty="0">
              <a:latin typeface="+mn-ea"/>
            </a:endParaRPr>
          </a:p>
          <a:p>
            <a:r>
              <a:rPr lang="zh-TW" altLang="en-US" sz="2400" dirty="0">
                <a:latin typeface="+mn-ea"/>
              </a:rPr>
              <a:t>學生完成七年一貫制學業，成績及格者，授予藝術學學士學位。</a:t>
            </a:r>
          </a:p>
        </p:txBody>
      </p:sp>
      <p:sp>
        <p:nvSpPr>
          <p:cNvPr id="4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87723" y="2003160"/>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87722" y="3444853"/>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91624" y="4551370"/>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26632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41095"/>
            <a:ext cx="4383994" cy="1624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49</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8784278" cy="677108"/>
          </a:xfrm>
          <a:prstGeom prst="rect">
            <a:avLst/>
          </a:prstGeom>
          <a:noFill/>
        </p:spPr>
        <p:txBody>
          <a:bodyPr wrap="square" lIns="0" tIns="0" rIns="0" bIns="0" rtlCol="0" anchor="t">
            <a:spAutoFit/>
          </a:bodyPr>
          <a:lstStyle/>
          <a:p>
            <a:pPr algn="ctr"/>
            <a:r>
              <a:rPr lang="zh-TW" altLang="en-US" sz="4400" b="1" dirty="0" smtClean="0"/>
              <a:t>五專</a:t>
            </a:r>
            <a:r>
              <a:rPr lang="zh-TW" altLang="en-US" sz="4400" b="1" dirty="0" smtClean="0"/>
              <a:t>招生資訊　</a:t>
            </a:r>
            <a:endParaRPr lang="en-US" sz="2000" b="1" dirty="0">
              <a:solidFill>
                <a:srgbClr val="FF0000"/>
              </a:solidFill>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35" name="文字方塊 34"/>
          <p:cNvSpPr txBox="1"/>
          <p:nvPr/>
        </p:nvSpPr>
        <p:spPr>
          <a:xfrm>
            <a:off x="558277" y="2081953"/>
            <a:ext cx="646331" cy="369332"/>
          </a:xfrm>
          <a:prstGeom prst="rect">
            <a:avLst/>
          </a:prstGeom>
          <a:noFill/>
        </p:spPr>
        <p:txBody>
          <a:bodyPr wrap="none" rtlCol="0">
            <a:spAutoFit/>
          </a:bodyPr>
          <a:lstStyle/>
          <a:p>
            <a:r>
              <a:rPr lang="zh-TW" altLang="en-US" b="1" dirty="0" smtClean="0"/>
              <a:t>五</a:t>
            </a:r>
            <a:r>
              <a:rPr lang="zh-TW" altLang="en-US" b="1" dirty="0"/>
              <a:t>專</a:t>
            </a:r>
          </a:p>
        </p:txBody>
      </p:sp>
      <p:graphicFrame>
        <p:nvGraphicFramePr>
          <p:cNvPr id="36" name="內容版面配置區 3">
            <a:extLst>
              <a:ext uri="{FF2B5EF4-FFF2-40B4-BE49-F238E27FC236}">
                <a16:creationId xmlns:a16="http://schemas.microsoft.com/office/drawing/2014/main" xmlns="" id="{DF09B8D1-EE40-CE46-88D9-7F8E909D8400}"/>
              </a:ext>
            </a:extLst>
          </p:cNvPr>
          <p:cNvGraphicFramePr>
            <a:graphicFrameLocks/>
          </p:cNvGraphicFramePr>
          <p:nvPr>
            <p:extLst>
              <p:ext uri="{D42A27DB-BD31-4B8C-83A1-F6EECF244321}">
                <p14:modId xmlns:p14="http://schemas.microsoft.com/office/powerpoint/2010/main" val="1887056137"/>
              </p:ext>
            </p:extLst>
          </p:nvPr>
        </p:nvGraphicFramePr>
        <p:xfrm>
          <a:off x="2940424" y="1753353"/>
          <a:ext cx="8229600" cy="3383000"/>
        </p:xfrm>
        <a:graphic>
          <a:graphicData uri="http://schemas.openxmlformats.org/drawingml/2006/table">
            <a:tbl>
              <a:tblPr firstRow="1" bandRow="1"/>
              <a:tblGrid>
                <a:gridCol w="3538736">
                  <a:extLst>
                    <a:ext uri="{9D8B030D-6E8A-4147-A177-3AD203B41FA5}">
                      <a16:colId xmlns:a16="http://schemas.microsoft.com/office/drawing/2014/main" xmlns="" val="20000"/>
                    </a:ext>
                  </a:extLst>
                </a:gridCol>
                <a:gridCol w="2808312">
                  <a:extLst>
                    <a:ext uri="{9D8B030D-6E8A-4147-A177-3AD203B41FA5}">
                      <a16:colId xmlns:a16="http://schemas.microsoft.com/office/drawing/2014/main" xmlns="" val="20001"/>
                    </a:ext>
                  </a:extLst>
                </a:gridCol>
                <a:gridCol w="1882552">
                  <a:extLst>
                    <a:ext uri="{9D8B030D-6E8A-4147-A177-3AD203B41FA5}">
                      <a16:colId xmlns:a16="http://schemas.microsoft.com/office/drawing/2014/main" xmlns="" val="20002"/>
                    </a:ext>
                  </a:extLst>
                </a:gridCol>
              </a:tblGrid>
              <a:tr h="579058">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招生學校</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招生系別</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招生名額</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79058">
                <a:tc rowSpan="3">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台南應用科技大學</a:t>
                      </a: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9058">
                <a:tc vMerge="1">
                  <a:txBody>
                    <a:bodyPr/>
                    <a:lstStyle/>
                    <a:p>
                      <a:endParaRPr lang="zh-TW" altLang="en-US" sz="3200" dirty="0"/>
                    </a:p>
                  </a:txBody>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音樂系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65</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9058">
                <a:tc vMerge="1">
                  <a:txBody>
                    <a:bodyPr/>
                    <a:lstStyle/>
                    <a:p>
                      <a:endParaRPr lang="zh-TW" altLang="en-US" sz="3200" dirty="0"/>
                    </a:p>
                  </a:txBody>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舞蹈系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45</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66732">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美術工藝系</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美術專長</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51241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0" y="636930"/>
            <a:ext cx="4341341" cy="16999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E21BCBC-95AD-472E-B71B-712C78CF5E1C}"/>
              </a:ext>
            </a:extLst>
          </p:cNvPr>
          <p:cNvSpPr/>
          <p:nvPr/>
        </p:nvSpPr>
        <p:spPr>
          <a:xfrm>
            <a:off x="11239500" y="6356350"/>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 xmlns:a16="http://schemas.microsoft.com/office/drawing/2014/main" id="{5A0151CA-4F17-486D-A55B-4FFDBA3708A3}"/>
              </a:ext>
            </a:extLst>
          </p:cNvPr>
          <p:cNvSpPr txBox="1"/>
          <p:nvPr/>
        </p:nvSpPr>
        <p:spPr>
          <a:xfrm>
            <a:off x="4272481" y="388031"/>
            <a:ext cx="3647040" cy="677108"/>
          </a:xfrm>
          <a:prstGeom prst="rect">
            <a:avLst/>
          </a:prstGeom>
          <a:noFill/>
        </p:spPr>
        <p:txBody>
          <a:bodyPr wrap="square" lIns="0" tIns="0" rIns="0" bIns="0" rtlCol="0" anchor="t">
            <a:spAutoFit/>
          </a:bodyPr>
          <a:lstStyle/>
          <a:p>
            <a:pPr algn="ctr"/>
            <a:r>
              <a:rPr lang="zh-TW" altLang="en-US" sz="4400" b="1" dirty="0"/>
              <a:t>多元入學管道</a:t>
            </a:r>
            <a:endParaRPr lang="en-US" sz="4400" b="1" dirty="0"/>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590638" y="6356350"/>
            <a:ext cx="201312" cy="365125"/>
          </a:xfrm>
        </p:spPr>
        <p:txBody>
          <a:bodyPr/>
          <a:lstStyle/>
          <a:p>
            <a:fld id="{1046B996-B622-4B67-A455-51FC79324563}" type="slidenum">
              <a:rPr lang="en-US" sz="1600" smtClean="0">
                <a:solidFill>
                  <a:schemeClr val="bg1"/>
                </a:solidFill>
              </a:rPr>
              <a:t>5</a:t>
            </a:fld>
            <a:endParaRPr lang="en-US" sz="1600" dirty="0">
              <a:solidFill>
                <a:schemeClr val="bg1"/>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1778518" y="1302771"/>
            <a:ext cx="2493963" cy="7300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t>免試入學</a:t>
            </a:r>
            <a:endParaRPr lang="en-US" sz="3200" dirty="0"/>
          </a:p>
        </p:txBody>
      </p:sp>
      <p:sp>
        <p:nvSpPr>
          <p:cNvPr id="38" name="Rectangle 37">
            <a:extLst>
              <a:ext uri="{FF2B5EF4-FFF2-40B4-BE49-F238E27FC236}">
                <a16:creationId xmlns="" xmlns:a16="http://schemas.microsoft.com/office/drawing/2014/main" id="{7B772E86-F8B5-4309-AACD-AF6561137330}"/>
              </a:ext>
            </a:extLst>
          </p:cNvPr>
          <p:cNvSpPr/>
          <p:nvPr/>
        </p:nvSpPr>
        <p:spPr>
          <a:xfrm>
            <a:off x="7919521" y="1302771"/>
            <a:ext cx="2493963" cy="730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特色招生</a:t>
            </a:r>
            <a:endParaRPr lang="en-US" sz="3200" dirty="0"/>
          </a:p>
        </p:txBody>
      </p:sp>
      <p:sp>
        <p:nvSpPr>
          <p:cNvPr id="55" name="Rectangle 54">
            <a:extLst>
              <a:ext uri="{FF2B5EF4-FFF2-40B4-BE49-F238E27FC236}">
                <a16:creationId xmlns="" xmlns:a16="http://schemas.microsoft.com/office/drawing/2014/main" id="{E8759C5D-A89B-40A9-B3BD-54739605DAC6}"/>
              </a:ext>
            </a:extLst>
          </p:cNvPr>
          <p:cNvSpPr/>
          <p:nvPr/>
        </p:nvSpPr>
        <p:spPr>
          <a:xfrm>
            <a:off x="1778518" y="2032795"/>
            <a:ext cx="2493963" cy="446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639A7617-C89F-4E53-B90E-E3A0FC53B56B}"/>
              </a:ext>
            </a:extLst>
          </p:cNvPr>
          <p:cNvSpPr/>
          <p:nvPr/>
        </p:nvSpPr>
        <p:spPr>
          <a:xfrm>
            <a:off x="7919521" y="2032795"/>
            <a:ext cx="2493963" cy="446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3435584E-47FC-45A5-AD11-6784E65E3757}"/>
              </a:ext>
            </a:extLst>
          </p:cNvPr>
          <p:cNvSpPr/>
          <p:nvPr/>
        </p:nvSpPr>
        <p:spPr>
          <a:xfrm>
            <a:off x="2725052" y="2178662"/>
            <a:ext cx="600894" cy="600894"/>
          </a:xfrm>
          <a:prstGeom prst="ellipse">
            <a:avLst/>
          </a:prstGeom>
          <a:solidFill>
            <a:schemeClr val="accent5">
              <a:lumMod val="7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6DAEF58D-E5D3-418E-8D55-21CD816C3A6F}"/>
              </a:ext>
            </a:extLst>
          </p:cNvPr>
          <p:cNvSpPr/>
          <p:nvPr/>
        </p:nvSpPr>
        <p:spPr>
          <a:xfrm>
            <a:off x="8866055" y="2178662"/>
            <a:ext cx="600894" cy="600894"/>
          </a:xfrm>
          <a:prstGeom prst="ellipse">
            <a:avLst/>
          </a:prstGeom>
          <a:solidFill>
            <a:schemeClr val="accent5">
              <a:lumMod val="5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 xmlns:a16="http://schemas.microsoft.com/office/drawing/2014/main" id="{87DBEDF6-2BE5-40E5-913D-0A2AC361D6BC}"/>
              </a:ext>
            </a:extLst>
          </p:cNvPr>
          <p:cNvGrpSpPr/>
          <p:nvPr/>
        </p:nvGrpSpPr>
        <p:grpSpPr>
          <a:xfrm>
            <a:off x="2932631" y="2336234"/>
            <a:ext cx="185737" cy="285750"/>
            <a:chOff x="7666038" y="5922963"/>
            <a:chExt cx="185737" cy="285750"/>
          </a:xfrm>
          <a:solidFill>
            <a:schemeClr val="bg1"/>
          </a:solidFill>
        </p:grpSpPr>
        <p:sp>
          <p:nvSpPr>
            <p:cNvPr id="76" name="Freeform 3584">
              <a:extLst>
                <a:ext uri="{FF2B5EF4-FFF2-40B4-BE49-F238E27FC236}">
                  <a16:creationId xmlns="" xmlns:a16="http://schemas.microsoft.com/office/drawing/2014/main" id="{96B44FB5-B482-4520-AA3A-B239C765E6FF}"/>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585">
              <a:extLst>
                <a:ext uri="{FF2B5EF4-FFF2-40B4-BE49-F238E27FC236}">
                  <a16:creationId xmlns="" xmlns:a16="http://schemas.microsoft.com/office/drawing/2014/main" id="{A67E8C55-21FF-4E70-BE34-E5F2389FE377}"/>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586">
              <a:extLst>
                <a:ext uri="{FF2B5EF4-FFF2-40B4-BE49-F238E27FC236}">
                  <a16:creationId xmlns="" xmlns:a16="http://schemas.microsoft.com/office/drawing/2014/main" id="{5CB9995B-2D17-41FC-AB98-322E7D6443C9}"/>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Freeform 391">
            <a:extLst>
              <a:ext uri="{FF2B5EF4-FFF2-40B4-BE49-F238E27FC236}">
                <a16:creationId xmlns="" xmlns:a16="http://schemas.microsoft.com/office/drawing/2014/main" id="{EB7F16CC-82B8-4D3E-8129-556BD9AF9C65}"/>
              </a:ext>
            </a:extLst>
          </p:cNvPr>
          <p:cNvSpPr>
            <a:spLocks noEditPoints="1"/>
          </p:cNvSpPr>
          <p:nvPr/>
        </p:nvSpPr>
        <p:spPr bwMode="auto">
          <a:xfrm>
            <a:off x="9022833" y="2335440"/>
            <a:ext cx="287338" cy="287338"/>
          </a:xfrm>
          <a:custGeom>
            <a:avLst/>
            <a:gdLst>
              <a:gd name="T0" fmla="*/ 515 w 903"/>
              <a:gd name="T1" fmla="*/ 619 h 904"/>
              <a:gd name="T2" fmla="*/ 486 w 903"/>
              <a:gd name="T3" fmla="*/ 580 h 904"/>
              <a:gd name="T4" fmla="*/ 488 w 903"/>
              <a:gd name="T5" fmla="*/ 528 h 904"/>
              <a:gd name="T6" fmla="*/ 521 w 903"/>
              <a:gd name="T7" fmla="*/ 491 h 904"/>
              <a:gd name="T8" fmla="*/ 573 w 903"/>
              <a:gd name="T9" fmla="*/ 483 h 904"/>
              <a:gd name="T10" fmla="*/ 616 w 903"/>
              <a:gd name="T11" fmla="*/ 509 h 904"/>
              <a:gd name="T12" fmla="*/ 633 w 903"/>
              <a:gd name="T13" fmla="*/ 557 h 904"/>
              <a:gd name="T14" fmla="*/ 616 w 903"/>
              <a:gd name="T15" fmla="*/ 604 h 904"/>
              <a:gd name="T16" fmla="*/ 573 w 903"/>
              <a:gd name="T17" fmla="*/ 631 h 904"/>
              <a:gd name="T18" fmla="*/ 305 w 903"/>
              <a:gd name="T19" fmla="*/ 617 h 904"/>
              <a:gd name="T20" fmla="*/ 288 w 903"/>
              <a:gd name="T21" fmla="*/ 608 h 904"/>
              <a:gd name="T22" fmla="*/ 592 w 903"/>
              <a:gd name="T23" fmla="*/ 290 h 904"/>
              <a:gd name="T24" fmla="*/ 610 w 903"/>
              <a:gd name="T25" fmla="*/ 289 h 904"/>
              <a:gd name="T26" fmla="*/ 617 w 903"/>
              <a:gd name="T27" fmla="*/ 307 h 904"/>
              <a:gd name="T28" fmla="*/ 275 w 903"/>
              <a:gd name="T29" fmla="*/ 324 h 904"/>
              <a:gd name="T30" fmla="*/ 305 w 903"/>
              <a:gd name="T31" fmla="*/ 284 h 904"/>
              <a:gd name="T32" fmla="*/ 354 w 903"/>
              <a:gd name="T33" fmla="*/ 272 h 904"/>
              <a:gd name="T34" fmla="*/ 400 w 903"/>
              <a:gd name="T35" fmla="*/ 293 h 904"/>
              <a:gd name="T36" fmla="*/ 422 w 903"/>
              <a:gd name="T37" fmla="*/ 338 h 904"/>
              <a:gd name="T38" fmla="*/ 409 w 903"/>
              <a:gd name="T39" fmla="*/ 389 h 904"/>
              <a:gd name="T40" fmla="*/ 369 w 903"/>
              <a:gd name="T41" fmla="*/ 418 h 904"/>
              <a:gd name="T42" fmla="*/ 318 w 903"/>
              <a:gd name="T43" fmla="*/ 416 h 904"/>
              <a:gd name="T44" fmla="*/ 280 w 903"/>
              <a:gd name="T45" fmla="*/ 382 h 904"/>
              <a:gd name="T46" fmla="*/ 903 w 903"/>
              <a:gd name="T47" fmla="*/ 452 h 904"/>
              <a:gd name="T48" fmla="*/ 866 w 903"/>
              <a:gd name="T49" fmla="*/ 378 h 904"/>
              <a:gd name="T50" fmla="*/ 875 w 903"/>
              <a:gd name="T51" fmla="*/ 303 h 904"/>
              <a:gd name="T52" fmla="*/ 829 w 903"/>
              <a:gd name="T53" fmla="*/ 234 h 904"/>
              <a:gd name="T54" fmla="*/ 795 w 903"/>
              <a:gd name="T55" fmla="*/ 175 h 904"/>
              <a:gd name="T56" fmla="*/ 750 w 903"/>
              <a:gd name="T57" fmla="*/ 116 h 904"/>
              <a:gd name="T58" fmla="*/ 680 w 903"/>
              <a:gd name="T59" fmla="*/ 110 h 904"/>
              <a:gd name="T60" fmla="*/ 636 w 903"/>
              <a:gd name="T61" fmla="*/ 40 h 904"/>
              <a:gd name="T62" fmla="*/ 552 w 903"/>
              <a:gd name="T63" fmla="*/ 36 h 904"/>
              <a:gd name="T64" fmla="*/ 488 w 903"/>
              <a:gd name="T65" fmla="*/ 8 h 904"/>
              <a:gd name="T66" fmla="*/ 404 w 903"/>
              <a:gd name="T67" fmla="*/ 13 h 904"/>
              <a:gd name="T68" fmla="*/ 340 w 903"/>
              <a:gd name="T69" fmla="*/ 32 h 904"/>
              <a:gd name="T70" fmla="*/ 257 w 903"/>
              <a:gd name="T71" fmla="*/ 47 h 904"/>
              <a:gd name="T72" fmla="*/ 210 w 903"/>
              <a:gd name="T73" fmla="*/ 107 h 904"/>
              <a:gd name="T74" fmla="*/ 146 w 903"/>
              <a:gd name="T75" fmla="*/ 121 h 904"/>
              <a:gd name="T76" fmla="*/ 106 w 903"/>
              <a:gd name="T77" fmla="*/ 187 h 904"/>
              <a:gd name="T78" fmla="*/ 64 w 903"/>
              <a:gd name="T79" fmla="*/ 241 h 904"/>
              <a:gd name="T80" fmla="*/ 28 w 903"/>
              <a:gd name="T81" fmla="*/ 316 h 904"/>
              <a:gd name="T82" fmla="*/ 29 w 903"/>
              <a:gd name="T83" fmla="*/ 386 h 904"/>
              <a:gd name="T84" fmla="*/ 1 w 903"/>
              <a:gd name="T85" fmla="*/ 464 h 904"/>
              <a:gd name="T86" fmla="*/ 48 w 903"/>
              <a:gd name="T87" fmla="*/ 531 h 904"/>
              <a:gd name="T88" fmla="*/ 30 w 903"/>
              <a:gd name="T89" fmla="*/ 613 h 904"/>
              <a:gd name="T90" fmla="*/ 86 w 903"/>
              <a:gd name="T91" fmla="*/ 674 h 904"/>
              <a:gd name="T92" fmla="*/ 113 w 903"/>
              <a:gd name="T93" fmla="*/ 740 h 904"/>
              <a:gd name="T94" fmla="*/ 162 w 903"/>
              <a:gd name="T95" fmla="*/ 791 h 904"/>
              <a:gd name="T96" fmla="*/ 225 w 903"/>
              <a:gd name="T97" fmla="*/ 806 h 904"/>
              <a:gd name="T98" fmla="*/ 279 w 903"/>
              <a:gd name="T99" fmla="*/ 869 h 904"/>
              <a:gd name="T100" fmla="*/ 362 w 903"/>
              <a:gd name="T101" fmla="*/ 862 h 904"/>
              <a:gd name="T102" fmla="*/ 427 w 903"/>
              <a:gd name="T103" fmla="*/ 900 h 904"/>
              <a:gd name="T104" fmla="*/ 510 w 903"/>
              <a:gd name="T105" fmla="*/ 883 h 904"/>
              <a:gd name="T106" fmla="*/ 576 w 903"/>
              <a:gd name="T107" fmla="*/ 875 h 904"/>
              <a:gd name="T108" fmla="*/ 655 w 903"/>
              <a:gd name="T109" fmla="*/ 848 h 904"/>
              <a:gd name="T110" fmla="*/ 707 w 903"/>
              <a:gd name="T111" fmla="*/ 797 h 904"/>
              <a:gd name="T112" fmla="*/ 765 w 903"/>
              <a:gd name="T113" fmla="*/ 777 h 904"/>
              <a:gd name="T114" fmla="*/ 798 w 903"/>
              <a:gd name="T115" fmla="*/ 704 h 904"/>
              <a:gd name="T116" fmla="*/ 848 w 903"/>
              <a:gd name="T117" fmla="*/ 655 h 904"/>
              <a:gd name="T118" fmla="*/ 875 w 903"/>
              <a:gd name="T119" fmla="*/ 575 h 904"/>
              <a:gd name="T120" fmla="*/ 883 w 903"/>
              <a:gd name="T121" fmla="*/ 5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04">
                <a:moveTo>
                  <a:pt x="558" y="632"/>
                </a:moveTo>
                <a:lnTo>
                  <a:pt x="549" y="632"/>
                </a:lnTo>
                <a:lnTo>
                  <a:pt x="542" y="631"/>
                </a:lnTo>
                <a:lnTo>
                  <a:pt x="535" y="629"/>
                </a:lnTo>
                <a:lnTo>
                  <a:pt x="528" y="627"/>
                </a:lnTo>
                <a:lnTo>
                  <a:pt x="521" y="624"/>
                </a:lnTo>
                <a:lnTo>
                  <a:pt x="515" y="619"/>
                </a:lnTo>
                <a:lnTo>
                  <a:pt x="510" y="615"/>
                </a:lnTo>
                <a:lnTo>
                  <a:pt x="504" y="610"/>
                </a:lnTo>
                <a:lnTo>
                  <a:pt x="499" y="604"/>
                </a:lnTo>
                <a:lnTo>
                  <a:pt x="495" y="599"/>
                </a:lnTo>
                <a:lnTo>
                  <a:pt x="491" y="593"/>
                </a:lnTo>
                <a:lnTo>
                  <a:pt x="488" y="586"/>
                </a:lnTo>
                <a:lnTo>
                  <a:pt x="486" y="580"/>
                </a:lnTo>
                <a:lnTo>
                  <a:pt x="484" y="572"/>
                </a:lnTo>
                <a:lnTo>
                  <a:pt x="483" y="565"/>
                </a:lnTo>
                <a:lnTo>
                  <a:pt x="482" y="557"/>
                </a:lnTo>
                <a:lnTo>
                  <a:pt x="483" y="550"/>
                </a:lnTo>
                <a:lnTo>
                  <a:pt x="484" y="542"/>
                </a:lnTo>
                <a:lnTo>
                  <a:pt x="486" y="535"/>
                </a:lnTo>
                <a:lnTo>
                  <a:pt x="488" y="528"/>
                </a:lnTo>
                <a:lnTo>
                  <a:pt x="491" y="521"/>
                </a:lnTo>
                <a:lnTo>
                  <a:pt x="495" y="515"/>
                </a:lnTo>
                <a:lnTo>
                  <a:pt x="499" y="509"/>
                </a:lnTo>
                <a:lnTo>
                  <a:pt x="504" y="504"/>
                </a:lnTo>
                <a:lnTo>
                  <a:pt x="510" y="499"/>
                </a:lnTo>
                <a:lnTo>
                  <a:pt x="515" y="495"/>
                </a:lnTo>
                <a:lnTo>
                  <a:pt x="521" y="491"/>
                </a:lnTo>
                <a:lnTo>
                  <a:pt x="528" y="487"/>
                </a:lnTo>
                <a:lnTo>
                  <a:pt x="535" y="485"/>
                </a:lnTo>
                <a:lnTo>
                  <a:pt x="542" y="483"/>
                </a:lnTo>
                <a:lnTo>
                  <a:pt x="549" y="482"/>
                </a:lnTo>
                <a:lnTo>
                  <a:pt x="558" y="482"/>
                </a:lnTo>
                <a:lnTo>
                  <a:pt x="565" y="482"/>
                </a:lnTo>
                <a:lnTo>
                  <a:pt x="573" y="483"/>
                </a:lnTo>
                <a:lnTo>
                  <a:pt x="579" y="485"/>
                </a:lnTo>
                <a:lnTo>
                  <a:pt x="587" y="487"/>
                </a:lnTo>
                <a:lnTo>
                  <a:pt x="593" y="491"/>
                </a:lnTo>
                <a:lnTo>
                  <a:pt x="600" y="495"/>
                </a:lnTo>
                <a:lnTo>
                  <a:pt x="605" y="499"/>
                </a:lnTo>
                <a:lnTo>
                  <a:pt x="610" y="504"/>
                </a:lnTo>
                <a:lnTo>
                  <a:pt x="616" y="509"/>
                </a:lnTo>
                <a:lnTo>
                  <a:pt x="620" y="515"/>
                </a:lnTo>
                <a:lnTo>
                  <a:pt x="623" y="521"/>
                </a:lnTo>
                <a:lnTo>
                  <a:pt x="626" y="528"/>
                </a:lnTo>
                <a:lnTo>
                  <a:pt x="630" y="535"/>
                </a:lnTo>
                <a:lnTo>
                  <a:pt x="631" y="542"/>
                </a:lnTo>
                <a:lnTo>
                  <a:pt x="632" y="550"/>
                </a:lnTo>
                <a:lnTo>
                  <a:pt x="633" y="557"/>
                </a:lnTo>
                <a:lnTo>
                  <a:pt x="632" y="565"/>
                </a:lnTo>
                <a:lnTo>
                  <a:pt x="631" y="572"/>
                </a:lnTo>
                <a:lnTo>
                  <a:pt x="630" y="580"/>
                </a:lnTo>
                <a:lnTo>
                  <a:pt x="626" y="586"/>
                </a:lnTo>
                <a:lnTo>
                  <a:pt x="623" y="593"/>
                </a:lnTo>
                <a:lnTo>
                  <a:pt x="620" y="599"/>
                </a:lnTo>
                <a:lnTo>
                  <a:pt x="616" y="604"/>
                </a:lnTo>
                <a:lnTo>
                  <a:pt x="610" y="610"/>
                </a:lnTo>
                <a:lnTo>
                  <a:pt x="605" y="615"/>
                </a:lnTo>
                <a:lnTo>
                  <a:pt x="600" y="619"/>
                </a:lnTo>
                <a:lnTo>
                  <a:pt x="593" y="624"/>
                </a:lnTo>
                <a:lnTo>
                  <a:pt x="587" y="627"/>
                </a:lnTo>
                <a:lnTo>
                  <a:pt x="579" y="629"/>
                </a:lnTo>
                <a:lnTo>
                  <a:pt x="573" y="631"/>
                </a:lnTo>
                <a:lnTo>
                  <a:pt x="565" y="632"/>
                </a:lnTo>
                <a:lnTo>
                  <a:pt x="558" y="632"/>
                </a:lnTo>
                <a:lnTo>
                  <a:pt x="558" y="632"/>
                </a:lnTo>
                <a:close/>
                <a:moveTo>
                  <a:pt x="312" y="613"/>
                </a:moveTo>
                <a:lnTo>
                  <a:pt x="310" y="615"/>
                </a:lnTo>
                <a:lnTo>
                  <a:pt x="307" y="616"/>
                </a:lnTo>
                <a:lnTo>
                  <a:pt x="305" y="617"/>
                </a:lnTo>
                <a:lnTo>
                  <a:pt x="301" y="617"/>
                </a:lnTo>
                <a:lnTo>
                  <a:pt x="298" y="617"/>
                </a:lnTo>
                <a:lnTo>
                  <a:pt x="296" y="616"/>
                </a:lnTo>
                <a:lnTo>
                  <a:pt x="293" y="615"/>
                </a:lnTo>
                <a:lnTo>
                  <a:pt x="291" y="613"/>
                </a:lnTo>
                <a:lnTo>
                  <a:pt x="289" y="611"/>
                </a:lnTo>
                <a:lnTo>
                  <a:pt x="288" y="608"/>
                </a:lnTo>
                <a:lnTo>
                  <a:pt x="286" y="605"/>
                </a:lnTo>
                <a:lnTo>
                  <a:pt x="286" y="602"/>
                </a:lnTo>
                <a:lnTo>
                  <a:pt x="286" y="599"/>
                </a:lnTo>
                <a:lnTo>
                  <a:pt x="288" y="597"/>
                </a:lnTo>
                <a:lnTo>
                  <a:pt x="289" y="594"/>
                </a:lnTo>
                <a:lnTo>
                  <a:pt x="291" y="591"/>
                </a:lnTo>
                <a:lnTo>
                  <a:pt x="592" y="290"/>
                </a:lnTo>
                <a:lnTo>
                  <a:pt x="594" y="289"/>
                </a:lnTo>
                <a:lnTo>
                  <a:pt x="596" y="287"/>
                </a:lnTo>
                <a:lnTo>
                  <a:pt x="600" y="286"/>
                </a:lnTo>
                <a:lnTo>
                  <a:pt x="603" y="286"/>
                </a:lnTo>
                <a:lnTo>
                  <a:pt x="605" y="286"/>
                </a:lnTo>
                <a:lnTo>
                  <a:pt x="608" y="287"/>
                </a:lnTo>
                <a:lnTo>
                  <a:pt x="610" y="289"/>
                </a:lnTo>
                <a:lnTo>
                  <a:pt x="614" y="290"/>
                </a:lnTo>
                <a:lnTo>
                  <a:pt x="615" y="293"/>
                </a:lnTo>
                <a:lnTo>
                  <a:pt x="617" y="295"/>
                </a:lnTo>
                <a:lnTo>
                  <a:pt x="617" y="299"/>
                </a:lnTo>
                <a:lnTo>
                  <a:pt x="618" y="301"/>
                </a:lnTo>
                <a:lnTo>
                  <a:pt x="617" y="304"/>
                </a:lnTo>
                <a:lnTo>
                  <a:pt x="617" y="307"/>
                </a:lnTo>
                <a:lnTo>
                  <a:pt x="615" y="309"/>
                </a:lnTo>
                <a:lnTo>
                  <a:pt x="614" y="312"/>
                </a:lnTo>
                <a:lnTo>
                  <a:pt x="312" y="613"/>
                </a:lnTo>
                <a:close/>
                <a:moveTo>
                  <a:pt x="271" y="346"/>
                </a:moveTo>
                <a:lnTo>
                  <a:pt x="271" y="338"/>
                </a:lnTo>
                <a:lnTo>
                  <a:pt x="273" y="331"/>
                </a:lnTo>
                <a:lnTo>
                  <a:pt x="275" y="324"/>
                </a:lnTo>
                <a:lnTo>
                  <a:pt x="277" y="317"/>
                </a:lnTo>
                <a:lnTo>
                  <a:pt x="280" y="310"/>
                </a:lnTo>
                <a:lnTo>
                  <a:pt x="284" y="304"/>
                </a:lnTo>
                <a:lnTo>
                  <a:pt x="289" y="299"/>
                </a:lnTo>
                <a:lnTo>
                  <a:pt x="293" y="293"/>
                </a:lnTo>
                <a:lnTo>
                  <a:pt x="298" y="288"/>
                </a:lnTo>
                <a:lnTo>
                  <a:pt x="305" y="284"/>
                </a:lnTo>
                <a:lnTo>
                  <a:pt x="311" y="280"/>
                </a:lnTo>
                <a:lnTo>
                  <a:pt x="318" y="277"/>
                </a:lnTo>
                <a:lnTo>
                  <a:pt x="324" y="274"/>
                </a:lnTo>
                <a:lnTo>
                  <a:pt x="331" y="273"/>
                </a:lnTo>
                <a:lnTo>
                  <a:pt x="339" y="272"/>
                </a:lnTo>
                <a:lnTo>
                  <a:pt x="347" y="271"/>
                </a:lnTo>
                <a:lnTo>
                  <a:pt x="354" y="272"/>
                </a:lnTo>
                <a:lnTo>
                  <a:pt x="362" y="273"/>
                </a:lnTo>
                <a:lnTo>
                  <a:pt x="369" y="274"/>
                </a:lnTo>
                <a:lnTo>
                  <a:pt x="375" y="277"/>
                </a:lnTo>
                <a:lnTo>
                  <a:pt x="382" y="280"/>
                </a:lnTo>
                <a:lnTo>
                  <a:pt x="388" y="284"/>
                </a:lnTo>
                <a:lnTo>
                  <a:pt x="395" y="288"/>
                </a:lnTo>
                <a:lnTo>
                  <a:pt x="400" y="293"/>
                </a:lnTo>
                <a:lnTo>
                  <a:pt x="404" y="299"/>
                </a:lnTo>
                <a:lnTo>
                  <a:pt x="409" y="304"/>
                </a:lnTo>
                <a:lnTo>
                  <a:pt x="413" y="310"/>
                </a:lnTo>
                <a:lnTo>
                  <a:pt x="416" y="317"/>
                </a:lnTo>
                <a:lnTo>
                  <a:pt x="418" y="324"/>
                </a:lnTo>
                <a:lnTo>
                  <a:pt x="421" y="331"/>
                </a:lnTo>
                <a:lnTo>
                  <a:pt x="422" y="338"/>
                </a:lnTo>
                <a:lnTo>
                  <a:pt x="422" y="346"/>
                </a:lnTo>
                <a:lnTo>
                  <a:pt x="422" y="354"/>
                </a:lnTo>
                <a:lnTo>
                  <a:pt x="421" y="362"/>
                </a:lnTo>
                <a:lnTo>
                  <a:pt x="418" y="368"/>
                </a:lnTo>
                <a:lnTo>
                  <a:pt x="416" y="376"/>
                </a:lnTo>
                <a:lnTo>
                  <a:pt x="413" y="382"/>
                </a:lnTo>
                <a:lnTo>
                  <a:pt x="409" y="389"/>
                </a:lnTo>
                <a:lnTo>
                  <a:pt x="404" y="394"/>
                </a:lnTo>
                <a:lnTo>
                  <a:pt x="400" y="399"/>
                </a:lnTo>
                <a:lnTo>
                  <a:pt x="395" y="405"/>
                </a:lnTo>
                <a:lnTo>
                  <a:pt x="388" y="409"/>
                </a:lnTo>
                <a:lnTo>
                  <a:pt x="382" y="412"/>
                </a:lnTo>
                <a:lnTo>
                  <a:pt x="375" y="416"/>
                </a:lnTo>
                <a:lnTo>
                  <a:pt x="369" y="418"/>
                </a:lnTo>
                <a:lnTo>
                  <a:pt x="362" y="420"/>
                </a:lnTo>
                <a:lnTo>
                  <a:pt x="354" y="421"/>
                </a:lnTo>
                <a:lnTo>
                  <a:pt x="347" y="422"/>
                </a:lnTo>
                <a:lnTo>
                  <a:pt x="339" y="421"/>
                </a:lnTo>
                <a:lnTo>
                  <a:pt x="331" y="420"/>
                </a:lnTo>
                <a:lnTo>
                  <a:pt x="324" y="418"/>
                </a:lnTo>
                <a:lnTo>
                  <a:pt x="318" y="416"/>
                </a:lnTo>
                <a:lnTo>
                  <a:pt x="311" y="412"/>
                </a:lnTo>
                <a:lnTo>
                  <a:pt x="305" y="409"/>
                </a:lnTo>
                <a:lnTo>
                  <a:pt x="298" y="405"/>
                </a:lnTo>
                <a:lnTo>
                  <a:pt x="293" y="399"/>
                </a:lnTo>
                <a:lnTo>
                  <a:pt x="289" y="394"/>
                </a:lnTo>
                <a:lnTo>
                  <a:pt x="284" y="389"/>
                </a:lnTo>
                <a:lnTo>
                  <a:pt x="280" y="382"/>
                </a:lnTo>
                <a:lnTo>
                  <a:pt x="277" y="376"/>
                </a:lnTo>
                <a:lnTo>
                  <a:pt x="275" y="368"/>
                </a:lnTo>
                <a:lnTo>
                  <a:pt x="273" y="362"/>
                </a:lnTo>
                <a:lnTo>
                  <a:pt x="271" y="354"/>
                </a:lnTo>
                <a:lnTo>
                  <a:pt x="271" y="346"/>
                </a:lnTo>
                <a:lnTo>
                  <a:pt x="271" y="346"/>
                </a:lnTo>
                <a:close/>
                <a:moveTo>
                  <a:pt x="903" y="452"/>
                </a:moveTo>
                <a:lnTo>
                  <a:pt x="903" y="439"/>
                </a:lnTo>
                <a:lnTo>
                  <a:pt x="900" y="426"/>
                </a:lnTo>
                <a:lnTo>
                  <a:pt x="896" y="416"/>
                </a:lnTo>
                <a:lnTo>
                  <a:pt x="890" y="405"/>
                </a:lnTo>
                <a:lnTo>
                  <a:pt x="883" y="394"/>
                </a:lnTo>
                <a:lnTo>
                  <a:pt x="875" y="386"/>
                </a:lnTo>
                <a:lnTo>
                  <a:pt x="866" y="378"/>
                </a:lnTo>
                <a:lnTo>
                  <a:pt x="855" y="372"/>
                </a:lnTo>
                <a:lnTo>
                  <a:pt x="862" y="362"/>
                </a:lnTo>
                <a:lnTo>
                  <a:pt x="868" y="351"/>
                </a:lnTo>
                <a:lnTo>
                  <a:pt x="872" y="339"/>
                </a:lnTo>
                <a:lnTo>
                  <a:pt x="875" y="328"/>
                </a:lnTo>
                <a:lnTo>
                  <a:pt x="876" y="316"/>
                </a:lnTo>
                <a:lnTo>
                  <a:pt x="875" y="303"/>
                </a:lnTo>
                <a:lnTo>
                  <a:pt x="873" y="291"/>
                </a:lnTo>
                <a:lnTo>
                  <a:pt x="869" y="279"/>
                </a:lnTo>
                <a:lnTo>
                  <a:pt x="863" y="268"/>
                </a:lnTo>
                <a:lnTo>
                  <a:pt x="857" y="258"/>
                </a:lnTo>
                <a:lnTo>
                  <a:pt x="848" y="248"/>
                </a:lnTo>
                <a:lnTo>
                  <a:pt x="839" y="241"/>
                </a:lnTo>
                <a:lnTo>
                  <a:pt x="829" y="234"/>
                </a:lnTo>
                <a:lnTo>
                  <a:pt x="817" y="229"/>
                </a:lnTo>
                <a:lnTo>
                  <a:pt x="807" y="225"/>
                </a:lnTo>
                <a:lnTo>
                  <a:pt x="794" y="224"/>
                </a:lnTo>
                <a:lnTo>
                  <a:pt x="797" y="211"/>
                </a:lnTo>
                <a:lnTo>
                  <a:pt x="798" y="199"/>
                </a:lnTo>
                <a:lnTo>
                  <a:pt x="797" y="187"/>
                </a:lnTo>
                <a:lnTo>
                  <a:pt x="795" y="175"/>
                </a:lnTo>
                <a:lnTo>
                  <a:pt x="792" y="163"/>
                </a:lnTo>
                <a:lnTo>
                  <a:pt x="786" y="153"/>
                </a:lnTo>
                <a:lnTo>
                  <a:pt x="780" y="142"/>
                </a:lnTo>
                <a:lnTo>
                  <a:pt x="771" y="132"/>
                </a:lnTo>
                <a:lnTo>
                  <a:pt x="765" y="126"/>
                </a:lnTo>
                <a:lnTo>
                  <a:pt x="757" y="121"/>
                </a:lnTo>
                <a:lnTo>
                  <a:pt x="750" y="116"/>
                </a:lnTo>
                <a:lnTo>
                  <a:pt x="742" y="113"/>
                </a:lnTo>
                <a:lnTo>
                  <a:pt x="734" y="110"/>
                </a:lnTo>
                <a:lnTo>
                  <a:pt x="725" y="108"/>
                </a:lnTo>
                <a:lnTo>
                  <a:pt x="717" y="107"/>
                </a:lnTo>
                <a:lnTo>
                  <a:pt x="707" y="106"/>
                </a:lnTo>
                <a:lnTo>
                  <a:pt x="694" y="107"/>
                </a:lnTo>
                <a:lnTo>
                  <a:pt x="680" y="110"/>
                </a:lnTo>
                <a:lnTo>
                  <a:pt x="678" y="98"/>
                </a:lnTo>
                <a:lnTo>
                  <a:pt x="675" y="86"/>
                </a:lnTo>
                <a:lnTo>
                  <a:pt x="669" y="74"/>
                </a:lnTo>
                <a:lnTo>
                  <a:pt x="663" y="65"/>
                </a:lnTo>
                <a:lnTo>
                  <a:pt x="655" y="55"/>
                </a:lnTo>
                <a:lnTo>
                  <a:pt x="647" y="48"/>
                </a:lnTo>
                <a:lnTo>
                  <a:pt x="636" y="40"/>
                </a:lnTo>
                <a:lnTo>
                  <a:pt x="624" y="35"/>
                </a:lnTo>
                <a:lnTo>
                  <a:pt x="612" y="30"/>
                </a:lnTo>
                <a:lnTo>
                  <a:pt x="601" y="28"/>
                </a:lnTo>
                <a:lnTo>
                  <a:pt x="588" y="27"/>
                </a:lnTo>
                <a:lnTo>
                  <a:pt x="576" y="28"/>
                </a:lnTo>
                <a:lnTo>
                  <a:pt x="564" y="32"/>
                </a:lnTo>
                <a:lnTo>
                  <a:pt x="552" y="36"/>
                </a:lnTo>
                <a:lnTo>
                  <a:pt x="542" y="41"/>
                </a:lnTo>
                <a:lnTo>
                  <a:pt x="532" y="49"/>
                </a:lnTo>
                <a:lnTo>
                  <a:pt x="526" y="38"/>
                </a:lnTo>
                <a:lnTo>
                  <a:pt x="518" y="28"/>
                </a:lnTo>
                <a:lnTo>
                  <a:pt x="510" y="20"/>
                </a:lnTo>
                <a:lnTo>
                  <a:pt x="499" y="13"/>
                </a:lnTo>
                <a:lnTo>
                  <a:pt x="488" y="8"/>
                </a:lnTo>
                <a:lnTo>
                  <a:pt x="476" y="4"/>
                </a:lnTo>
                <a:lnTo>
                  <a:pt x="464" y="0"/>
                </a:lnTo>
                <a:lnTo>
                  <a:pt x="452" y="0"/>
                </a:lnTo>
                <a:lnTo>
                  <a:pt x="439" y="0"/>
                </a:lnTo>
                <a:lnTo>
                  <a:pt x="427" y="4"/>
                </a:lnTo>
                <a:lnTo>
                  <a:pt x="415" y="8"/>
                </a:lnTo>
                <a:lnTo>
                  <a:pt x="404" y="13"/>
                </a:lnTo>
                <a:lnTo>
                  <a:pt x="395" y="20"/>
                </a:lnTo>
                <a:lnTo>
                  <a:pt x="386" y="28"/>
                </a:lnTo>
                <a:lnTo>
                  <a:pt x="379" y="38"/>
                </a:lnTo>
                <a:lnTo>
                  <a:pt x="371" y="49"/>
                </a:lnTo>
                <a:lnTo>
                  <a:pt x="362" y="41"/>
                </a:lnTo>
                <a:lnTo>
                  <a:pt x="351" y="36"/>
                </a:lnTo>
                <a:lnTo>
                  <a:pt x="340" y="32"/>
                </a:lnTo>
                <a:lnTo>
                  <a:pt x="327" y="28"/>
                </a:lnTo>
                <a:lnTo>
                  <a:pt x="315" y="27"/>
                </a:lnTo>
                <a:lnTo>
                  <a:pt x="304" y="28"/>
                </a:lnTo>
                <a:lnTo>
                  <a:pt x="291" y="30"/>
                </a:lnTo>
                <a:lnTo>
                  <a:pt x="279" y="35"/>
                </a:lnTo>
                <a:lnTo>
                  <a:pt x="268" y="40"/>
                </a:lnTo>
                <a:lnTo>
                  <a:pt x="257" y="47"/>
                </a:lnTo>
                <a:lnTo>
                  <a:pt x="249" y="55"/>
                </a:lnTo>
                <a:lnTo>
                  <a:pt x="240" y="65"/>
                </a:lnTo>
                <a:lnTo>
                  <a:pt x="234" y="74"/>
                </a:lnTo>
                <a:lnTo>
                  <a:pt x="229" y="86"/>
                </a:lnTo>
                <a:lnTo>
                  <a:pt x="225" y="98"/>
                </a:lnTo>
                <a:lnTo>
                  <a:pt x="223" y="110"/>
                </a:lnTo>
                <a:lnTo>
                  <a:pt x="210" y="107"/>
                </a:lnTo>
                <a:lnTo>
                  <a:pt x="196" y="106"/>
                </a:lnTo>
                <a:lnTo>
                  <a:pt x="188" y="107"/>
                </a:lnTo>
                <a:lnTo>
                  <a:pt x="179" y="108"/>
                </a:lnTo>
                <a:lnTo>
                  <a:pt x="171" y="110"/>
                </a:lnTo>
                <a:lnTo>
                  <a:pt x="162" y="113"/>
                </a:lnTo>
                <a:lnTo>
                  <a:pt x="155" y="116"/>
                </a:lnTo>
                <a:lnTo>
                  <a:pt x="146" y="121"/>
                </a:lnTo>
                <a:lnTo>
                  <a:pt x="140" y="126"/>
                </a:lnTo>
                <a:lnTo>
                  <a:pt x="133" y="132"/>
                </a:lnTo>
                <a:lnTo>
                  <a:pt x="125" y="142"/>
                </a:lnTo>
                <a:lnTo>
                  <a:pt x="117" y="153"/>
                </a:lnTo>
                <a:lnTo>
                  <a:pt x="113" y="163"/>
                </a:lnTo>
                <a:lnTo>
                  <a:pt x="108" y="175"/>
                </a:lnTo>
                <a:lnTo>
                  <a:pt x="106" y="187"/>
                </a:lnTo>
                <a:lnTo>
                  <a:pt x="106" y="199"/>
                </a:lnTo>
                <a:lnTo>
                  <a:pt x="107" y="211"/>
                </a:lnTo>
                <a:lnTo>
                  <a:pt x="109" y="224"/>
                </a:lnTo>
                <a:lnTo>
                  <a:pt x="98" y="225"/>
                </a:lnTo>
                <a:lnTo>
                  <a:pt x="86" y="229"/>
                </a:lnTo>
                <a:lnTo>
                  <a:pt x="75" y="234"/>
                </a:lnTo>
                <a:lnTo>
                  <a:pt x="64" y="241"/>
                </a:lnTo>
                <a:lnTo>
                  <a:pt x="56" y="248"/>
                </a:lnTo>
                <a:lnTo>
                  <a:pt x="47" y="258"/>
                </a:lnTo>
                <a:lnTo>
                  <a:pt x="40" y="268"/>
                </a:lnTo>
                <a:lnTo>
                  <a:pt x="34" y="279"/>
                </a:lnTo>
                <a:lnTo>
                  <a:pt x="30" y="291"/>
                </a:lnTo>
                <a:lnTo>
                  <a:pt x="28" y="303"/>
                </a:lnTo>
                <a:lnTo>
                  <a:pt x="28" y="316"/>
                </a:lnTo>
                <a:lnTo>
                  <a:pt x="29" y="328"/>
                </a:lnTo>
                <a:lnTo>
                  <a:pt x="31" y="339"/>
                </a:lnTo>
                <a:lnTo>
                  <a:pt x="35" y="351"/>
                </a:lnTo>
                <a:lnTo>
                  <a:pt x="42" y="362"/>
                </a:lnTo>
                <a:lnTo>
                  <a:pt x="48" y="372"/>
                </a:lnTo>
                <a:lnTo>
                  <a:pt x="39" y="378"/>
                </a:lnTo>
                <a:lnTo>
                  <a:pt x="29" y="386"/>
                </a:lnTo>
                <a:lnTo>
                  <a:pt x="20" y="394"/>
                </a:lnTo>
                <a:lnTo>
                  <a:pt x="14" y="405"/>
                </a:lnTo>
                <a:lnTo>
                  <a:pt x="8" y="416"/>
                </a:lnTo>
                <a:lnTo>
                  <a:pt x="3" y="427"/>
                </a:lnTo>
                <a:lnTo>
                  <a:pt x="1" y="439"/>
                </a:lnTo>
                <a:lnTo>
                  <a:pt x="0" y="452"/>
                </a:lnTo>
                <a:lnTo>
                  <a:pt x="1" y="464"/>
                </a:lnTo>
                <a:lnTo>
                  <a:pt x="3" y="477"/>
                </a:lnTo>
                <a:lnTo>
                  <a:pt x="8" y="488"/>
                </a:lnTo>
                <a:lnTo>
                  <a:pt x="14" y="499"/>
                </a:lnTo>
                <a:lnTo>
                  <a:pt x="20" y="509"/>
                </a:lnTo>
                <a:lnTo>
                  <a:pt x="29" y="517"/>
                </a:lnTo>
                <a:lnTo>
                  <a:pt x="38" y="525"/>
                </a:lnTo>
                <a:lnTo>
                  <a:pt x="48" y="531"/>
                </a:lnTo>
                <a:lnTo>
                  <a:pt x="41" y="542"/>
                </a:lnTo>
                <a:lnTo>
                  <a:pt x="35" y="553"/>
                </a:lnTo>
                <a:lnTo>
                  <a:pt x="31" y="564"/>
                </a:lnTo>
                <a:lnTo>
                  <a:pt x="29" y="575"/>
                </a:lnTo>
                <a:lnTo>
                  <a:pt x="28" y="588"/>
                </a:lnTo>
                <a:lnTo>
                  <a:pt x="28" y="600"/>
                </a:lnTo>
                <a:lnTo>
                  <a:pt x="30" y="613"/>
                </a:lnTo>
                <a:lnTo>
                  <a:pt x="34" y="625"/>
                </a:lnTo>
                <a:lnTo>
                  <a:pt x="40" y="635"/>
                </a:lnTo>
                <a:lnTo>
                  <a:pt x="47" y="646"/>
                </a:lnTo>
                <a:lnTo>
                  <a:pt x="56" y="655"/>
                </a:lnTo>
                <a:lnTo>
                  <a:pt x="64" y="663"/>
                </a:lnTo>
                <a:lnTo>
                  <a:pt x="75" y="670"/>
                </a:lnTo>
                <a:lnTo>
                  <a:pt x="86" y="674"/>
                </a:lnTo>
                <a:lnTo>
                  <a:pt x="98" y="678"/>
                </a:lnTo>
                <a:lnTo>
                  <a:pt x="109" y="681"/>
                </a:lnTo>
                <a:lnTo>
                  <a:pt x="107" y="692"/>
                </a:lnTo>
                <a:lnTo>
                  <a:pt x="106" y="704"/>
                </a:lnTo>
                <a:lnTo>
                  <a:pt x="106" y="716"/>
                </a:lnTo>
                <a:lnTo>
                  <a:pt x="108" y="729"/>
                </a:lnTo>
                <a:lnTo>
                  <a:pt x="113" y="740"/>
                </a:lnTo>
                <a:lnTo>
                  <a:pt x="118" y="751"/>
                </a:lnTo>
                <a:lnTo>
                  <a:pt x="125" y="761"/>
                </a:lnTo>
                <a:lnTo>
                  <a:pt x="133" y="771"/>
                </a:lnTo>
                <a:lnTo>
                  <a:pt x="140" y="777"/>
                </a:lnTo>
                <a:lnTo>
                  <a:pt x="147" y="782"/>
                </a:lnTo>
                <a:lnTo>
                  <a:pt x="155" y="787"/>
                </a:lnTo>
                <a:lnTo>
                  <a:pt x="162" y="791"/>
                </a:lnTo>
                <a:lnTo>
                  <a:pt x="171" y="794"/>
                </a:lnTo>
                <a:lnTo>
                  <a:pt x="179" y="796"/>
                </a:lnTo>
                <a:lnTo>
                  <a:pt x="188" y="797"/>
                </a:lnTo>
                <a:lnTo>
                  <a:pt x="196" y="797"/>
                </a:lnTo>
                <a:lnTo>
                  <a:pt x="210" y="796"/>
                </a:lnTo>
                <a:lnTo>
                  <a:pt x="223" y="793"/>
                </a:lnTo>
                <a:lnTo>
                  <a:pt x="225" y="806"/>
                </a:lnTo>
                <a:lnTo>
                  <a:pt x="229" y="818"/>
                </a:lnTo>
                <a:lnTo>
                  <a:pt x="234" y="829"/>
                </a:lnTo>
                <a:lnTo>
                  <a:pt x="240" y="838"/>
                </a:lnTo>
                <a:lnTo>
                  <a:pt x="248" y="848"/>
                </a:lnTo>
                <a:lnTo>
                  <a:pt x="257" y="856"/>
                </a:lnTo>
                <a:lnTo>
                  <a:pt x="268" y="863"/>
                </a:lnTo>
                <a:lnTo>
                  <a:pt x="279" y="869"/>
                </a:lnTo>
                <a:lnTo>
                  <a:pt x="291" y="873"/>
                </a:lnTo>
                <a:lnTo>
                  <a:pt x="304" y="875"/>
                </a:lnTo>
                <a:lnTo>
                  <a:pt x="315" y="876"/>
                </a:lnTo>
                <a:lnTo>
                  <a:pt x="327" y="875"/>
                </a:lnTo>
                <a:lnTo>
                  <a:pt x="340" y="871"/>
                </a:lnTo>
                <a:lnTo>
                  <a:pt x="351" y="868"/>
                </a:lnTo>
                <a:lnTo>
                  <a:pt x="362" y="862"/>
                </a:lnTo>
                <a:lnTo>
                  <a:pt x="371" y="855"/>
                </a:lnTo>
                <a:lnTo>
                  <a:pt x="379" y="865"/>
                </a:lnTo>
                <a:lnTo>
                  <a:pt x="386" y="875"/>
                </a:lnTo>
                <a:lnTo>
                  <a:pt x="395" y="883"/>
                </a:lnTo>
                <a:lnTo>
                  <a:pt x="404" y="890"/>
                </a:lnTo>
                <a:lnTo>
                  <a:pt x="415" y="896"/>
                </a:lnTo>
                <a:lnTo>
                  <a:pt x="427" y="900"/>
                </a:lnTo>
                <a:lnTo>
                  <a:pt x="439" y="903"/>
                </a:lnTo>
                <a:lnTo>
                  <a:pt x="452" y="904"/>
                </a:lnTo>
                <a:lnTo>
                  <a:pt x="464" y="903"/>
                </a:lnTo>
                <a:lnTo>
                  <a:pt x="476" y="899"/>
                </a:lnTo>
                <a:lnTo>
                  <a:pt x="488" y="896"/>
                </a:lnTo>
                <a:lnTo>
                  <a:pt x="499" y="890"/>
                </a:lnTo>
                <a:lnTo>
                  <a:pt x="510" y="883"/>
                </a:lnTo>
                <a:lnTo>
                  <a:pt x="518" y="875"/>
                </a:lnTo>
                <a:lnTo>
                  <a:pt x="526" y="865"/>
                </a:lnTo>
                <a:lnTo>
                  <a:pt x="532" y="855"/>
                </a:lnTo>
                <a:lnTo>
                  <a:pt x="542" y="862"/>
                </a:lnTo>
                <a:lnTo>
                  <a:pt x="552" y="868"/>
                </a:lnTo>
                <a:lnTo>
                  <a:pt x="564" y="871"/>
                </a:lnTo>
                <a:lnTo>
                  <a:pt x="576" y="875"/>
                </a:lnTo>
                <a:lnTo>
                  <a:pt x="588" y="876"/>
                </a:lnTo>
                <a:lnTo>
                  <a:pt x="601" y="875"/>
                </a:lnTo>
                <a:lnTo>
                  <a:pt x="612" y="873"/>
                </a:lnTo>
                <a:lnTo>
                  <a:pt x="624" y="869"/>
                </a:lnTo>
                <a:lnTo>
                  <a:pt x="636" y="863"/>
                </a:lnTo>
                <a:lnTo>
                  <a:pt x="647" y="856"/>
                </a:lnTo>
                <a:lnTo>
                  <a:pt x="655" y="848"/>
                </a:lnTo>
                <a:lnTo>
                  <a:pt x="663" y="838"/>
                </a:lnTo>
                <a:lnTo>
                  <a:pt x="669" y="829"/>
                </a:lnTo>
                <a:lnTo>
                  <a:pt x="675" y="818"/>
                </a:lnTo>
                <a:lnTo>
                  <a:pt x="678" y="806"/>
                </a:lnTo>
                <a:lnTo>
                  <a:pt x="680" y="793"/>
                </a:lnTo>
                <a:lnTo>
                  <a:pt x="694" y="796"/>
                </a:lnTo>
                <a:lnTo>
                  <a:pt x="707" y="797"/>
                </a:lnTo>
                <a:lnTo>
                  <a:pt x="717" y="797"/>
                </a:lnTo>
                <a:lnTo>
                  <a:pt x="725" y="796"/>
                </a:lnTo>
                <a:lnTo>
                  <a:pt x="734" y="794"/>
                </a:lnTo>
                <a:lnTo>
                  <a:pt x="742" y="791"/>
                </a:lnTo>
                <a:lnTo>
                  <a:pt x="750" y="787"/>
                </a:lnTo>
                <a:lnTo>
                  <a:pt x="757" y="782"/>
                </a:lnTo>
                <a:lnTo>
                  <a:pt x="765" y="777"/>
                </a:lnTo>
                <a:lnTo>
                  <a:pt x="771" y="771"/>
                </a:lnTo>
                <a:lnTo>
                  <a:pt x="780" y="761"/>
                </a:lnTo>
                <a:lnTo>
                  <a:pt x="786" y="751"/>
                </a:lnTo>
                <a:lnTo>
                  <a:pt x="792" y="740"/>
                </a:lnTo>
                <a:lnTo>
                  <a:pt x="795" y="729"/>
                </a:lnTo>
                <a:lnTo>
                  <a:pt x="797" y="716"/>
                </a:lnTo>
                <a:lnTo>
                  <a:pt x="798" y="704"/>
                </a:lnTo>
                <a:lnTo>
                  <a:pt x="797" y="692"/>
                </a:lnTo>
                <a:lnTo>
                  <a:pt x="794" y="681"/>
                </a:lnTo>
                <a:lnTo>
                  <a:pt x="807" y="678"/>
                </a:lnTo>
                <a:lnTo>
                  <a:pt x="817" y="674"/>
                </a:lnTo>
                <a:lnTo>
                  <a:pt x="829" y="670"/>
                </a:lnTo>
                <a:lnTo>
                  <a:pt x="839" y="663"/>
                </a:lnTo>
                <a:lnTo>
                  <a:pt x="848" y="655"/>
                </a:lnTo>
                <a:lnTo>
                  <a:pt x="857" y="646"/>
                </a:lnTo>
                <a:lnTo>
                  <a:pt x="863" y="635"/>
                </a:lnTo>
                <a:lnTo>
                  <a:pt x="869" y="625"/>
                </a:lnTo>
                <a:lnTo>
                  <a:pt x="873" y="613"/>
                </a:lnTo>
                <a:lnTo>
                  <a:pt x="875" y="600"/>
                </a:lnTo>
                <a:lnTo>
                  <a:pt x="876" y="588"/>
                </a:lnTo>
                <a:lnTo>
                  <a:pt x="875" y="575"/>
                </a:lnTo>
                <a:lnTo>
                  <a:pt x="872" y="564"/>
                </a:lnTo>
                <a:lnTo>
                  <a:pt x="868" y="553"/>
                </a:lnTo>
                <a:lnTo>
                  <a:pt x="862" y="542"/>
                </a:lnTo>
                <a:lnTo>
                  <a:pt x="855" y="531"/>
                </a:lnTo>
                <a:lnTo>
                  <a:pt x="866" y="525"/>
                </a:lnTo>
                <a:lnTo>
                  <a:pt x="875" y="517"/>
                </a:lnTo>
                <a:lnTo>
                  <a:pt x="883" y="509"/>
                </a:lnTo>
                <a:lnTo>
                  <a:pt x="890" y="499"/>
                </a:lnTo>
                <a:lnTo>
                  <a:pt x="896" y="488"/>
                </a:lnTo>
                <a:lnTo>
                  <a:pt x="900" y="477"/>
                </a:lnTo>
                <a:lnTo>
                  <a:pt x="903" y="464"/>
                </a:lnTo>
                <a:lnTo>
                  <a:pt x="903" y="45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7919521" y="3180437"/>
            <a:ext cx="2646878" cy="584775"/>
          </a:xfrm>
          <a:prstGeom prst="rect">
            <a:avLst/>
          </a:prstGeom>
          <a:noFill/>
        </p:spPr>
        <p:txBody>
          <a:bodyPr wrap="none" rtlCol="0">
            <a:spAutoFit/>
          </a:bodyPr>
          <a:lstStyle/>
          <a:p>
            <a:r>
              <a:rPr lang="zh-TW" altLang="en-US" sz="3200" b="1" dirty="0" smtClean="0"/>
              <a:t>學科考試分發</a:t>
            </a:r>
            <a:endParaRPr lang="zh-TW" altLang="en-US" sz="3200" b="1" dirty="0"/>
          </a:p>
        </p:txBody>
      </p:sp>
      <p:sp>
        <p:nvSpPr>
          <p:cNvPr id="3" name="文字方塊 2"/>
          <p:cNvSpPr txBox="1"/>
          <p:nvPr/>
        </p:nvSpPr>
        <p:spPr>
          <a:xfrm>
            <a:off x="8397100" y="4013378"/>
            <a:ext cx="1826141" cy="584775"/>
          </a:xfrm>
          <a:prstGeom prst="rect">
            <a:avLst/>
          </a:prstGeom>
          <a:noFill/>
        </p:spPr>
        <p:txBody>
          <a:bodyPr wrap="none" rtlCol="0">
            <a:spAutoFit/>
          </a:bodyPr>
          <a:lstStyle/>
          <a:p>
            <a:r>
              <a:rPr lang="zh-TW" altLang="en-US" sz="3200" b="1" dirty="0" smtClean="0"/>
              <a:t>甄選入學</a:t>
            </a:r>
            <a:endParaRPr lang="zh-TW" altLang="en-US" sz="3200" b="1" dirty="0"/>
          </a:p>
        </p:txBody>
      </p:sp>
      <p:sp>
        <p:nvSpPr>
          <p:cNvPr id="5" name="文字方塊 4"/>
          <p:cNvSpPr txBox="1"/>
          <p:nvPr/>
        </p:nvSpPr>
        <p:spPr>
          <a:xfrm>
            <a:off x="2138622" y="3358333"/>
            <a:ext cx="1826141" cy="584775"/>
          </a:xfrm>
          <a:prstGeom prst="rect">
            <a:avLst/>
          </a:prstGeom>
          <a:noFill/>
        </p:spPr>
        <p:txBody>
          <a:bodyPr wrap="none" rtlCol="0">
            <a:spAutoFit/>
          </a:bodyPr>
          <a:lstStyle/>
          <a:p>
            <a:r>
              <a:rPr lang="zh-TW" altLang="en-US" sz="3200" b="1" dirty="0" smtClean="0"/>
              <a:t>完全免試</a:t>
            </a:r>
            <a:endParaRPr lang="zh-TW" altLang="en-US" sz="3200" b="1" dirty="0"/>
          </a:p>
        </p:txBody>
      </p:sp>
      <p:sp>
        <p:nvSpPr>
          <p:cNvPr id="11" name="文字方塊 10"/>
          <p:cNvSpPr txBox="1"/>
          <p:nvPr/>
        </p:nvSpPr>
        <p:spPr>
          <a:xfrm>
            <a:off x="2138622" y="3829401"/>
            <a:ext cx="1826141" cy="584775"/>
          </a:xfrm>
          <a:prstGeom prst="rect">
            <a:avLst/>
          </a:prstGeom>
          <a:noFill/>
        </p:spPr>
        <p:txBody>
          <a:bodyPr wrap="none" rtlCol="0">
            <a:spAutoFit/>
          </a:bodyPr>
          <a:lstStyle/>
          <a:p>
            <a:r>
              <a:rPr lang="zh-TW" altLang="en-US" sz="3200" b="1" dirty="0" smtClean="0"/>
              <a:t>優先免試</a:t>
            </a:r>
            <a:endParaRPr lang="zh-TW" altLang="en-US" sz="3200" b="1" dirty="0"/>
          </a:p>
        </p:txBody>
      </p:sp>
      <p:sp>
        <p:nvSpPr>
          <p:cNvPr id="13" name="文字方塊 12"/>
          <p:cNvSpPr txBox="1"/>
          <p:nvPr/>
        </p:nvSpPr>
        <p:spPr>
          <a:xfrm>
            <a:off x="2023206" y="5258496"/>
            <a:ext cx="2236510" cy="584775"/>
          </a:xfrm>
          <a:prstGeom prst="rect">
            <a:avLst/>
          </a:prstGeom>
          <a:noFill/>
        </p:spPr>
        <p:txBody>
          <a:bodyPr wrap="none" rtlCol="0">
            <a:spAutoFit/>
          </a:bodyPr>
          <a:lstStyle/>
          <a:p>
            <a:r>
              <a:rPr lang="zh-TW" altLang="en-US" sz="3200" b="1" dirty="0" smtClean="0"/>
              <a:t>原住民專班</a:t>
            </a:r>
            <a:endParaRPr lang="zh-TW" altLang="en-US" sz="3200" b="1" dirty="0"/>
          </a:p>
        </p:txBody>
      </p:sp>
      <p:sp>
        <p:nvSpPr>
          <p:cNvPr id="14" name="文字方塊 13"/>
          <p:cNvSpPr txBox="1"/>
          <p:nvPr/>
        </p:nvSpPr>
        <p:spPr>
          <a:xfrm>
            <a:off x="2138622" y="4305766"/>
            <a:ext cx="1826141" cy="584775"/>
          </a:xfrm>
          <a:prstGeom prst="rect">
            <a:avLst/>
          </a:prstGeom>
          <a:noFill/>
        </p:spPr>
        <p:txBody>
          <a:bodyPr wrap="none" rtlCol="0">
            <a:spAutoFit/>
          </a:bodyPr>
          <a:lstStyle/>
          <a:p>
            <a:r>
              <a:rPr lang="zh-TW" altLang="en-US" sz="3200" b="1" smtClean="0"/>
              <a:t>直升入學</a:t>
            </a:r>
            <a:endParaRPr lang="zh-TW" altLang="en-US" sz="3200" b="1"/>
          </a:p>
        </p:txBody>
      </p:sp>
      <p:sp>
        <p:nvSpPr>
          <p:cNvPr id="15" name="文字方塊 14"/>
          <p:cNvSpPr txBox="1"/>
          <p:nvPr/>
        </p:nvSpPr>
        <p:spPr>
          <a:xfrm>
            <a:off x="2138622" y="2884331"/>
            <a:ext cx="1826141" cy="584775"/>
          </a:xfrm>
          <a:prstGeom prst="rect">
            <a:avLst/>
          </a:prstGeom>
          <a:noFill/>
        </p:spPr>
        <p:txBody>
          <a:bodyPr wrap="none" rtlCol="0">
            <a:spAutoFit/>
          </a:bodyPr>
          <a:lstStyle/>
          <a:p>
            <a:r>
              <a:rPr lang="zh-TW" altLang="en-US" sz="3200" b="1" dirty="0" smtClean="0"/>
              <a:t>分區免試</a:t>
            </a:r>
            <a:endParaRPr lang="zh-TW" altLang="en-US" sz="3200" b="1" dirty="0"/>
          </a:p>
        </p:txBody>
      </p:sp>
      <p:sp>
        <p:nvSpPr>
          <p:cNvPr id="16" name="文字方塊 15"/>
          <p:cNvSpPr txBox="1"/>
          <p:nvPr/>
        </p:nvSpPr>
        <p:spPr>
          <a:xfrm>
            <a:off x="2138622" y="4782131"/>
            <a:ext cx="1826141" cy="584775"/>
          </a:xfrm>
          <a:prstGeom prst="rect">
            <a:avLst/>
          </a:prstGeom>
          <a:noFill/>
        </p:spPr>
        <p:txBody>
          <a:bodyPr wrap="none" rtlCol="0">
            <a:spAutoFit/>
          </a:bodyPr>
          <a:lstStyle/>
          <a:p>
            <a:r>
              <a:rPr lang="zh-TW" altLang="en-US" sz="3200" b="1" dirty="0" smtClean="0"/>
              <a:t>五專免試</a:t>
            </a:r>
            <a:endParaRPr lang="zh-TW" altLang="en-US" sz="3200" b="1" dirty="0"/>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713" y="2185242"/>
            <a:ext cx="577577" cy="577577"/>
          </a:xfrm>
          <a:prstGeom prst="rect">
            <a:avLst/>
          </a:prstGeom>
        </p:spPr>
      </p:pic>
    </p:spTree>
    <p:extLst>
      <p:ext uri="{BB962C8B-B14F-4D97-AF65-F5344CB8AC3E}">
        <p14:creationId xmlns:p14="http://schemas.microsoft.com/office/powerpoint/2010/main" val="39427863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40559"/>
            <a:ext cx="4383994"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50</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0" y="412182"/>
            <a:ext cx="8899699" cy="677108"/>
          </a:xfrm>
          <a:prstGeom prst="rect">
            <a:avLst/>
          </a:prstGeom>
          <a:noFill/>
        </p:spPr>
        <p:txBody>
          <a:bodyPr wrap="square" lIns="0" tIns="0" rIns="0" bIns="0" rtlCol="0" anchor="t">
            <a:spAutoFit/>
          </a:bodyPr>
          <a:lstStyle/>
          <a:p>
            <a:pPr algn="ctr"/>
            <a:r>
              <a:rPr lang="zh-TW" altLang="en-US" sz="4400" b="1" dirty="0" smtClean="0"/>
              <a:t>五專招生資訊 　</a:t>
            </a:r>
            <a:endParaRPr lang="en-US" sz="4400" b="1" dirty="0"/>
          </a:p>
        </p:txBody>
      </p:sp>
      <p:sp>
        <p:nvSpPr>
          <p:cNvPr id="34" name="文字方塊 33"/>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35" name="文字方塊 34"/>
          <p:cNvSpPr txBox="1"/>
          <p:nvPr/>
        </p:nvSpPr>
        <p:spPr>
          <a:xfrm>
            <a:off x="558277" y="2081953"/>
            <a:ext cx="646331" cy="369332"/>
          </a:xfrm>
          <a:prstGeom prst="rect">
            <a:avLst/>
          </a:prstGeom>
          <a:noFill/>
        </p:spPr>
        <p:txBody>
          <a:bodyPr wrap="none" rtlCol="0">
            <a:spAutoFit/>
          </a:bodyPr>
          <a:lstStyle/>
          <a:p>
            <a:r>
              <a:rPr lang="zh-TW" altLang="en-US" b="1" dirty="0" smtClean="0"/>
              <a:t>五</a:t>
            </a:r>
            <a:r>
              <a:rPr lang="zh-TW" altLang="en-US" b="1" dirty="0"/>
              <a:t>專</a:t>
            </a:r>
          </a:p>
        </p:txBody>
      </p:sp>
      <p:graphicFrame>
        <p:nvGraphicFramePr>
          <p:cNvPr id="36" name="內容版面配置區 3">
            <a:extLst>
              <a:ext uri="{FF2B5EF4-FFF2-40B4-BE49-F238E27FC236}">
                <a16:creationId xmlns:a16="http://schemas.microsoft.com/office/drawing/2014/main" xmlns="" id="{6AE82ABC-53FF-F94A-8165-BCF54DC6977B}"/>
              </a:ext>
            </a:extLst>
          </p:cNvPr>
          <p:cNvGraphicFramePr>
            <a:graphicFrameLocks/>
          </p:cNvGraphicFramePr>
          <p:nvPr>
            <p:extLst>
              <p:ext uri="{D42A27DB-BD31-4B8C-83A1-F6EECF244321}">
                <p14:modId xmlns:p14="http://schemas.microsoft.com/office/powerpoint/2010/main" val="3999412974"/>
              </p:ext>
            </p:extLst>
          </p:nvPr>
        </p:nvGraphicFramePr>
        <p:xfrm>
          <a:off x="2617694" y="1411364"/>
          <a:ext cx="8229600" cy="4494495"/>
        </p:xfrm>
        <a:graphic>
          <a:graphicData uri="http://schemas.openxmlformats.org/drawingml/2006/table">
            <a:tbl>
              <a:tblPr/>
              <a:tblGrid>
                <a:gridCol w="1019175">
                  <a:extLst>
                    <a:ext uri="{9D8B030D-6E8A-4147-A177-3AD203B41FA5}">
                      <a16:colId xmlns:a16="http://schemas.microsoft.com/office/drawing/2014/main" xmlns="" val="895959537"/>
                    </a:ext>
                  </a:extLst>
                </a:gridCol>
                <a:gridCol w="3605213">
                  <a:extLst>
                    <a:ext uri="{9D8B030D-6E8A-4147-A177-3AD203B41FA5}">
                      <a16:colId xmlns:a16="http://schemas.microsoft.com/office/drawing/2014/main" xmlns="" val="807096214"/>
                    </a:ext>
                  </a:extLst>
                </a:gridCol>
                <a:gridCol w="3605212">
                  <a:extLst>
                    <a:ext uri="{9D8B030D-6E8A-4147-A177-3AD203B41FA5}">
                      <a16:colId xmlns:a16="http://schemas.microsoft.com/office/drawing/2014/main" xmlns="" val="88880641"/>
                    </a:ext>
                  </a:extLst>
                </a:gridCol>
              </a:tblGrid>
              <a:tr h="600356">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項目</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台南應用科技大學</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東方設計大學</a:t>
                      </a:r>
                      <a:endParaRPr kumimoji="0" lang="zh-TW" altLang="en-US" sz="3200" b="0" i="0" u="none" strike="noStrike" cap="none" normalizeH="0" baseline="0">
                        <a:ln>
                          <a:noFill/>
                        </a:ln>
                        <a:solidFill>
                          <a:srgbClr val="FF000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87797226"/>
                  </a:ext>
                </a:extLst>
              </a:tr>
              <a:tr h="2041525">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網路報名：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109</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二</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109</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通訊及現場報名：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109</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四</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109</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67380316"/>
                  </a:ext>
                </a:extLst>
              </a:tr>
              <a:tr h="6937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考試</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109</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28</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六</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109</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六</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24948957"/>
                  </a:ext>
                </a:extLst>
              </a:tr>
              <a:tr h="5794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放榜</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109</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9</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四</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109</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64632571"/>
                  </a:ext>
                </a:extLst>
              </a:tr>
              <a:tr h="5794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報到</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109</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109</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一</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87815735"/>
                  </a:ext>
                </a:extLst>
              </a:tr>
            </a:tbl>
          </a:graphicData>
        </a:graphic>
      </p:graphicFrame>
    </p:spTree>
    <p:extLst>
      <p:ext uri="{BB962C8B-B14F-4D97-AF65-F5344CB8AC3E}">
        <p14:creationId xmlns:p14="http://schemas.microsoft.com/office/powerpoint/2010/main" val="15367568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69BC9">
                  <a:lumMod val="75000"/>
                </a:srgb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prstClr val="white"/>
                </a:solidFill>
              </a:rPr>
              <a:t>特色招</a:t>
            </a:r>
            <a:r>
              <a:rPr lang="zh-TW" altLang="en-US" sz="2800" b="1" dirty="0">
                <a:solidFill>
                  <a:prstClr val="white"/>
                </a:solidFill>
              </a:rPr>
              <a:t>生</a:t>
            </a:r>
            <a:endParaRPr lang="en-US" altLang="zh-TW" sz="2800" b="1" dirty="0">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9BC9"/>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40559"/>
            <a:ext cx="4383994"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51</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28283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prstClr val="white"/>
                </a:solidFill>
              </a:rPr>
              <a:t>職校專業群科</a:t>
            </a:r>
            <a:endParaRPr lang="zh-TW" altLang="en-US" dirty="0">
              <a:solidFill>
                <a:prstClr val="white"/>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prstClr val="white"/>
                </a:solidFill>
              </a:rPr>
              <a:t>產特、技優、實用</a:t>
            </a:r>
            <a:endParaRPr lang="zh-TW" altLang="en-US" sz="1600" dirty="0">
              <a:solidFill>
                <a:prstClr val="white"/>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prstClr val="white"/>
                </a:solidFill>
              </a:rPr>
              <a:t>科學班</a:t>
            </a:r>
            <a:endParaRPr lang="zh-TW" altLang="en-US" dirty="0">
              <a:solidFill>
                <a:prstClr val="white"/>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prstClr val="white"/>
                </a:solidFill>
              </a:rPr>
              <a:t>考試分</a:t>
            </a:r>
            <a:r>
              <a:rPr lang="zh-TW" altLang="en-US" dirty="0">
                <a:solidFill>
                  <a:prstClr val="white"/>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0" y="412182"/>
            <a:ext cx="8899699"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五專招生資訊 　</a:t>
            </a:r>
            <a:endParaRPr lang="en-US" sz="4400" b="1" dirty="0">
              <a:solidFill>
                <a:prstClr val="black"/>
              </a:solidFill>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r>
              <a:rPr lang="zh-TW" altLang="en-US" dirty="0" smtClean="0">
                <a:solidFill>
                  <a:prstClr val="white"/>
                </a:solidFill>
              </a:rPr>
              <a:t>藝才、體育班</a:t>
            </a:r>
            <a:endParaRPr lang="zh-TW" altLang="en-US" dirty="0">
              <a:solidFill>
                <a:prstClr val="white"/>
              </a:solidFill>
            </a:endParaRPr>
          </a:p>
        </p:txBody>
      </p:sp>
      <p:sp>
        <p:nvSpPr>
          <p:cNvPr id="35" name="文字方塊 34"/>
          <p:cNvSpPr txBox="1"/>
          <p:nvPr/>
        </p:nvSpPr>
        <p:spPr>
          <a:xfrm>
            <a:off x="558277" y="2081953"/>
            <a:ext cx="646331" cy="369332"/>
          </a:xfrm>
          <a:prstGeom prst="rect">
            <a:avLst/>
          </a:prstGeom>
          <a:noFill/>
        </p:spPr>
        <p:txBody>
          <a:bodyPr wrap="none" rtlCol="0">
            <a:spAutoFit/>
          </a:bodyPr>
          <a:lstStyle/>
          <a:p>
            <a:r>
              <a:rPr lang="zh-TW" altLang="en-US" b="1" dirty="0" smtClean="0">
                <a:solidFill>
                  <a:prstClr val="black"/>
                </a:solidFill>
              </a:rPr>
              <a:t>五</a:t>
            </a:r>
            <a:r>
              <a:rPr lang="zh-TW" altLang="en-US" b="1" dirty="0">
                <a:solidFill>
                  <a:prstClr val="black"/>
                </a:solidFill>
              </a:rPr>
              <a:t>專</a:t>
            </a:r>
          </a:p>
        </p:txBody>
      </p:sp>
      <p:graphicFrame>
        <p:nvGraphicFramePr>
          <p:cNvPr id="36" name="內容版面配置區 3">
            <a:extLst>
              <a:ext uri="{FF2B5EF4-FFF2-40B4-BE49-F238E27FC236}">
                <a16:creationId xmlns:a16="http://schemas.microsoft.com/office/drawing/2014/main" xmlns="" id="{413C6329-B7F6-4E4A-98BA-FD84DC7AF4C1}"/>
              </a:ext>
            </a:extLst>
          </p:cNvPr>
          <p:cNvGraphicFramePr>
            <a:graphicFrameLocks/>
          </p:cNvGraphicFramePr>
          <p:nvPr>
            <p:extLst>
              <p:ext uri="{D42A27DB-BD31-4B8C-83A1-F6EECF244321}">
                <p14:modId xmlns:p14="http://schemas.microsoft.com/office/powerpoint/2010/main" val="3895513724"/>
              </p:ext>
            </p:extLst>
          </p:nvPr>
        </p:nvGraphicFramePr>
        <p:xfrm>
          <a:off x="3379694" y="1266651"/>
          <a:ext cx="8229600" cy="4846645"/>
        </p:xfrm>
        <a:graphic>
          <a:graphicData uri="http://schemas.openxmlformats.org/drawingml/2006/table">
            <a:tbl>
              <a:tblPr/>
              <a:tblGrid>
                <a:gridCol w="1811338">
                  <a:extLst>
                    <a:ext uri="{9D8B030D-6E8A-4147-A177-3AD203B41FA5}">
                      <a16:colId xmlns:a16="http://schemas.microsoft.com/office/drawing/2014/main" xmlns="" val="1824968475"/>
                    </a:ext>
                  </a:extLst>
                </a:gridCol>
                <a:gridCol w="2232025">
                  <a:extLst>
                    <a:ext uri="{9D8B030D-6E8A-4147-A177-3AD203B41FA5}">
                      <a16:colId xmlns:a16="http://schemas.microsoft.com/office/drawing/2014/main" xmlns="" val="3554032619"/>
                    </a:ext>
                  </a:extLst>
                </a:gridCol>
                <a:gridCol w="4186237">
                  <a:extLst>
                    <a:ext uri="{9D8B030D-6E8A-4147-A177-3AD203B41FA5}">
                      <a16:colId xmlns:a16="http://schemas.microsoft.com/office/drawing/2014/main" xmlns="" val="4255636813"/>
                    </a:ext>
                  </a:extLst>
                </a:gridCol>
              </a:tblGrid>
              <a:tr h="5794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招生學校</a:t>
                      </a:r>
                    </a:p>
                  </a:txBody>
                  <a:tcPr marT="45723" marB="45723"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招生系別</a:t>
                      </a:r>
                    </a:p>
                  </a:txBody>
                  <a:tcPr marT="45723" marB="45723"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考試科目</a:t>
                      </a:r>
                    </a:p>
                  </a:txBody>
                  <a:tcPr marT="45723" marB="45723"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15482562"/>
                  </a:ext>
                </a:extLst>
              </a:tr>
              <a:tr h="579438">
                <a:tc rowSpan="3">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台南應用科技大學</a:t>
                      </a:r>
                    </a:p>
                  </a:txBody>
                  <a:tcPr marT="45723" marB="45723"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美術系</a:t>
                      </a:r>
                    </a:p>
                  </a:txBody>
                  <a:tcPr marT="45723" marB="45723"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素描</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(300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分</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23" marB="45723"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15037778"/>
                  </a:ext>
                </a:extLst>
              </a:tr>
              <a:tr h="2041525">
                <a:tc vMerge="1">
                  <a:txBody>
                    <a:bodyPr/>
                    <a:lstStyle/>
                    <a:p>
                      <a:endParaRPr lang="zh-TW" altLang="en-US"/>
                    </a:p>
                  </a:txBody>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音樂系</a:t>
                      </a:r>
                    </a:p>
                  </a:txBody>
                  <a:tcPr marT="45723" marB="45723"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樂理</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包括音樂常識</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 (100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分</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聽寫</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筆試</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 (50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分</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視唱</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面試</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 (50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分</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主修科目</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(400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分</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23" marB="45723"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63884264"/>
                  </a:ext>
                </a:extLst>
              </a:tr>
              <a:tr h="579438">
                <a:tc vMerge="1">
                  <a:txBody>
                    <a:bodyPr/>
                    <a:lstStyle/>
                    <a:p>
                      <a:endParaRPr lang="zh-TW" altLang="en-US"/>
                    </a:p>
                  </a:txBody>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舞蹈系</a:t>
                      </a:r>
                    </a:p>
                  </a:txBody>
                  <a:tcPr marT="45723" marB="45723"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舞蹈基本動作</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(400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分</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23" marB="45723"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49269262"/>
                  </a:ext>
                </a:extLst>
              </a:tr>
              <a:tr h="1066800">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東方設計大學</a:t>
                      </a:r>
                    </a:p>
                  </a:txBody>
                  <a:tcPr marT="45723" marB="45723"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美術工藝系</a:t>
                      </a:r>
                      <a:r>
                        <a:rPr kumimoji="0" lang="en-US" altLang="zh-TW"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
                      </a:r>
                      <a:br>
                        <a:rPr kumimoji="0" lang="en-US" altLang="zh-TW"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br>
                      <a:r>
                        <a:rPr kumimoji="0" lang="en-US" altLang="zh-TW"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美術專長</a:t>
                      </a:r>
                      <a:r>
                        <a:rPr kumimoji="0" lang="en-US" altLang="zh-TW"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23" marB="45723"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靜物素描</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(300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分</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書面審查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(100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分</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23" marB="45723"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24822072"/>
                  </a:ext>
                </a:extLst>
              </a:tr>
            </a:tbl>
          </a:graphicData>
        </a:graphic>
      </p:graphicFrame>
    </p:spTree>
    <p:extLst>
      <p:ext uri="{BB962C8B-B14F-4D97-AF65-F5344CB8AC3E}">
        <p14:creationId xmlns:p14="http://schemas.microsoft.com/office/powerpoint/2010/main" val="4225128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2" y="644629"/>
            <a:ext cx="4922379"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52</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28283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b="1" dirty="0" smtClean="0"/>
              <a:t>職校專業群科</a:t>
            </a:r>
            <a:endParaRPr lang="zh-TW" altLang="en-US" b="1" dirty="0"/>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4028819" y="438136"/>
            <a:ext cx="7876310" cy="677108"/>
          </a:xfrm>
          <a:prstGeom prst="rect">
            <a:avLst/>
          </a:prstGeom>
          <a:noFill/>
        </p:spPr>
        <p:txBody>
          <a:bodyPr wrap="square" lIns="0" tIns="0" rIns="0" bIns="0" rtlCol="0" anchor="t">
            <a:spAutoFit/>
          </a:bodyPr>
          <a:lstStyle/>
          <a:p>
            <a:pPr algn="ctr"/>
            <a:r>
              <a:rPr lang="zh-TW" altLang="en-US" sz="4400" b="1" dirty="0" smtClean="0"/>
              <a:t>　　專業群科招生資訊</a:t>
            </a:r>
            <a:r>
              <a:rPr lang="en-US" altLang="zh-TW" sz="2000" b="1" dirty="0" smtClean="0">
                <a:solidFill>
                  <a:srgbClr val="FF0000"/>
                </a:solidFill>
              </a:rPr>
              <a:t>(108</a:t>
            </a:r>
            <a:r>
              <a:rPr lang="zh-TW" altLang="en-US" sz="2000" b="1" dirty="0" smtClean="0">
                <a:solidFill>
                  <a:srgbClr val="FF0000"/>
                </a:solidFill>
              </a:rPr>
              <a:t>學年度，供參</a:t>
            </a:r>
            <a:r>
              <a:rPr lang="en-US" altLang="zh-TW" sz="2000" b="1" dirty="0" smtClean="0">
                <a:solidFill>
                  <a:srgbClr val="FF0000"/>
                </a:solidFill>
              </a:rPr>
              <a:t>)</a:t>
            </a:r>
            <a:endParaRPr lang="en-US" sz="2000" b="1" dirty="0">
              <a:solidFill>
                <a:srgbClr val="FF0000"/>
              </a:solidFill>
            </a:endParaRPr>
          </a:p>
        </p:txBody>
      </p:sp>
      <p:sp>
        <p:nvSpPr>
          <p:cNvPr id="3" name="矩形 2"/>
          <p:cNvSpPr/>
          <p:nvPr/>
        </p:nvSpPr>
        <p:spPr>
          <a:xfrm>
            <a:off x="2438799" y="1426912"/>
            <a:ext cx="9272189" cy="4401205"/>
          </a:xfrm>
          <a:prstGeom prst="rect">
            <a:avLst/>
          </a:prstGeom>
        </p:spPr>
        <p:txBody>
          <a:bodyPr wrap="square">
            <a:spAutoFit/>
          </a:bodyPr>
          <a:lstStyle/>
          <a:p>
            <a:pPr>
              <a:spcBef>
                <a:spcPts val="100"/>
              </a:spcBef>
              <a:spcAft>
                <a:spcPts val="100"/>
              </a:spcAft>
              <a:buFontTx/>
              <a:buNone/>
              <a:defRPr/>
            </a:pPr>
            <a:r>
              <a:rPr lang="zh-TW" altLang="en-US" sz="2000" dirty="0">
                <a:latin typeface="+mn-ea"/>
              </a:rPr>
              <a:t>招生對象：國中畢業生、就讀海外臺灣學校及大陸臺商學校學生</a:t>
            </a:r>
            <a:endParaRPr lang="en-US" altLang="zh-TW" sz="2000" dirty="0">
              <a:latin typeface="+mn-ea"/>
            </a:endParaRPr>
          </a:p>
          <a:p>
            <a:pPr>
              <a:spcBef>
                <a:spcPts val="100"/>
              </a:spcBef>
              <a:spcAft>
                <a:spcPts val="100"/>
              </a:spcAft>
              <a:buFontTx/>
              <a:buNone/>
              <a:defRPr/>
            </a:pPr>
            <a:r>
              <a:rPr lang="zh-TW" altLang="en-US" sz="2000" dirty="0" smtClean="0">
                <a:latin typeface="+mn-ea"/>
              </a:rPr>
              <a:t>招生</a:t>
            </a:r>
            <a:r>
              <a:rPr lang="zh-TW" altLang="en-US" sz="2000" dirty="0">
                <a:latin typeface="+mn-ea"/>
              </a:rPr>
              <a:t>學校：</a:t>
            </a:r>
            <a:r>
              <a:rPr lang="zh-TW" altLang="zh-TW" sz="2000" dirty="0">
                <a:latin typeface="+mn-ea"/>
              </a:rPr>
              <a:t>新北市公私立職業學校、高中附設職業類</a:t>
            </a:r>
            <a:r>
              <a:rPr lang="zh-TW" altLang="zh-TW" sz="2000" dirty="0" smtClean="0">
                <a:latin typeface="+mn-ea"/>
              </a:rPr>
              <a:t>科</a:t>
            </a:r>
            <a:r>
              <a:rPr lang="en-US" altLang="zh-TW" dirty="0" smtClean="0">
                <a:latin typeface="+mn-ea"/>
              </a:rPr>
              <a:t>(108</a:t>
            </a:r>
            <a:r>
              <a:rPr lang="zh-TW" altLang="en-US" dirty="0" smtClean="0">
                <a:latin typeface="+mn-ea"/>
              </a:rPr>
              <a:t>學年</a:t>
            </a:r>
            <a:r>
              <a:rPr lang="zh-TW" altLang="en-US" dirty="0">
                <a:latin typeface="+mn-ea"/>
              </a:rPr>
              <a:t>度 </a:t>
            </a:r>
            <a:r>
              <a:rPr lang="en-US" altLang="zh-TW" dirty="0">
                <a:latin typeface="+mn-ea"/>
              </a:rPr>
              <a:t>14</a:t>
            </a:r>
            <a:r>
              <a:rPr lang="zh-TW" altLang="en-US" dirty="0" smtClean="0">
                <a:latin typeface="+mn-ea"/>
              </a:rPr>
              <a:t>校</a:t>
            </a:r>
            <a:r>
              <a:rPr lang="en-US" altLang="zh-TW" dirty="0" smtClean="0">
                <a:latin typeface="+mn-ea"/>
              </a:rPr>
              <a:t>51</a:t>
            </a:r>
            <a:r>
              <a:rPr lang="zh-TW" altLang="en-US" dirty="0" smtClean="0">
                <a:latin typeface="+mn-ea"/>
              </a:rPr>
              <a:t>科</a:t>
            </a:r>
            <a:r>
              <a:rPr lang="en-US" altLang="zh-TW" dirty="0" smtClean="0">
                <a:latin typeface="+mn-ea"/>
              </a:rPr>
              <a:t>)</a:t>
            </a:r>
            <a:endParaRPr lang="en-US" altLang="zh-TW" dirty="0">
              <a:latin typeface="+mn-ea"/>
            </a:endParaRPr>
          </a:p>
          <a:p>
            <a:pPr>
              <a:spcBef>
                <a:spcPts val="100"/>
              </a:spcBef>
              <a:spcAft>
                <a:spcPts val="100"/>
              </a:spcAft>
              <a:buFont typeface="Arial" panose="020B0604020202020204" pitchFamily="34" charset="0"/>
              <a:buNone/>
              <a:defRPr/>
            </a:pPr>
            <a:r>
              <a:rPr lang="zh-TW" altLang="en-US" sz="2000" dirty="0" smtClean="0">
                <a:latin typeface="+mn-ea"/>
              </a:rPr>
              <a:t>招生</a:t>
            </a:r>
            <a:r>
              <a:rPr lang="zh-TW" altLang="en-US" sz="2000" dirty="0">
                <a:latin typeface="+mn-ea"/>
              </a:rPr>
              <a:t>名額：總計</a:t>
            </a:r>
            <a:r>
              <a:rPr lang="en-US" altLang="zh-TW" sz="2000" dirty="0" smtClean="0">
                <a:latin typeface="+mn-ea"/>
              </a:rPr>
              <a:t>1400</a:t>
            </a:r>
            <a:r>
              <a:rPr lang="zh-TW" altLang="en-US" sz="2000" dirty="0" smtClean="0">
                <a:latin typeface="+mn-ea"/>
              </a:rPr>
              <a:t>名</a:t>
            </a:r>
            <a:endParaRPr lang="en-US" altLang="zh-TW" sz="2000" dirty="0" smtClean="0">
              <a:latin typeface="+mn-ea"/>
            </a:endParaRPr>
          </a:p>
          <a:p>
            <a:pPr>
              <a:spcBef>
                <a:spcPts val="100"/>
              </a:spcBef>
              <a:spcAft>
                <a:spcPts val="100"/>
              </a:spcAft>
              <a:defRPr/>
            </a:pPr>
            <a:r>
              <a:rPr lang="zh-TW" altLang="en-US" sz="2000" dirty="0">
                <a:latin typeface="+mn-ea"/>
              </a:rPr>
              <a:t>主委學校</a:t>
            </a:r>
            <a:r>
              <a:rPr lang="zh-TW" altLang="en-US" sz="2000" dirty="0" smtClean="0">
                <a:latin typeface="+mn-ea"/>
              </a:rPr>
              <a:t>：三重商工</a:t>
            </a:r>
            <a:endParaRPr lang="en-US" altLang="zh-TW" sz="2000" dirty="0" smtClean="0">
              <a:latin typeface="+mn-ea"/>
            </a:endParaRPr>
          </a:p>
          <a:p>
            <a:pPr>
              <a:spcBef>
                <a:spcPts val="100"/>
              </a:spcBef>
              <a:spcAft>
                <a:spcPts val="100"/>
              </a:spcAft>
              <a:defRPr/>
            </a:pPr>
            <a:r>
              <a:rPr lang="zh-TW" altLang="en-US" sz="2000" dirty="0" smtClean="0">
                <a:latin typeface="+mn-ea"/>
              </a:rPr>
              <a:t>報名</a:t>
            </a:r>
            <a:r>
              <a:rPr lang="zh-TW" altLang="en-US" sz="2000" dirty="0">
                <a:latin typeface="+mn-ea"/>
              </a:rPr>
              <a:t>作業：</a:t>
            </a:r>
          </a:p>
          <a:p>
            <a:pPr>
              <a:spcBef>
                <a:spcPts val="100"/>
              </a:spcBef>
              <a:spcAft>
                <a:spcPts val="100"/>
              </a:spcAft>
              <a:buFontTx/>
              <a:buNone/>
            </a:pPr>
            <a:r>
              <a:rPr lang="zh-TW" altLang="en-US" sz="2000" dirty="0">
                <a:latin typeface="+mn-ea"/>
              </a:rPr>
              <a:t>      第一階段書面審查報名：</a:t>
            </a:r>
          </a:p>
          <a:p>
            <a:pPr>
              <a:spcBef>
                <a:spcPts val="100"/>
              </a:spcBef>
              <a:spcAft>
                <a:spcPts val="100"/>
              </a:spcAft>
              <a:buFontTx/>
              <a:buNone/>
            </a:pPr>
            <a:r>
              <a:rPr lang="zh-TW" altLang="en-US" sz="2000" dirty="0">
                <a:latin typeface="+mn-ea"/>
              </a:rPr>
              <a:t>       </a:t>
            </a:r>
            <a:r>
              <a:rPr lang="en-US" altLang="zh-TW" sz="2000" dirty="0">
                <a:latin typeface="+mn-ea"/>
              </a:rPr>
              <a:t>1. </a:t>
            </a:r>
            <a:r>
              <a:rPr lang="en-US" altLang="zh-TW" sz="2000" dirty="0" smtClean="0">
                <a:latin typeface="+mn-ea"/>
              </a:rPr>
              <a:t>109</a:t>
            </a:r>
            <a:r>
              <a:rPr lang="zh-TW" altLang="en-US" sz="2000" dirty="0" smtClean="0">
                <a:latin typeface="+mn-ea"/>
              </a:rPr>
              <a:t>年</a:t>
            </a:r>
            <a:r>
              <a:rPr lang="en-US" altLang="zh-TW" sz="2000" dirty="0">
                <a:latin typeface="+mn-ea"/>
              </a:rPr>
              <a:t>2</a:t>
            </a:r>
            <a:r>
              <a:rPr lang="zh-TW" altLang="en-US" sz="2000" dirty="0" smtClean="0">
                <a:latin typeface="+mn-ea"/>
              </a:rPr>
              <a:t>月</a:t>
            </a:r>
            <a:r>
              <a:rPr lang="en-US" altLang="zh-TW" sz="2000" dirty="0" smtClean="0">
                <a:latin typeface="+mn-ea"/>
              </a:rPr>
              <a:t>19</a:t>
            </a:r>
            <a:r>
              <a:rPr lang="zh-TW" altLang="en-US" sz="2000" dirty="0" smtClean="0">
                <a:latin typeface="+mn-ea"/>
              </a:rPr>
              <a:t>日</a:t>
            </a:r>
            <a:r>
              <a:rPr lang="zh-TW" altLang="en-US" sz="2000" dirty="0">
                <a:latin typeface="+mn-ea"/>
              </a:rPr>
              <a:t>至</a:t>
            </a:r>
            <a:r>
              <a:rPr lang="en-US" altLang="zh-TW" sz="2000" dirty="0">
                <a:latin typeface="+mn-ea"/>
              </a:rPr>
              <a:t>3</a:t>
            </a:r>
            <a:r>
              <a:rPr lang="zh-TW" altLang="en-US" sz="2000" dirty="0" smtClean="0">
                <a:latin typeface="+mn-ea"/>
              </a:rPr>
              <a:t>月</a:t>
            </a:r>
            <a:r>
              <a:rPr lang="en-US" altLang="zh-TW" sz="2000" dirty="0" smtClean="0">
                <a:latin typeface="+mn-ea"/>
              </a:rPr>
              <a:t>3</a:t>
            </a:r>
            <a:r>
              <a:rPr lang="zh-TW" altLang="en-US" sz="2000" dirty="0" smtClean="0">
                <a:latin typeface="+mn-ea"/>
              </a:rPr>
              <a:t>日</a:t>
            </a:r>
            <a:r>
              <a:rPr lang="zh-TW" altLang="en-US" sz="2000" dirty="0">
                <a:latin typeface="+mn-ea"/>
              </a:rPr>
              <a:t>中午</a:t>
            </a:r>
            <a:r>
              <a:rPr lang="en-US" altLang="zh-TW" sz="2000" dirty="0">
                <a:latin typeface="+mn-ea"/>
              </a:rPr>
              <a:t>12</a:t>
            </a:r>
            <a:r>
              <a:rPr lang="zh-TW" altLang="en-US" sz="2000" dirty="0">
                <a:latin typeface="+mn-ea"/>
              </a:rPr>
              <a:t>時止，</a:t>
            </a:r>
            <a:r>
              <a:rPr lang="zh-TW" altLang="en-US" sz="2000" dirty="0" smtClean="0">
                <a:latin typeface="+mn-ea"/>
              </a:rPr>
              <a:t>考生至委員會網站輸入報名基本資料</a:t>
            </a:r>
            <a:endParaRPr lang="en-US" altLang="zh-TW" sz="2000" dirty="0" smtClean="0">
              <a:latin typeface="+mn-ea"/>
            </a:endParaRPr>
          </a:p>
          <a:p>
            <a:pPr>
              <a:spcBef>
                <a:spcPts val="100"/>
              </a:spcBef>
              <a:spcAft>
                <a:spcPts val="100"/>
              </a:spcAft>
              <a:buFontTx/>
              <a:buNone/>
            </a:pPr>
            <a:r>
              <a:rPr lang="en-US" altLang="zh-TW" sz="2000" dirty="0">
                <a:latin typeface="+mn-ea"/>
              </a:rPr>
              <a:t> </a:t>
            </a:r>
            <a:r>
              <a:rPr lang="en-US" altLang="zh-TW" sz="2000" dirty="0" smtClean="0">
                <a:latin typeface="+mn-ea"/>
              </a:rPr>
              <a:t>          </a:t>
            </a:r>
            <a:r>
              <a:rPr lang="zh-TW" altLang="en-US" sz="2000" dirty="0" smtClean="0">
                <a:latin typeface="+mn-ea"/>
              </a:rPr>
              <a:t>、選填報考學校及科別</a:t>
            </a:r>
          </a:p>
          <a:p>
            <a:pPr>
              <a:spcBef>
                <a:spcPts val="100"/>
              </a:spcBef>
              <a:spcAft>
                <a:spcPts val="100"/>
              </a:spcAft>
              <a:buFontTx/>
              <a:buNone/>
            </a:pPr>
            <a:r>
              <a:rPr lang="zh-TW" altLang="en-US" sz="2000" dirty="0" smtClean="0">
                <a:latin typeface="+mn-ea"/>
              </a:rPr>
              <a:t>       </a:t>
            </a:r>
            <a:r>
              <a:rPr lang="en-US" altLang="zh-TW" sz="2000" dirty="0">
                <a:latin typeface="+mn-ea"/>
              </a:rPr>
              <a:t>2. </a:t>
            </a:r>
            <a:r>
              <a:rPr lang="en-US" altLang="zh-TW" sz="2000" dirty="0" smtClean="0">
                <a:latin typeface="+mn-ea"/>
              </a:rPr>
              <a:t>109</a:t>
            </a:r>
            <a:r>
              <a:rPr lang="zh-TW" altLang="en-US" sz="2000" dirty="0" smtClean="0">
                <a:latin typeface="+mn-ea"/>
              </a:rPr>
              <a:t>年</a:t>
            </a:r>
            <a:r>
              <a:rPr lang="en-US" altLang="zh-TW" sz="2000" dirty="0">
                <a:latin typeface="+mn-ea"/>
              </a:rPr>
              <a:t>3</a:t>
            </a:r>
            <a:r>
              <a:rPr lang="zh-TW" altLang="en-US" sz="2000" dirty="0" smtClean="0">
                <a:latin typeface="+mn-ea"/>
              </a:rPr>
              <a:t>月</a:t>
            </a:r>
            <a:r>
              <a:rPr lang="en-US" altLang="zh-TW" sz="2000" dirty="0" smtClean="0">
                <a:latin typeface="+mn-ea"/>
              </a:rPr>
              <a:t>9</a:t>
            </a:r>
            <a:r>
              <a:rPr lang="zh-TW" altLang="en-US" sz="2000" dirty="0" smtClean="0">
                <a:latin typeface="+mn-ea"/>
              </a:rPr>
              <a:t>日</a:t>
            </a:r>
            <a:r>
              <a:rPr lang="zh-TW" altLang="en-US" sz="2000" dirty="0">
                <a:latin typeface="+mn-ea"/>
              </a:rPr>
              <a:t>至</a:t>
            </a:r>
            <a:r>
              <a:rPr lang="en-US" altLang="zh-TW" sz="2000" dirty="0">
                <a:latin typeface="+mn-ea"/>
              </a:rPr>
              <a:t>3</a:t>
            </a:r>
            <a:r>
              <a:rPr lang="zh-TW" altLang="en-US" sz="2000" dirty="0">
                <a:latin typeface="+mn-ea"/>
              </a:rPr>
              <a:t>月</a:t>
            </a:r>
            <a:r>
              <a:rPr lang="en-US" altLang="zh-TW" sz="2000" dirty="0" smtClean="0">
                <a:latin typeface="+mn-ea"/>
              </a:rPr>
              <a:t>10</a:t>
            </a:r>
            <a:r>
              <a:rPr lang="zh-TW" altLang="en-US" sz="2000" dirty="0" smtClean="0">
                <a:latin typeface="+mn-ea"/>
              </a:rPr>
              <a:t>日</a:t>
            </a:r>
            <a:r>
              <a:rPr lang="zh-TW" altLang="en-US" sz="2000" dirty="0">
                <a:latin typeface="+mn-ea"/>
              </a:rPr>
              <a:t>，由國中學校集體</a:t>
            </a:r>
            <a:r>
              <a:rPr lang="zh-TW" altLang="en-US" sz="2000" dirty="0" smtClean="0">
                <a:latin typeface="+mn-ea"/>
              </a:rPr>
              <a:t>報名</a:t>
            </a:r>
            <a:r>
              <a:rPr lang="zh-TW" altLang="en-US" sz="2000" dirty="0">
                <a:latin typeface="+mn-ea"/>
              </a:rPr>
              <a:t>送</a:t>
            </a:r>
            <a:r>
              <a:rPr lang="zh-TW" altLang="en-US" sz="2000" dirty="0" smtClean="0">
                <a:latin typeface="+mn-ea"/>
              </a:rPr>
              <a:t>件</a:t>
            </a:r>
            <a:endParaRPr lang="zh-TW" altLang="en-US" sz="2000" dirty="0">
              <a:latin typeface="+mn-ea"/>
            </a:endParaRPr>
          </a:p>
          <a:p>
            <a:pPr>
              <a:spcBef>
                <a:spcPts val="100"/>
              </a:spcBef>
              <a:spcAft>
                <a:spcPts val="100"/>
              </a:spcAft>
              <a:buFontTx/>
              <a:buNone/>
            </a:pPr>
            <a:r>
              <a:rPr lang="zh-TW" altLang="en-US" sz="2000" dirty="0" smtClean="0">
                <a:latin typeface="+mn-ea"/>
              </a:rPr>
              <a:t>第二</a:t>
            </a:r>
            <a:r>
              <a:rPr lang="zh-TW" altLang="en-US" sz="2000" dirty="0">
                <a:latin typeface="+mn-ea"/>
              </a:rPr>
              <a:t>階段術科測驗報名：</a:t>
            </a:r>
            <a:r>
              <a:rPr lang="en-US" altLang="zh-TW" sz="2000" dirty="0" smtClean="0">
                <a:latin typeface="+mn-ea"/>
              </a:rPr>
              <a:t>109</a:t>
            </a:r>
            <a:r>
              <a:rPr lang="zh-TW" altLang="en-US" sz="2000" dirty="0" smtClean="0">
                <a:latin typeface="+mn-ea"/>
              </a:rPr>
              <a:t>年</a:t>
            </a:r>
            <a:r>
              <a:rPr lang="en-US" altLang="zh-TW" sz="2000" dirty="0">
                <a:latin typeface="+mn-ea"/>
              </a:rPr>
              <a:t>3</a:t>
            </a:r>
            <a:r>
              <a:rPr lang="zh-TW" altLang="en-US" sz="2000" dirty="0" smtClean="0">
                <a:latin typeface="+mn-ea"/>
              </a:rPr>
              <a:t>月</a:t>
            </a:r>
            <a:r>
              <a:rPr lang="en-US" altLang="zh-TW" sz="2000" dirty="0" smtClean="0">
                <a:latin typeface="+mn-ea"/>
              </a:rPr>
              <a:t>30</a:t>
            </a:r>
            <a:r>
              <a:rPr lang="zh-TW" altLang="en-US" sz="2000" dirty="0" smtClean="0">
                <a:latin typeface="+mn-ea"/>
              </a:rPr>
              <a:t>日</a:t>
            </a:r>
            <a:r>
              <a:rPr lang="zh-TW" altLang="en-US" sz="2000" dirty="0">
                <a:latin typeface="+mn-ea"/>
              </a:rPr>
              <a:t>至</a:t>
            </a:r>
            <a:r>
              <a:rPr lang="en-US" altLang="zh-TW" sz="2000" dirty="0">
                <a:latin typeface="+mn-ea"/>
              </a:rPr>
              <a:t>3</a:t>
            </a:r>
            <a:r>
              <a:rPr lang="zh-TW" altLang="en-US" sz="2000" dirty="0" smtClean="0">
                <a:latin typeface="+mn-ea"/>
              </a:rPr>
              <a:t>月</a:t>
            </a:r>
            <a:r>
              <a:rPr lang="en-US" altLang="zh-TW" sz="2000" dirty="0" smtClean="0">
                <a:latin typeface="+mn-ea"/>
              </a:rPr>
              <a:t>31</a:t>
            </a:r>
            <a:r>
              <a:rPr lang="zh-TW" altLang="en-US" sz="2000" dirty="0" smtClean="0">
                <a:latin typeface="+mn-ea"/>
              </a:rPr>
              <a:t>日</a:t>
            </a:r>
            <a:r>
              <a:rPr lang="en-US" altLang="zh-TW" sz="2000" dirty="0">
                <a:latin typeface="+mn-ea"/>
              </a:rPr>
              <a:t>12:00</a:t>
            </a:r>
          </a:p>
          <a:p>
            <a:pPr>
              <a:spcBef>
                <a:spcPts val="100"/>
              </a:spcBef>
              <a:spcAft>
                <a:spcPts val="100"/>
              </a:spcAft>
              <a:buFontTx/>
              <a:buNone/>
            </a:pPr>
            <a:r>
              <a:rPr lang="zh-TW" altLang="en-US" sz="2000" dirty="0" smtClean="0">
                <a:latin typeface="+mn-ea"/>
              </a:rPr>
              <a:t>測驗</a:t>
            </a:r>
            <a:r>
              <a:rPr lang="zh-TW" altLang="en-US" sz="2000" dirty="0">
                <a:latin typeface="+mn-ea"/>
              </a:rPr>
              <a:t>時間：</a:t>
            </a:r>
            <a:r>
              <a:rPr lang="en-US" altLang="zh-TW" sz="2000" dirty="0" smtClean="0">
                <a:latin typeface="+mn-ea"/>
              </a:rPr>
              <a:t>109</a:t>
            </a:r>
            <a:r>
              <a:rPr lang="zh-TW" altLang="en-US" sz="2000" dirty="0" smtClean="0">
                <a:latin typeface="+mn-ea"/>
              </a:rPr>
              <a:t>年</a:t>
            </a:r>
            <a:r>
              <a:rPr lang="en-US" altLang="zh-TW" sz="2000" dirty="0">
                <a:latin typeface="+mn-ea"/>
              </a:rPr>
              <a:t>4</a:t>
            </a:r>
            <a:r>
              <a:rPr lang="zh-TW" altLang="en-US" sz="2000" dirty="0">
                <a:latin typeface="+mn-ea"/>
              </a:rPr>
              <a:t>月</a:t>
            </a:r>
            <a:r>
              <a:rPr lang="en-US" altLang="zh-TW" sz="2000" dirty="0" smtClean="0">
                <a:latin typeface="+mn-ea"/>
              </a:rPr>
              <a:t>25-26</a:t>
            </a:r>
            <a:r>
              <a:rPr lang="zh-TW" altLang="en-US" sz="2000" dirty="0" smtClean="0">
                <a:latin typeface="+mn-ea"/>
              </a:rPr>
              <a:t>日</a:t>
            </a:r>
            <a:endParaRPr lang="en-US" altLang="zh-TW" sz="2000" dirty="0">
              <a:latin typeface="+mn-ea"/>
            </a:endParaRPr>
          </a:p>
          <a:p>
            <a:pPr>
              <a:spcBef>
                <a:spcPts val="100"/>
              </a:spcBef>
              <a:spcAft>
                <a:spcPts val="100"/>
              </a:spcAft>
              <a:buFontTx/>
              <a:buNone/>
            </a:pPr>
            <a:r>
              <a:rPr lang="zh-TW" altLang="en-US" sz="2000" dirty="0" smtClean="0">
                <a:latin typeface="+mn-ea"/>
              </a:rPr>
              <a:t>放</a:t>
            </a:r>
            <a:r>
              <a:rPr lang="zh-TW" altLang="en-US" sz="2000" dirty="0">
                <a:latin typeface="+mn-ea"/>
              </a:rPr>
              <a:t>榜：</a:t>
            </a:r>
            <a:r>
              <a:rPr lang="en-US" altLang="zh-TW" sz="2000" dirty="0" smtClean="0">
                <a:latin typeface="+mn-ea"/>
              </a:rPr>
              <a:t>109</a:t>
            </a:r>
            <a:r>
              <a:rPr lang="zh-TW" altLang="en-US" sz="2000" dirty="0" smtClean="0">
                <a:latin typeface="+mn-ea"/>
              </a:rPr>
              <a:t>年</a:t>
            </a:r>
            <a:r>
              <a:rPr lang="en-US" altLang="zh-TW" sz="2000" dirty="0">
                <a:latin typeface="+mn-ea"/>
              </a:rPr>
              <a:t>6</a:t>
            </a:r>
            <a:r>
              <a:rPr lang="zh-TW" altLang="en-US" sz="2000" dirty="0">
                <a:latin typeface="+mn-ea"/>
              </a:rPr>
              <a:t>月</a:t>
            </a:r>
            <a:r>
              <a:rPr lang="en-US" altLang="zh-TW" sz="2000" dirty="0" smtClean="0">
                <a:latin typeface="+mn-ea"/>
              </a:rPr>
              <a:t>10</a:t>
            </a:r>
            <a:r>
              <a:rPr lang="zh-TW" altLang="en-US" sz="2000" dirty="0" smtClean="0">
                <a:latin typeface="+mn-ea"/>
              </a:rPr>
              <a:t>日 </a:t>
            </a:r>
            <a:endParaRPr lang="en-US" altLang="zh-TW" sz="2000" dirty="0">
              <a:latin typeface="+mn-ea"/>
            </a:endParaRPr>
          </a:p>
          <a:p>
            <a:pPr>
              <a:spcBef>
                <a:spcPts val="100"/>
              </a:spcBef>
              <a:spcAft>
                <a:spcPts val="100"/>
              </a:spcAft>
              <a:buFontTx/>
              <a:buNone/>
            </a:pPr>
            <a:r>
              <a:rPr lang="zh-TW" altLang="en-US" sz="2000" dirty="0" smtClean="0">
                <a:latin typeface="+mn-ea"/>
              </a:rPr>
              <a:t>報到</a:t>
            </a:r>
            <a:r>
              <a:rPr lang="zh-TW" altLang="en-US" sz="2000" dirty="0">
                <a:latin typeface="+mn-ea"/>
              </a:rPr>
              <a:t>：</a:t>
            </a:r>
            <a:r>
              <a:rPr lang="en-US" altLang="zh-TW" sz="2000" dirty="0" smtClean="0">
                <a:latin typeface="+mn-ea"/>
              </a:rPr>
              <a:t>109</a:t>
            </a:r>
            <a:r>
              <a:rPr lang="zh-TW" altLang="en-US" sz="2000" dirty="0" smtClean="0">
                <a:latin typeface="+mn-ea"/>
              </a:rPr>
              <a:t>年</a:t>
            </a:r>
            <a:r>
              <a:rPr lang="en-US" altLang="zh-TW" sz="2000" dirty="0">
                <a:latin typeface="+mn-ea"/>
              </a:rPr>
              <a:t>6</a:t>
            </a:r>
            <a:r>
              <a:rPr lang="zh-TW" altLang="en-US" sz="2000" dirty="0">
                <a:latin typeface="+mn-ea"/>
              </a:rPr>
              <a:t>月</a:t>
            </a:r>
            <a:r>
              <a:rPr lang="en-US" altLang="zh-TW" sz="2000" dirty="0" smtClean="0">
                <a:latin typeface="+mn-ea"/>
              </a:rPr>
              <a:t>11</a:t>
            </a:r>
            <a:r>
              <a:rPr lang="zh-TW" altLang="en-US" sz="2000" dirty="0" smtClean="0">
                <a:latin typeface="+mn-ea"/>
              </a:rPr>
              <a:t>日</a:t>
            </a:r>
            <a:endParaRPr lang="zh-TW" altLang="en-US" sz="2000" dirty="0">
              <a:latin typeface="+mn-ea"/>
            </a:endParaRPr>
          </a:p>
        </p:txBody>
      </p:sp>
      <p:sp>
        <p:nvSpPr>
          <p:cNvPr id="2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74040" y="1511338"/>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73939" y="1837615"/>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71656" y="2158351"/>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68341" y="250610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68341" y="2819962"/>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66594" y="4475478"/>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66593" y="4818853"/>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66192" y="5140724"/>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63568" y="5466583"/>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文字方塊 41"/>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43" name="文字方塊 42"/>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20368587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2" y="644629"/>
            <a:ext cx="4922379"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53</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3838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28283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b="1" dirty="0" smtClean="0"/>
              <a:t>職校專業群科</a:t>
            </a:r>
            <a:endParaRPr lang="zh-TW" altLang="en-US" b="1" dirty="0"/>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t>辦理方</a:t>
            </a:r>
            <a:r>
              <a:rPr lang="zh-TW" altLang="en-US" sz="4400" b="1" dirty="0"/>
              <a:t>式</a:t>
            </a:r>
            <a:endParaRPr lang="en-US" sz="4400" b="1" dirty="0"/>
          </a:p>
        </p:txBody>
      </p:sp>
      <p:sp>
        <p:nvSpPr>
          <p:cNvPr id="3" name="矩形 2"/>
          <p:cNvSpPr/>
          <p:nvPr/>
        </p:nvSpPr>
        <p:spPr>
          <a:xfrm>
            <a:off x="2343998" y="1335493"/>
            <a:ext cx="9280221" cy="4524315"/>
          </a:xfrm>
          <a:prstGeom prst="rect">
            <a:avLst/>
          </a:prstGeom>
        </p:spPr>
        <p:txBody>
          <a:bodyPr wrap="square">
            <a:spAutoFit/>
          </a:bodyPr>
          <a:lstStyle/>
          <a:p>
            <a:pPr marL="1971675" indent="-1971675">
              <a:spcBef>
                <a:spcPct val="0"/>
              </a:spcBef>
              <a:buFont typeface="Arial" panose="020B0604020202020204" pitchFamily="34" charset="0"/>
              <a:buNone/>
              <a:defRPr/>
            </a:pPr>
            <a:r>
              <a:rPr lang="zh-TW" altLang="en-US" sz="2400" dirty="0" smtClean="0">
                <a:latin typeface="+mn-ea"/>
              </a:rPr>
              <a:t>報名原則：依</a:t>
            </a:r>
            <a:r>
              <a:rPr lang="zh-TW" altLang="en-US" sz="2400" dirty="0">
                <a:latin typeface="+mn-ea"/>
              </a:rPr>
              <a:t>「新北市</a:t>
            </a:r>
            <a:r>
              <a:rPr lang="en-US" altLang="zh-TW" sz="2400" dirty="0" smtClean="0">
                <a:latin typeface="+mn-ea"/>
              </a:rPr>
              <a:t>10</a:t>
            </a:r>
            <a:r>
              <a:rPr lang="en-US" altLang="zh-TW" sz="2400" dirty="0">
                <a:latin typeface="+mn-ea"/>
              </a:rPr>
              <a:t>9</a:t>
            </a:r>
            <a:r>
              <a:rPr lang="zh-TW" altLang="en-US" sz="2400" dirty="0" smtClean="0">
                <a:latin typeface="+mn-ea"/>
              </a:rPr>
              <a:t>學年</a:t>
            </a:r>
            <a:r>
              <a:rPr lang="zh-TW" altLang="en-US" sz="2400" dirty="0">
                <a:latin typeface="+mn-ea"/>
              </a:rPr>
              <a:t>度高級中等學校專業群科特色招生</a:t>
            </a:r>
            <a:r>
              <a:rPr lang="zh-TW" altLang="en-US" sz="2400" dirty="0" smtClean="0">
                <a:latin typeface="+mn-ea"/>
              </a:rPr>
              <a:t>甄</a:t>
            </a:r>
            <a:endParaRPr lang="en-US" altLang="zh-TW" sz="2400" dirty="0" smtClean="0">
              <a:latin typeface="+mn-ea"/>
            </a:endParaRPr>
          </a:p>
          <a:p>
            <a:pPr marL="1971675" indent="-1971675">
              <a:spcBef>
                <a:spcPct val="0"/>
              </a:spcBef>
              <a:buFont typeface="Arial" panose="020B0604020202020204" pitchFamily="34" charset="0"/>
              <a:buNone/>
              <a:defRPr/>
            </a:pPr>
            <a:r>
              <a:rPr lang="zh-TW" altLang="en-US" sz="2400" dirty="0">
                <a:latin typeface="+mn-ea"/>
              </a:rPr>
              <a:t> </a:t>
            </a:r>
            <a:r>
              <a:rPr lang="zh-TW" altLang="en-US" sz="2400" dirty="0" smtClean="0">
                <a:latin typeface="+mn-ea"/>
              </a:rPr>
              <a:t>                 選入學簡章</a:t>
            </a:r>
            <a:r>
              <a:rPr lang="zh-TW" altLang="en-US" sz="2400" dirty="0">
                <a:latin typeface="+mn-ea"/>
              </a:rPr>
              <a:t>」相關規定</a:t>
            </a:r>
            <a:r>
              <a:rPr lang="zh-TW" altLang="en-US" sz="2400" dirty="0" smtClean="0">
                <a:latin typeface="+mn-ea"/>
              </a:rPr>
              <a:t>報名</a:t>
            </a:r>
            <a:endParaRPr lang="en-US" altLang="zh-TW" sz="2400" dirty="0" smtClean="0">
              <a:latin typeface="+mn-ea"/>
            </a:endParaRPr>
          </a:p>
          <a:p>
            <a:pPr marL="1971675" indent="-1971675">
              <a:spcBef>
                <a:spcPct val="0"/>
              </a:spcBef>
              <a:buFont typeface="Arial" panose="020B0604020202020204" pitchFamily="34" charset="0"/>
              <a:buNone/>
              <a:defRPr/>
            </a:pPr>
            <a:endParaRPr lang="en-US" altLang="zh-TW" sz="2400" dirty="0" smtClean="0">
              <a:latin typeface="+mn-ea"/>
            </a:endParaRPr>
          </a:p>
          <a:p>
            <a:pPr>
              <a:spcBef>
                <a:spcPct val="0"/>
              </a:spcBef>
              <a:buFont typeface="Arial" panose="020B0604020202020204" pitchFamily="34" charset="0"/>
              <a:buNone/>
              <a:defRPr/>
            </a:pPr>
            <a:r>
              <a:rPr lang="zh-TW" altLang="en-US" sz="2400" dirty="0" smtClean="0">
                <a:latin typeface="+mn-ea"/>
              </a:rPr>
              <a:t>錄取</a:t>
            </a:r>
            <a:r>
              <a:rPr lang="zh-TW" altLang="en-US" sz="2400" dirty="0">
                <a:latin typeface="+mn-ea"/>
              </a:rPr>
              <a:t>規</a:t>
            </a:r>
            <a:r>
              <a:rPr lang="zh-TW" altLang="en-US" sz="2400" dirty="0" smtClean="0">
                <a:latin typeface="+mn-ea"/>
              </a:rPr>
              <a:t>準：</a:t>
            </a:r>
            <a:endParaRPr lang="zh-TW" altLang="en-US" sz="2400" dirty="0">
              <a:latin typeface="+mn-ea"/>
            </a:endParaRPr>
          </a:p>
          <a:p>
            <a:pPr indent="538163">
              <a:spcBef>
                <a:spcPct val="0"/>
              </a:spcBef>
              <a:buFont typeface="Arial" panose="020B0604020202020204" pitchFamily="34" charset="0"/>
              <a:buNone/>
              <a:defRPr/>
            </a:pPr>
            <a:r>
              <a:rPr lang="en-US" altLang="zh-TW" sz="2400" dirty="0">
                <a:latin typeface="+mn-ea"/>
              </a:rPr>
              <a:t>1.</a:t>
            </a:r>
            <a:r>
              <a:rPr lang="zh-TW" altLang="en-US" sz="2400" dirty="0">
                <a:solidFill>
                  <a:schemeClr val="accent1"/>
                </a:solidFill>
                <a:latin typeface="+mn-ea"/>
              </a:rPr>
              <a:t>不採計</a:t>
            </a:r>
            <a:r>
              <a:rPr lang="zh-TW" altLang="en-US" sz="2400" dirty="0">
                <a:latin typeface="+mn-ea"/>
              </a:rPr>
              <a:t>國中教育會考</a:t>
            </a:r>
            <a:r>
              <a:rPr lang="zh-TW" altLang="en-US" sz="2400" dirty="0" smtClean="0">
                <a:latin typeface="+mn-ea"/>
              </a:rPr>
              <a:t>成績</a:t>
            </a:r>
            <a:endParaRPr lang="en-US" altLang="zh-TW" sz="2400" dirty="0" smtClean="0">
              <a:latin typeface="+mn-ea"/>
            </a:endParaRPr>
          </a:p>
          <a:p>
            <a:pPr indent="538163">
              <a:spcBef>
                <a:spcPct val="0"/>
              </a:spcBef>
              <a:buFont typeface="Arial" panose="020B0604020202020204" pitchFamily="34" charset="0"/>
              <a:buNone/>
              <a:defRPr/>
            </a:pPr>
            <a:endParaRPr lang="zh-TW" altLang="en-US" sz="2400" dirty="0">
              <a:latin typeface="+mn-ea"/>
            </a:endParaRPr>
          </a:p>
          <a:p>
            <a:pPr indent="538163">
              <a:spcBef>
                <a:spcPct val="0"/>
              </a:spcBef>
              <a:buFont typeface="Arial" panose="020B0604020202020204" pitchFamily="34" charset="0"/>
              <a:buNone/>
              <a:defRPr/>
            </a:pPr>
            <a:r>
              <a:rPr lang="en-US" altLang="zh-TW" sz="2400" dirty="0">
                <a:latin typeface="+mn-ea"/>
              </a:rPr>
              <a:t>2.</a:t>
            </a:r>
            <a:r>
              <a:rPr lang="zh-TW" altLang="en-US" sz="2400" dirty="0" smtClean="0">
                <a:latin typeface="+mn-ea"/>
              </a:rPr>
              <a:t>術科</a:t>
            </a:r>
            <a:r>
              <a:rPr lang="en-US" altLang="zh-TW" sz="2400" dirty="0" smtClean="0">
                <a:latin typeface="+mn-ea"/>
              </a:rPr>
              <a:t>(</a:t>
            </a:r>
            <a:r>
              <a:rPr lang="en-US" altLang="zh-TW" sz="2400" dirty="0">
                <a:latin typeface="+mn-ea"/>
              </a:rPr>
              <a:t>70</a:t>
            </a:r>
            <a:r>
              <a:rPr lang="en-US" altLang="zh-TW" sz="2400" dirty="0" smtClean="0">
                <a:latin typeface="+mn-ea"/>
              </a:rPr>
              <a:t>%)</a:t>
            </a:r>
            <a:r>
              <a:rPr lang="zh-TW" altLang="en-US" sz="2400" dirty="0" smtClean="0">
                <a:latin typeface="+mn-ea"/>
              </a:rPr>
              <a:t>：</a:t>
            </a:r>
            <a:r>
              <a:rPr lang="zh-TW" altLang="en-US" sz="2400" dirty="0">
                <a:latin typeface="+mn-ea"/>
              </a:rPr>
              <a:t>考試範圍與國中九年一貫課程</a:t>
            </a:r>
            <a:r>
              <a:rPr lang="zh-TW" altLang="en-US" sz="2400" dirty="0" smtClean="0">
                <a:latin typeface="+mn-ea"/>
              </a:rPr>
              <a:t>聯結</a:t>
            </a:r>
            <a:endParaRPr lang="en-US" altLang="zh-TW" sz="2400" dirty="0" smtClean="0">
              <a:latin typeface="+mn-ea"/>
            </a:endParaRPr>
          </a:p>
          <a:p>
            <a:pPr indent="538163">
              <a:spcBef>
                <a:spcPct val="0"/>
              </a:spcBef>
              <a:buFont typeface="Arial" panose="020B0604020202020204" pitchFamily="34" charset="0"/>
              <a:buNone/>
              <a:defRPr/>
            </a:pPr>
            <a:endParaRPr lang="zh-TW" altLang="en-US" sz="2400" dirty="0">
              <a:latin typeface="+mn-ea"/>
            </a:endParaRPr>
          </a:p>
          <a:p>
            <a:pPr indent="538163">
              <a:spcBef>
                <a:spcPct val="0"/>
              </a:spcBef>
              <a:buFont typeface="Arial" panose="020B0604020202020204" pitchFamily="34" charset="0"/>
              <a:buNone/>
              <a:defRPr/>
            </a:pPr>
            <a:r>
              <a:rPr lang="en-US" altLang="zh-TW" sz="2400" dirty="0">
                <a:latin typeface="+mn-ea"/>
              </a:rPr>
              <a:t>3.</a:t>
            </a:r>
            <a:r>
              <a:rPr lang="zh-TW" altLang="en-US" sz="2400" dirty="0">
                <a:latin typeface="+mn-ea"/>
              </a:rPr>
              <a:t>書</a:t>
            </a:r>
            <a:r>
              <a:rPr lang="zh-TW" altLang="en-US" sz="2400" dirty="0" smtClean="0">
                <a:latin typeface="+mn-ea"/>
              </a:rPr>
              <a:t>審</a:t>
            </a:r>
            <a:r>
              <a:rPr lang="en-US" altLang="zh-TW" sz="2400" dirty="0" smtClean="0">
                <a:latin typeface="+mn-ea"/>
              </a:rPr>
              <a:t>(</a:t>
            </a:r>
            <a:r>
              <a:rPr lang="en-US" altLang="zh-TW" sz="2400" dirty="0">
                <a:latin typeface="+mn-ea"/>
              </a:rPr>
              <a:t>30%)</a:t>
            </a:r>
            <a:r>
              <a:rPr lang="zh-TW" altLang="en-US" sz="2400" dirty="0" smtClean="0">
                <a:latin typeface="+mn-ea"/>
              </a:rPr>
              <a:t>：相關</a:t>
            </a:r>
            <a:r>
              <a:rPr lang="zh-TW" altLang="en-US" sz="2400" dirty="0">
                <a:latin typeface="+mn-ea"/>
              </a:rPr>
              <a:t>群科技藝競賽</a:t>
            </a:r>
            <a:r>
              <a:rPr lang="en-US" altLang="zh-TW" sz="2400" dirty="0">
                <a:latin typeface="+mn-ea"/>
              </a:rPr>
              <a:t>(15%)</a:t>
            </a:r>
            <a:r>
              <a:rPr lang="zh-TW" altLang="en-US" sz="2400" dirty="0">
                <a:latin typeface="+mn-ea"/>
              </a:rPr>
              <a:t>、其他</a:t>
            </a:r>
            <a:r>
              <a:rPr lang="zh-TW" altLang="en-US" sz="2400" dirty="0" smtClean="0">
                <a:latin typeface="+mn-ea"/>
              </a:rPr>
              <a:t>競賽</a:t>
            </a:r>
            <a:r>
              <a:rPr lang="en-US" altLang="zh-TW" sz="2400" dirty="0">
                <a:latin typeface="+mn-ea"/>
              </a:rPr>
              <a:t>(10%)</a:t>
            </a:r>
            <a:r>
              <a:rPr lang="zh-TW" altLang="en-US" sz="2400" dirty="0">
                <a:latin typeface="+mn-ea"/>
              </a:rPr>
              <a:t>、</a:t>
            </a:r>
            <a:r>
              <a:rPr lang="zh-TW" altLang="en-US" sz="2400" dirty="0" smtClean="0">
                <a:latin typeface="+mn-ea"/>
              </a:rPr>
              <a:t>生涯</a:t>
            </a:r>
            <a:endParaRPr lang="en-US" altLang="zh-TW" sz="2400" dirty="0" smtClean="0">
              <a:latin typeface="+mn-ea"/>
            </a:endParaRPr>
          </a:p>
          <a:p>
            <a:pPr indent="538163">
              <a:spcBef>
                <a:spcPct val="0"/>
              </a:spcBef>
              <a:buFont typeface="Arial" panose="020B0604020202020204" pitchFamily="34" charset="0"/>
              <a:buNone/>
              <a:defRPr/>
            </a:pPr>
            <a:r>
              <a:rPr lang="zh-TW" altLang="en-US" sz="2400" dirty="0">
                <a:latin typeface="+mn-ea"/>
              </a:rPr>
              <a:t> </a:t>
            </a:r>
            <a:r>
              <a:rPr lang="zh-TW" altLang="en-US" sz="2400" dirty="0" smtClean="0">
                <a:latin typeface="+mn-ea"/>
              </a:rPr>
              <a:t>                       發展</a:t>
            </a:r>
            <a:r>
              <a:rPr lang="zh-TW" altLang="en-US" sz="2400" dirty="0">
                <a:latin typeface="+mn-ea"/>
              </a:rPr>
              <a:t>規劃書</a:t>
            </a:r>
            <a:r>
              <a:rPr lang="en-US" altLang="zh-TW" sz="2400" dirty="0">
                <a:latin typeface="+mn-ea"/>
              </a:rPr>
              <a:t>(5</a:t>
            </a:r>
            <a:r>
              <a:rPr lang="en-US" altLang="zh-TW" sz="2400" dirty="0" smtClean="0">
                <a:latin typeface="+mn-ea"/>
              </a:rPr>
              <a:t>%)</a:t>
            </a:r>
            <a:r>
              <a:rPr lang="zh-TW" altLang="en-US" sz="2400" dirty="0" smtClean="0">
                <a:latin typeface="+mn-ea"/>
              </a:rPr>
              <a:t>另</a:t>
            </a:r>
            <a:r>
              <a:rPr lang="zh-TW" altLang="en-US" sz="2400" dirty="0">
                <a:latin typeface="+mn-ea"/>
              </a:rPr>
              <a:t>有外加</a:t>
            </a:r>
            <a:r>
              <a:rPr lang="zh-TW" altLang="en-US" sz="2400" dirty="0" smtClean="0">
                <a:latin typeface="+mn-ea"/>
              </a:rPr>
              <a:t>之特別</a:t>
            </a:r>
            <a:r>
              <a:rPr lang="zh-TW" altLang="en-US" sz="2400" dirty="0">
                <a:latin typeface="+mn-ea"/>
              </a:rPr>
              <a:t>加分條件</a:t>
            </a:r>
            <a:r>
              <a:rPr lang="en-US" altLang="zh-TW" sz="2400" dirty="0">
                <a:latin typeface="+mn-ea"/>
              </a:rPr>
              <a:t>(</a:t>
            </a:r>
            <a:r>
              <a:rPr lang="en-US" altLang="zh-TW" sz="2400" dirty="0">
                <a:solidFill>
                  <a:schemeClr val="accent1"/>
                </a:solidFill>
                <a:latin typeface="+mn-ea"/>
              </a:rPr>
              <a:t>5</a:t>
            </a:r>
            <a:r>
              <a:rPr lang="en-US" altLang="zh-TW" sz="2400" dirty="0" smtClean="0">
                <a:solidFill>
                  <a:schemeClr val="accent1"/>
                </a:solidFill>
                <a:latin typeface="+mn-ea"/>
              </a:rPr>
              <a:t>%</a:t>
            </a:r>
            <a:r>
              <a:rPr lang="en-US" altLang="zh-TW" sz="2400" dirty="0" smtClean="0">
                <a:latin typeface="+mn-ea"/>
              </a:rPr>
              <a:t>)</a:t>
            </a:r>
          </a:p>
          <a:p>
            <a:pPr indent="538163">
              <a:spcBef>
                <a:spcPct val="0"/>
              </a:spcBef>
              <a:buFont typeface="Arial" panose="020B0604020202020204" pitchFamily="34" charset="0"/>
              <a:buNone/>
              <a:defRPr/>
            </a:pPr>
            <a:endParaRPr lang="en-US" altLang="zh-TW" sz="2400" dirty="0">
              <a:latin typeface="+mn-ea"/>
            </a:endParaRPr>
          </a:p>
          <a:p>
            <a:pPr>
              <a:spcBef>
                <a:spcPct val="0"/>
              </a:spcBef>
              <a:buFont typeface="Arial" panose="020B0604020202020204" pitchFamily="34" charset="0"/>
              <a:buNone/>
              <a:defRPr/>
            </a:pPr>
            <a:r>
              <a:rPr lang="en-US" altLang="zh-TW" sz="2400" dirty="0">
                <a:latin typeface="+mn-ea"/>
              </a:rPr>
              <a:t>  </a:t>
            </a:r>
            <a:r>
              <a:rPr lang="zh-TW" altLang="en-US" sz="2400" dirty="0">
                <a:latin typeface="+mn-ea"/>
              </a:rPr>
              <a:t> </a:t>
            </a:r>
            <a:r>
              <a:rPr lang="zh-TW" altLang="en-US" sz="2400" dirty="0" smtClean="0">
                <a:latin typeface="+mn-ea"/>
              </a:rPr>
              <a:t>   </a:t>
            </a:r>
            <a:r>
              <a:rPr lang="en-US" altLang="zh-TW" sz="2400" dirty="0" smtClean="0">
                <a:latin typeface="+mn-ea"/>
              </a:rPr>
              <a:t>4</a:t>
            </a:r>
            <a:r>
              <a:rPr lang="en-US" altLang="zh-TW" sz="2400" dirty="0">
                <a:latin typeface="+mn-ea"/>
              </a:rPr>
              <a:t>.</a:t>
            </a:r>
            <a:r>
              <a:rPr lang="zh-TW" altLang="en-US" sz="2400" dirty="0">
                <a:latin typeface="+mn-ea"/>
              </a:rPr>
              <a:t>如遇同分時，以術科成績為第一比序、書審成績為第二比</a:t>
            </a:r>
            <a:r>
              <a:rPr lang="zh-TW" altLang="en-US" sz="2400" dirty="0" smtClean="0">
                <a:latin typeface="+mn-ea"/>
              </a:rPr>
              <a:t>序</a:t>
            </a:r>
            <a:endParaRPr lang="en-US" altLang="zh-TW" sz="2400" dirty="0" smtClean="0">
              <a:latin typeface="+mn-ea"/>
            </a:endParaRPr>
          </a:p>
        </p:txBody>
      </p:sp>
      <p:sp>
        <p:nvSpPr>
          <p:cNvPr id="2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43825" y="1426912"/>
            <a:ext cx="259630"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43825" y="2526836"/>
            <a:ext cx="259630"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文字方塊 23"/>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34" name="文字方塊 33"/>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3348146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2" y="636929"/>
            <a:ext cx="5204391"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54</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2829197"/>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b="1" dirty="0" smtClean="0"/>
              <a:t>產特、技優、實用</a:t>
            </a:r>
            <a:endParaRPr lang="zh-TW" altLang="en-US" sz="1600" b="1" dirty="0"/>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4491026" y="462119"/>
            <a:ext cx="6535562" cy="677108"/>
          </a:xfrm>
          <a:prstGeom prst="rect">
            <a:avLst/>
          </a:prstGeom>
          <a:noFill/>
        </p:spPr>
        <p:txBody>
          <a:bodyPr wrap="square" lIns="0" tIns="0" rIns="0" bIns="0" rtlCol="0" anchor="t">
            <a:spAutoFit/>
          </a:bodyPr>
          <a:lstStyle/>
          <a:p>
            <a:pPr algn="ctr"/>
            <a:r>
              <a:rPr lang="zh-TW" altLang="en-US" sz="4400" dirty="0">
                <a:latin typeface="+mn-ea"/>
              </a:rPr>
              <a:t>產業特殊需求類</a:t>
            </a:r>
            <a:r>
              <a:rPr lang="zh-TW" altLang="en-US" sz="4400" dirty="0" smtClean="0">
                <a:latin typeface="+mn-ea"/>
              </a:rPr>
              <a:t>科</a:t>
            </a:r>
            <a:endParaRPr lang="en-US" sz="4400" b="1" dirty="0"/>
          </a:p>
        </p:txBody>
      </p:sp>
      <p:sp>
        <p:nvSpPr>
          <p:cNvPr id="4" name="矩形 3"/>
          <p:cNvSpPr/>
          <p:nvPr/>
        </p:nvSpPr>
        <p:spPr>
          <a:xfrm>
            <a:off x="2012981" y="1358576"/>
            <a:ext cx="8744561" cy="4501232"/>
          </a:xfrm>
          <a:prstGeom prst="rect">
            <a:avLst/>
          </a:prstGeom>
        </p:spPr>
        <p:txBody>
          <a:bodyPr wrap="square">
            <a:spAutoFit/>
          </a:bodyPr>
          <a:lstStyle/>
          <a:p>
            <a:pPr marL="365760" indent="-256032">
              <a:spcBef>
                <a:spcPts val="400"/>
              </a:spcBef>
              <a:buClr>
                <a:srgbClr val="2DA2BF"/>
              </a:buClr>
              <a:buSzPct val="68000"/>
              <a:defRPr/>
            </a:pPr>
            <a:r>
              <a:rPr lang="zh-TW" altLang="en-US" sz="3200" dirty="0">
                <a:latin typeface="+mn-ea"/>
              </a:rPr>
              <a:t>何謂產業特殊需求類科</a:t>
            </a:r>
            <a:endParaRPr lang="en-US" altLang="zh-TW" sz="3200" dirty="0">
              <a:latin typeface="+mn-ea"/>
            </a:endParaRPr>
          </a:p>
          <a:p>
            <a:pPr marL="365760" indent="-256032">
              <a:spcBef>
                <a:spcPts val="400"/>
              </a:spcBef>
              <a:buClr>
                <a:srgbClr val="2DA2BF"/>
              </a:buClr>
              <a:buSzPct val="68000"/>
              <a:defRPr/>
            </a:pPr>
            <a:r>
              <a:rPr lang="zh-TW" altLang="en-US" sz="2000" dirty="0" smtClean="0">
                <a:solidFill>
                  <a:prstClr val="black">
                    <a:lumMod val="95000"/>
                    <a:lumOff val="5000"/>
                  </a:prstClr>
                </a:solidFill>
                <a:latin typeface="+mn-ea"/>
              </a:rPr>
              <a:t>   傳統</a:t>
            </a:r>
            <a:r>
              <a:rPr lang="zh-TW" altLang="en-US" sz="2000" dirty="0">
                <a:solidFill>
                  <a:prstClr val="black">
                    <a:lumMod val="95000"/>
                    <a:lumOff val="5000"/>
                  </a:prstClr>
                </a:solidFill>
                <a:latin typeface="+mn-ea"/>
              </a:rPr>
              <a:t>、重要、基礎，具有急迫需求之行</a:t>
            </a:r>
            <a:r>
              <a:rPr lang="zh-TW" altLang="en-US" sz="2000" dirty="0" smtClean="0">
                <a:solidFill>
                  <a:prstClr val="black">
                    <a:lumMod val="95000"/>
                    <a:lumOff val="5000"/>
                  </a:prstClr>
                </a:solidFill>
                <a:latin typeface="+mn-ea"/>
              </a:rPr>
              <a:t>職業，產業人力</a:t>
            </a:r>
            <a:r>
              <a:rPr lang="zh-TW" altLang="en-US" sz="2000" dirty="0">
                <a:solidFill>
                  <a:prstClr val="black">
                    <a:lumMod val="95000"/>
                    <a:lumOff val="5000"/>
                  </a:prstClr>
                </a:solidFill>
                <a:latin typeface="+mn-ea"/>
              </a:rPr>
              <a:t>傳承</a:t>
            </a:r>
            <a:r>
              <a:rPr lang="zh-TW" altLang="en-US" sz="2000" dirty="0" smtClean="0">
                <a:solidFill>
                  <a:prstClr val="black">
                    <a:lumMod val="95000"/>
                    <a:lumOff val="5000"/>
                  </a:prstClr>
                </a:solidFill>
                <a:latin typeface="+mn-ea"/>
              </a:rPr>
              <a:t>困難，</a:t>
            </a:r>
            <a:endParaRPr lang="en-US" altLang="zh-TW" sz="2000" dirty="0" smtClean="0">
              <a:solidFill>
                <a:prstClr val="black">
                  <a:lumMod val="95000"/>
                  <a:lumOff val="5000"/>
                </a:prstClr>
              </a:solidFill>
              <a:latin typeface="+mn-ea"/>
            </a:endParaRPr>
          </a:p>
          <a:p>
            <a:pPr marL="365760" indent="-256032">
              <a:spcBef>
                <a:spcPts val="400"/>
              </a:spcBef>
              <a:buClr>
                <a:srgbClr val="2DA2BF"/>
              </a:buClr>
              <a:buSzPct val="68000"/>
              <a:defRPr/>
            </a:pPr>
            <a:r>
              <a:rPr lang="zh-TW" altLang="en-US" sz="2000" dirty="0">
                <a:solidFill>
                  <a:prstClr val="black">
                    <a:lumMod val="95000"/>
                    <a:lumOff val="5000"/>
                  </a:prstClr>
                </a:solidFill>
                <a:latin typeface="+mn-ea"/>
              </a:rPr>
              <a:t> </a:t>
            </a:r>
            <a:r>
              <a:rPr lang="zh-TW" altLang="en-US" sz="2000" dirty="0" smtClean="0">
                <a:solidFill>
                  <a:prstClr val="black">
                    <a:lumMod val="95000"/>
                    <a:lumOff val="5000"/>
                  </a:prstClr>
                </a:solidFill>
                <a:latin typeface="+mn-ea"/>
              </a:rPr>
              <a:t>  或學生</a:t>
            </a:r>
            <a:r>
              <a:rPr lang="zh-TW" altLang="en-US" sz="2000" dirty="0">
                <a:solidFill>
                  <a:prstClr val="black">
                    <a:lumMod val="95000"/>
                    <a:lumOff val="5000"/>
                  </a:prstClr>
                </a:solidFill>
                <a:latin typeface="+mn-ea"/>
              </a:rPr>
              <a:t>就業意願較低</a:t>
            </a:r>
            <a:r>
              <a:rPr lang="zh-TW" altLang="en-US" sz="2000" dirty="0" smtClean="0">
                <a:solidFill>
                  <a:prstClr val="black">
                    <a:lumMod val="95000"/>
                    <a:lumOff val="5000"/>
                  </a:prstClr>
                </a:solidFill>
                <a:latin typeface="+mn-ea"/>
              </a:rPr>
              <a:t>或設備</a:t>
            </a:r>
            <a:r>
              <a:rPr lang="zh-TW" altLang="en-US" sz="2000" dirty="0">
                <a:solidFill>
                  <a:prstClr val="black">
                    <a:lumMod val="95000"/>
                    <a:lumOff val="5000"/>
                  </a:prstClr>
                </a:solidFill>
                <a:latin typeface="+mn-ea"/>
              </a:rPr>
              <a:t>投資成本高之類</a:t>
            </a:r>
            <a:r>
              <a:rPr lang="zh-TW" altLang="en-US" sz="2000" dirty="0" smtClean="0">
                <a:solidFill>
                  <a:prstClr val="black">
                    <a:lumMod val="95000"/>
                    <a:lumOff val="5000"/>
                  </a:prstClr>
                </a:solidFill>
                <a:latin typeface="+mn-ea"/>
              </a:rPr>
              <a:t>科</a:t>
            </a:r>
            <a:endParaRPr lang="en-US" altLang="zh-TW" sz="2000" dirty="0" smtClean="0">
              <a:solidFill>
                <a:prstClr val="black">
                  <a:lumMod val="95000"/>
                  <a:lumOff val="5000"/>
                </a:prstClr>
              </a:solidFill>
              <a:latin typeface="+mn-ea"/>
            </a:endParaRPr>
          </a:p>
          <a:p>
            <a:pPr marL="365760" indent="-256032">
              <a:spcBef>
                <a:spcPts val="400"/>
              </a:spcBef>
              <a:buClr>
                <a:srgbClr val="2DA2BF"/>
              </a:buClr>
              <a:buSzPct val="68000"/>
              <a:defRPr/>
            </a:pPr>
            <a:endParaRPr lang="zh-TW" altLang="en-US" sz="2000" dirty="0" smtClean="0">
              <a:solidFill>
                <a:prstClr val="black">
                  <a:lumMod val="95000"/>
                  <a:lumOff val="5000"/>
                </a:prstClr>
              </a:solidFill>
              <a:latin typeface="+mn-ea"/>
            </a:endParaRPr>
          </a:p>
          <a:p>
            <a:pPr>
              <a:defRPr/>
            </a:pPr>
            <a:r>
              <a:rPr lang="zh-TW" altLang="en-US" sz="2800" dirty="0" smtClean="0">
                <a:latin typeface="+mn-ea"/>
              </a:rPr>
              <a:t> 教育部國教署提供產業特殊需求類科</a:t>
            </a:r>
            <a:r>
              <a:rPr lang="zh-TW" altLang="en-US" sz="2800" dirty="0" smtClean="0">
                <a:solidFill>
                  <a:schemeClr val="accent1"/>
                </a:solidFill>
                <a:latin typeface="+mn-ea"/>
              </a:rPr>
              <a:t>獎補助</a:t>
            </a:r>
            <a:endParaRPr lang="en-US" altLang="zh-TW" sz="2800" dirty="0" smtClean="0">
              <a:solidFill>
                <a:schemeClr val="accent1"/>
              </a:solidFill>
              <a:latin typeface="+mn-ea"/>
            </a:endParaRPr>
          </a:p>
          <a:p>
            <a:pPr>
              <a:defRPr/>
            </a:pPr>
            <a:r>
              <a:rPr lang="zh-TW" altLang="en-US" sz="2400" dirty="0" smtClean="0">
                <a:latin typeface="+mn-ea"/>
              </a:rPr>
              <a:t>   選讀</a:t>
            </a:r>
            <a:r>
              <a:rPr lang="zh-TW" altLang="en-US" sz="2400" dirty="0">
                <a:latin typeface="+mn-ea"/>
              </a:rPr>
              <a:t>適用科別，享有</a:t>
            </a:r>
            <a:r>
              <a:rPr lang="zh-TW" altLang="en-US" sz="2400" dirty="0" smtClean="0">
                <a:solidFill>
                  <a:schemeClr val="accent1"/>
                </a:solidFill>
                <a:latin typeface="+mn-ea"/>
              </a:rPr>
              <a:t>學雜費補助</a:t>
            </a:r>
            <a:endParaRPr lang="en-US" altLang="zh-TW" sz="2400" dirty="0" smtClean="0">
              <a:solidFill>
                <a:schemeClr val="accent1"/>
              </a:solidFill>
              <a:latin typeface="+mn-ea"/>
            </a:endParaRPr>
          </a:p>
          <a:p>
            <a:pPr marL="393192" lvl="1">
              <a:spcBef>
                <a:spcPts val="324"/>
              </a:spcBef>
              <a:buClr>
                <a:srgbClr val="2DA2BF"/>
              </a:buClr>
              <a:defRPr/>
            </a:pPr>
            <a:r>
              <a:rPr lang="zh-TW" altLang="en-US" sz="2400" dirty="0">
                <a:latin typeface="+mn-ea"/>
              </a:rPr>
              <a:t>對學生之補助：</a:t>
            </a:r>
          </a:p>
          <a:p>
            <a:pPr marL="621792" lvl="1" indent="-228600">
              <a:spcBef>
                <a:spcPts val="324"/>
              </a:spcBef>
              <a:buClr>
                <a:srgbClr val="2DA2BF"/>
              </a:buClr>
              <a:defRPr/>
            </a:pPr>
            <a:r>
              <a:rPr lang="zh-TW" altLang="en-US" sz="2400" dirty="0">
                <a:latin typeface="+mn-ea"/>
              </a:rPr>
              <a:t>   在校期間</a:t>
            </a:r>
            <a:r>
              <a:rPr lang="en-US" altLang="zh-TW" sz="2400" dirty="0">
                <a:solidFill>
                  <a:schemeClr val="accent1"/>
                </a:solidFill>
                <a:latin typeface="+mn-ea"/>
              </a:rPr>
              <a:t>3</a:t>
            </a:r>
            <a:r>
              <a:rPr lang="zh-TW" altLang="en-US" sz="2400" dirty="0">
                <a:latin typeface="+mn-ea"/>
              </a:rPr>
              <a:t>年</a:t>
            </a:r>
            <a:r>
              <a:rPr lang="zh-TW" altLang="en-US" sz="2400" dirty="0">
                <a:solidFill>
                  <a:schemeClr val="accent1"/>
                </a:solidFill>
                <a:latin typeface="+mn-ea"/>
              </a:rPr>
              <a:t>免</a:t>
            </a:r>
            <a:r>
              <a:rPr lang="zh-TW" altLang="en-US" sz="2400" dirty="0" smtClean="0">
                <a:solidFill>
                  <a:schemeClr val="accent1"/>
                </a:solidFill>
                <a:latin typeface="+mn-ea"/>
              </a:rPr>
              <a:t>學雜費</a:t>
            </a:r>
            <a:r>
              <a:rPr lang="en-US" altLang="zh-TW" sz="2400" dirty="0">
                <a:latin typeface="+mn-ea"/>
              </a:rPr>
              <a:t>(</a:t>
            </a:r>
            <a:r>
              <a:rPr lang="zh-TW" altLang="en-US" sz="2400" dirty="0">
                <a:latin typeface="+mn-ea"/>
              </a:rPr>
              <a:t>免申請、無門檻</a:t>
            </a:r>
            <a:r>
              <a:rPr lang="en-US" altLang="zh-TW" sz="2400" dirty="0">
                <a:latin typeface="+mn-ea"/>
              </a:rPr>
              <a:t>)</a:t>
            </a:r>
          </a:p>
          <a:p>
            <a:pPr marL="393192" lvl="1">
              <a:spcBef>
                <a:spcPts val="324"/>
              </a:spcBef>
              <a:buClr>
                <a:srgbClr val="2DA2BF"/>
              </a:buClr>
              <a:defRPr/>
            </a:pPr>
            <a:r>
              <a:rPr lang="zh-TW" altLang="en-US" sz="2400" dirty="0">
                <a:latin typeface="+mn-ea"/>
              </a:rPr>
              <a:t>對學校之補助：</a:t>
            </a:r>
          </a:p>
          <a:p>
            <a:pPr marL="621792" lvl="1" indent="-228600">
              <a:spcBef>
                <a:spcPts val="324"/>
              </a:spcBef>
              <a:buClr>
                <a:srgbClr val="2DA2BF"/>
              </a:buClr>
              <a:defRPr/>
            </a:pPr>
            <a:r>
              <a:rPr lang="zh-TW" altLang="en-US" sz="2400" dirty="0">
                <a:latin typeface="+mn-ea"/>
              </a:rPr>
              <a:t>   業務費、課業輔導費、實習實驗費、設備</a:t>
            </a:r>
            <a:r>
              <a:rPr lang="zh-TW" altLang="en-US" sz="2400" dirty="0" smtClean="0">
                <a:latin typeface="+mn-ea"/>
              </a:rPr>
              <a:t>費</a:t>
            </a:r>
            <a:endParaRPr lang="en-US" altLang="zh-TW" sz="2400" dirty="0" smtClean="0">
              <a:latin typeface="+mn-ea"/>
            </a:endParaRPr>
          </a:p>
          <a:p>
            <a:pPr marL="393192" lvl="1">
              <a:spcBef>
                <a:spcPts val="324"/>
              </a:spcBef>
              <a:buClr>
                <a:srgbClr val="2DA2BF"/>
              </a:buClr>
              <a:defRPr/>
            </a:pPr>
            <a:r>
              <a:rPr lang="zh-TW" altLang="en-US" sz="2400" dirty="0" smtClean="0">
                <a:latin typeface="+mn-ea"/>
              </a:rPr>
              <a:t>低</a:t>
            </a:r>
            <a:r>
              <a:rPr lang="zh-TW" altLang="en-US" sz="2400" dirty="0">
                <a:latin typeface="+mn-ea"/>
              </a:rPr>
              <a:t>收入戶子女優先</a:t>
            </a:r>
            <a:r>
              <a:rPr lang="zh-TW" altLang="en-US" sz="2400" dirty="0" smtClean="0">
                <a:latin typeface="+mn-ea"/>
              </a:rPr>
              <a:t>入學</a:t>
            </a:r>
            <a:endParaRPr lang="zh-TW" altLang="en-US" sz="2400" dirty="0">
              <a:latin typeface="+mn-ea"/>
            </a:endParaRP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23" name="文字方塊 22"/>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40561628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2" y="636929"/>
            <a:ext cx="4366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55</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2829197"/>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b="1" dirty="0" smtClean="0"/>
              <a:t>產特、技優、實用</a:t>
            </a:r>
            <a:endParaRPr lang="zh-TW" altLang="en-US" sz="1600" b="1" dirty="0"/>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0" y="412182"/>
            <a:ext cx="8999431" cy="677108"/>
          </a:xfrm>
          <a:prstGeom prst="rect">
            <a:avLst/>
          </a:prstGeom>
          <a:noFill/>
        </p:spPr>
        <p:txBody>
          <a:bodyPr wrap="square" lIns="0" tIns="0" rIns="0" bIns="0" rtlCol="0" anchor="t">
            <a:spAutoFit/>
          </a:bodyPr>
          <a:lstStyle/>
          <a:p>
            <a:pPr algn="ctr"/>
            <a:r>
              <a:rPr lang="zh-TW" altLang="en-US" sz="4400" b="1" dirty="0" smtClean="0"/>
              <a:t>　　產特招生資訊　　</a:t>
            </a:r>
            <a:r>
              <a:rPr lang="en-US" altLang="zh-TW" sz="2000" b="1" dirty="0" smtClean="0">
                <a:solidFill>
                  <a:srgbClr val="FF0000"/>
                </a:solidFill>
              </a:rPr>
              <a:t>(108</a:t>
            </a:r>
            <a:r>
              <a:rPr lang="zh-TW" altLang="en-US" sz="2000" b="1" dirty="0" smtClean="0">
                <a:solidFill>
                  <a:srgbClr val="FF0000"/>
                </a:solidFill>
              </a:rPr>
              <a:t>學年度，供參</a:t>
            </a:r>
            <a:r>
              <a:rPr lang="en-US" altLang="zh-TW" sz="2000" b="1" dirty="0" smtClean="0">
                <a:solidFill>
                  <a:srgbClr val="FF0000"/>
                </a:solidFill>
              </a:rPr>
              <a:t>)</a:t>
            </a:r>
            <a:endParaRPr lang="en-US" sz="2000" b="1" dirty="0">
              <a:solidFill>
                <a:srgbClr val="FF0000"/>
              </a:solidFill>
            </a:endParaRPr>
          </a:p>
        </p:txBody>
      </p:sp>
      <p:sp>
        <p:nvSpPr>
          <p:cNvPr id="4" name="矩形 3"/>
          <p:cNvSpPr/>
          <p:nvPr/>
        </p:nvSpPr>
        <p:spPr>
          <a:xfrm>
            <a:off x="2351042" y="1383593"/>
            <a:ext cx="6235627" cy="5073184"/>
          </a:xfrm>
          <a:prstGeom prst="rect">
            <a:avLst/>
          </a:prstGeom>
        </p:spPr>
        <p:txBody>
          <a:bodyPr wrap="square">
            <a:spAutoFit/>
          </a:bodyPr>
          <a:lstStyle/>
          <a:p>
            <a:pPr>
              <a:defRPr/>
            </a:pPr>
            <a:r>
              <a:rPr lang="zh-TW" altLang="en-US" sz="2400" dirty="0" smtClean="0">
                <a:latin typeface="+mn-ea"/>
              </a:rPr>
              <a:t>基</a:t>
            </a:r>
            <a:r>
              <a:rPr lang="zh-TW" altLang="en-US" sz="2400" dirty="0">
                <a:latin typeface="+mn-ea"/>
              </a:rPr>
              <a:t>北區</a:t>
            </a:r>
            <a:r>
              <a:rPr lang="en-US" altLang="zh-TW" sz="2400" dirty="0" smtClean="0">
                <a:latin typeface="+mn-ea"/>
              </a:rPr>
              <a:t>109 </a:t>
            </a:r>
            <a:r>
              <a:rPr lang="zh-TW" altLang="en-US" sz="2400" dirty="0">
                <a:latin typeface="+mn-ea"/>
              </a:rPr>
              <a:t>學年度</a:t>
            </a:r>
            <a:r>
              <a:rPr lang="zh-TW" altLang="en-US" sz="2400" dirty="0" smtClean="0">
                <a:latin typeface="+mn-ea"/>
              </a:rPr>
              <a:t>：</a:t>
            </a:r>
            <a:r>
              <a:rPr lang="en-US" altLang="zh-TW" sz="2400" dirty="0">
                <a:latin typeface="+mn-ea"/>
              </a:rPr>
              <a:t>9</a:t>
            </a:r>
            <a:r>
              <a:rPr lang="zh-TW" altLang="en-US" sz="2400" dirty="0" smtClean="0">
                <a:latin typeface="+mn-ea"/>
              </a:rPr>
              <a:t>校</a:t>
            </a:r>
            <a:r>
              <a:rPr lang="en-US" altLang="zh-TW" sz="2400" dirty="0" smtClean="0">
                <a:latin typeface="+mn-ea"/>
              </a:rPr>
              <a:t>7</a:t>
            </a:r>
            <a:r>
              <a:rPr lang="zh-TW" altLang="en-US" sz="2400" dirty="0" smtClean="0">
                <a:latin typeface="+mn-ea"/>
              </a:rPr>
              <a:t>群</a:t>
            </a:r>
            <a:r>
              <a:rPr lang="en-US" altLang="zh-TW" sz="2400" dirty="0" smtClean="0">
                <a:latin typeface="+mn-ea"/>
              </a:rPr>
              <a:t>12</a:t>
            </a:r>
            <a:r>
              <a:rPr lang="zh-TW" altLang="en-US" sz="2400" dirty="0" smtClean="0">
                <a:latin typeface="+mn-ea"/>
              </a:rPr>
              <a:t>科        名</a:t>
            </a:r>
            <a:endParaRPr lang="zh-TW" altLang="en-US" sz="2400" dirty="0">
              <a:latin typeface="+mn-ea"/>
            </a:endParaRPr>
          </a:p>
          <a:p>
            <a:pPr>
              <a:defRPr/>
            </a:pPr>
            <a:endParaRPr lang="en-US" altLang="zh-TW" sz="2400" dirty="0" smtClean="0">
              <a:latin typeface="+mn-ea"/>
            </a:endParaRPr>
          </a:p>
          <a:p>
            <a:pPr>
              <a:spcBef>
                <a:spcPts val="200"/>
              </a:spcBef>
              <a:defRPr/>
            </a:pPr>
            <a:r>
              <a:rPr lang="zh-TW" altLang="en-US" sz="2400" dirty="0" smtClean="0">
                <a:latin typeface="+mn-ea"/>
              </a:rPr>
              <a:t>   機械</a:t>
            </a:r>
            <a:r>
              <a:rPr lang="zh-TW" altLang="en-US" sz="2400" dirty="0">
                <a:latin typeface="+mn-ea"/>
              </a:rPr>
              <a:t>群：模具科、鑄造科、板金科、配管科</a:t>
            </a:r>
          </a:p>
          <a:p>
            <a:pPr>
              <a:spcBef>
                <a:spcPts val="200"/>
              </a:spcBef>
              <a:defRPr/>
            </a:pPr>
            <a:r>
              <a:rPr lang="zh-TW" altLang="en-US" sz="2400" dirty="0">
                <a:latin typeface="+mn-ea"/>
              </a:rPr>
              <a:t> </a:t>
            </a:r>
            <a:r>
              <a:rPr lang="zh-TW" altLang="en-US" sz="2400" dirty="0" smtClean="0">
                <a:latin typeface="+mn-ea"/>
              </a:rPr>
              <a:t>  動力</a:t>
            </a:r>
            <a:r>
              <a:rPr lang="zh-TW" altLang="en-US" sz="2400" dirty="0">
                <a:latin typeface="+mn-ea"/>
              </a:rPr>
              <a:t>機械群：重機科</a:t>
            </a:r>
          </a:p>
          <a:p>
            <a:pPr>
              <a:spcBef>
                <a:spcPts val="200"/>
              </a:spcBef>
              <a:defRPr/>
            </a:pPr>
            <a:r>
              <a:rPr lang="zh-TW" altLang="en-US" sz="2400" dirty="0">
                <a:latin typeface="+mn-ea"/>
              </a:rPr>
              <a:t> </a:t>
            </a:r>
            <a:r>
              <a:rPr lang="zh-TW" altLang="en-US" sz="2400" dirty="0" smtClean="0">
                <a:latin typeface="+mn-ea"/>
              </a:rPr>
              <a:t>  土木</a:t>
            </a:r>
            <a:r>
              <a:rPr lang="zh-TW" altLang="en-US" sz="2400" dirty="0">
                <a:latin typeface="+mn-ea"/>
              </a:rPr>
              <a:t>與建築群：土木科</a:t>
            </a:r>
          </a:p>
          <a:p>
            <a:pPr>
              <a:spcBef>
                <a:spcPts val="200"/>
              </a:spcBef>
              <a:defRPr/>
            </a:pPr>
            <a:r>
              <a:rPr lang="zh-TW" altLang="en-US" sz="2400" dirty="0">
                <a:latin typeface="+mn-ea"/>
              </a:rPr>
              <a:t> </a:t>
            </a:r>
            <a:r>
              <a:rPr lang="zh-TW" altLang="en-US" sz="2400" dirty="0" smtClean="0">
                <a:latin typeface="+mn-ea"/>
              </a:rPr>
              <a:t>  海事</a:t>
            </a:r>
            <a:r>
              <a:rPr lang="zh-TW" altLang="en-US" sz="2400" dirty="0">
                <a:latin typeface="+mn-ea"/>
              </a:rPr>
              <a:t>群：航海科、輪機科</a:t>
            </a:r>
          </a:p>
          <a:p>
            <a:pPr>
              <a:spcBef>
                <a:spcPts val="200"/>
              </a:spcBef>
              <a:defRPr/>
            </a:pPr>
            <a:r>
              <a:rPr lang="zh-TW" altLang="en-US" sz="2400" dirty="0">
                <a:latin typeface="+mn-ea"/>
              </a:rPr>
              <a:t> </a:t>
            </a:r>
            <a:r>
              <a:rPr lang="zh-TW" altLang="en-US" sz="2400" dirty="0" smtClean="0">
                <a:latin typeface="+mn-ea"/>
              </a:rPr>
              <a:t>  水產</a:t>
            </a:r>
            <a:r>
              <a:rPr lang="zh-TW" altLang="en-US" sz="2400" dirty="0">
                <a:latin typeface="+mn-ea"/>
              </a:rPr>
              <a:t>群：漁業科、水產養殖科</a:t>
            </a:r>
          </a:p>
          <a:p>
            <a:pPr>
              <a:spcBef>
                <a:spcPts val="200"/>
              </a:spcBef>
              <a:defRPr/>
            </a:pPr>
            <a:r>
              <a:rPr lang="zh-TW" altLang="en-US" sz="2400" dirty="0">
                <a:latin typeface="+mn-ea"/>
              </a:rPr>
              <a:t> </a:t>
            </a:r>
            <a:r>
              <a:rPr lang="zh-TW" altLang="en-US" sz="2400" dirty="0" smtClean="0">
                <a:latin typeface="+mn-ea"/>
              </a:rPr>
              <a:t>  設計群：陶瓷工程科</a:t>
            </a:r>
            <a:endParaRPr lang="en-US" altLang="zh-TW" sz="2400" dirty="0" smtClean="0">
              <a:latin typeface="+mn-ea"/>
            </a:endParaRPr>
          </a:p>
          <a:p>
            <a:pPr>
              <a:spcBef>
                <a:spcPts val="200"/>
              </a:spcBef>
              <a:defRPr/>
            </a:pPr>
            <a:endParaRPr lang="zh-TW" altLang="en-US" sz="2400" dirty="0" smtClean="0">
              <a:latin typeface="+mn-ea"/>
            </a:endParaRPr>
          </a:p>
          <a:p>
            <a:pPr>
              <a:defRPr/>
            </a:pPr>
            <a:r>
              <a:rPr lang="zh-TW" altLang="zh-TW" sz="2400" dirty="0">
                <a:latin typeface="+mn-ea"/>
              </a:rPr>
              <a:t>承辦學校</a:t>
            </a:r>
            <a:r>
              <a:rPr lang="zh-TW" altLang="en-US" sz="2400" dirty="0" smtClean="0">
                <a:latin typeface="+mn-ea"/>
              </a:rPr>
              <a:t>：木柵高工</a:t>
            </a:r>
            <a:endParaRPr lang="zh-TW" altLang="zh-TW" sz="2400" dirty="0">
              <a:latin typeface="+mn-ea"/>
            </a:endParaRPr>
          </a:p>
          <a:p>
            <a:pPr>
              <a:defRPr/>
            </a:pPr>
            <a:r>
              <a:rPr lang="zh-TW" altLang="en-US" sz="2400" dirty="0">
                <a:latin typeface="+mn-ea"/>
              </a:rPr>
              <a:t>免報名</a:t>
            </a:r>
            <a:r>
              <a:rPr lang="zh-TW" altLang="en-US" sz="2400" dirty="0" smtClean="0">
                <a:latin typeface="+mn-ea"/>
              </a:rPr>
              <a:t>費</a:t>
            </a:r>
            <a:endParaRPr lang="en-US" altLang="zh-TW" sz="2400" dirty="0" smtClean="0">
              <a:latin typeface="+mn-ea"/>
            </a:endParaRPr>
          </a:p>
          <a:p>
            <a:pPr>
              <a:defRPr/>
            </a:pPr>
            <a:endParaRPr lang="zh-TW" altLang="zh-TW" sz="2400" dirty="0">
              <a:latin typeface="+mn-ea"/>
            </a:endParaRPr>
          </a:p>
          <a:p>
            <a:pPr>
              <a:defRPr/>
            </a:pPr>
            <a:r>
              <a:rPr lang="zh-TW" altLang="en-US" sz="2400" dirty="0" smtClean="0">
                <a:latin typeface="+mn-ea"/>
              </a:rPr>
              <a:t>簡章</a:t>
            </a:r>
            <a:r>
              <a:rPr lang="zh-TW" altLang="en-US" sz="2400" dirty="0">
                <a:latin typeface="+mn-ea"/>
              </a:rPr>
              <a:t>公告：</a:t>
            </a:r>
            <a:r>
              <a:rPr lang="en-US" altLang="zh-TW" sz="2400" dirty="0" smtClean="0">
                <a:latin typeface="+mn-ea"/>
              </a:rPr>
              <a:t>109</a:t>
            </a:r>
            <a:r>
              <a:rPr lang="zh-TW" altLang="en-US" sz="2400" dirty="0" smtClean="0">
                <a:latin typeface="+mn-ea"/>
              </a:rPr>
              <a:t>年</a:t>
            </a:r>
            <a:r>
              <a:rPr lang="en-US" altLang="zh-TW" sz="2400" dirty="0" smtClean="0">
                <a:latin typeface="+mn-ea"/>
              </a:rPr>
              <a:t>1</a:t>
            </a:r>
            <a:r>
              <a:rPr lang="zh-TW" altLang="en-US" sz="2400" dirty="0" smtClean="0">
                <a:latin typeface="+mn-ea"/>
              </a:rPr>
              <a:t>月</a:t>
            </a:r>
            <a:endParaRPr lang="zh-TW" altLang="zh-TW" dirty="0">
              <a:latin typeface="+mn-ea"/>
            </a:endParaRPr>
          </a:p>
        </p:txBody>
      </p:sp>
      <p:sp>
        <p:nvSpPr>
          <p:cNvPr id="2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64019" y="1474337"/>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64019" y="4567991"/>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64019" y="5322298"/>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64019" y="6029258"/>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文字方塊 35"/>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37" name="文字方塊 36"/>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28526453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2" y="636929"/>
            <a:ext cx="4939471"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56</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2829197"/>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b="1" dirty="0" smtClean="0"/>
              <a:t>產特、技優、實用</a:t>
            </a:r>
            <a:endParaRPr lang="zh-TW" altLang="en-US" sz="1600" b="1" dirty="0"/>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t>報名資格</a:t>
            </a:r>
            <a:endParaRPr lang="en-US" sz="4400" b="1" dirty="0"/>
          </a:p>
        </p:txBody>
      </p:sp>
      <p:sp>
        <p:nvSpPr>
          <p:cNvPr id="3" name="矩形 2"/>
          <p:cNvSpPr/>
          <p:nvPr/>
        </p:nvSpPr>
        <p:spPr>
          <a:xfrm>
            <a:off x="2200057" y="1307785"/>
            <a:ext cx="6843106" cy="4955203"/>
          </a:xfrm>
          <a:prstGeom prst="rect">
            <a:avLst/>
          </a:prstGeom>
        </p:spPr>
        <p:txBody>
          <a:bodyPr wrap="square">
            <a:spAutoFit/>
          </a:bodyPr>
          <a:lstStyle/>
          <a:p>
            <a:pPr>
              <a:defRPr/>
            </a:pPr>
            <a:r>
              <a:rPr lang="zh-TW" altLang="en-US" sz="2800" dirty="0">
                <a:latin typeface="微軟正黑體" panose="020B0604030504040204" pitchFamily="34" charset="-120"/>
                <a:ea typeface="微軟正黑體" panose="020B0604030504040204" pitchFamily="34" charset="-120"/>
              </a:rPr>
              <a:t>須</a:t>
            </a:r>
            <a:r>
              <a:rPr lang="zh-TW" altLang="en-US" sz="2800" dirty="0">
                <a:solidFill>
                  <a:schemeClr val="accent1"/>
                </a:solidFill>
                <a:latin typeface="微軟正黑體" panose="020B0604030504040204" pitchFamily="34" charset="-120"/>
                <a:ea typeface="微軟正黑體" panose="020B0604030504040204" pitchFamily="34" charset="-120"/>
              </a:rPr>
              <a:t>同時符合</a:t>
            </a:r>
            <a:r>
              <a:rPr lang="zh-TW" altLang="en-US" sz="2800" dirty="0">
                <a:latin typeface="微軟正黑體" panose="020B0604030504040204" pitchFamily="34" charset="-120"/>
                <a:ea typeface="微軟正黑體" panose="020B0604030504040204" pitchFamily="34" charset="-120"/>
              </a:rPr>
              <a:t>學歷條件之一和特別條件之</a:t>
            </a:r>
            <a:r>
              <a:rPr lang="zh-TW" altLang="en-US" sz="2800" dirty="0" smtClean="0">
                <a:latin typeface="微軟正黑體" panose="020B0604030504040204" pitchFamily="34" charset="-120"/>
                <a:ea typeface="微軟正黑體" panose="020B0604030504040204" pitchFamily="34" charset="-120"/>
              </a:rPr>
              <a:t>一</a:t>
            </a:r>
            <a:endParaRPr lang="zh-TW" altLang="en-US" sz="2800" dirty="0">
              <a:latin typeface="微軟正黑體" panose="020B0604030504040204" pitchFamily="34" charset="-120"/>
              <a:ea typeface="微軟正黑體" panose="020B0604030504040204" pitchFamily="34" charset="-120"/>
            </a:endParaRPr>
          </a:p>
          <a:p>
            <a:pPr lvl="1">
              <a:spcBef>
                <a:spcPts val="600"/>
              </a:spcBef>
              <a:defRPr/>
            </a:pPr>
            <a:r>
              <a:rPr lang="zh-TW" altLang="en-US" sz="2400" dirty="0" smtClean="0">
                <a:latin typeface="微軟正黑體" panose="020B0604030504040204" pitchFamily="34" charset="-120"/>
                <a:ea typeface="微軟正黑體" panose="020B0604030504040204" pitchFamily="34" charset="-120"/>
              </a:rPr>
              <a:t>學歷條件</a:t>
            </a:r>
            <a:endParaRPr lang="zh-TW" altLang="en-US" sz="2400" dirty="0">
              <a:latin typeface="微軟正黑體" panose="020B0604030504040204" pitchFamily="34" charset="-120"/>
              <a:ea typeface="微軟正黑體" panose="020B0604030504040204" pitchFamily="34" charset="-120"/>
            </a:endParaRPr>
          </a:p>
          <a:p>
            <a:pPr lvl="2">
              <a:defRPr/>
            </a:pPr>
            <a:r>
              <a:rPr lang="zh-TW" altLang="en-US" sz="2000" dirty="0">
                <a:latin typeface="微軟正黑體" panose="020B0604030504040204" pitchFamily="34" charset="-120"/>
                <a:ea typeface="微軟正黑體" panose="020B0604030504040204" pitchFamily="34" charset="-120"/>
              </a:rPr>
              <a:t>國中或同等學歷</a:t>
            </a:r>
          </a:p>
          <a:p>
            <a:pPr lvl="2">
              <a:defRPr/>
            </a:pPr>
            <a:r>
              <a:rPr lang="zh-TW" altLang="en-US" sz="2000" dirty="0">
                <a:latin typeface="微軟正黑體" panose="020B0604030504040204" pitchFamily="34" charset="-120"/>
                <a:ea typeface="微軟正黑體" panose="020B0604030504040204" pitchFamily="34" charset="-120"/>
              </a:rPr>
              <a:t>丙級技術士證或相當於丙級以上技術士證</a:t>
            </a:r>
          </a:p>
          <a:p>
            <a:pPr lvl="1">
              <a:spcBef>
                <a:spcPts val="600"/>
              </a:spcBef>
              <a:defRPr/>
            </a:pPr>
            <a:r>
              <a:rPr lang="zh-TW" altLang="en-US" sz="2400" dirty="0" smtClean="0">
                <a:latin typeface="微軟正黑體" panose="020B0604030504040204" pitchFamily="34" charset="-120"/>
                <a:ea typeface="微軟正黑體" panose="020B0604030504040204" pitchFamily="34" charset="-120"/>
              </a:rPr>
              <a:t>特別條件</a:t>
            </a:r>
            <a:endParaRPr lang="zh-TW" altLang="en-US" sz="2400" dirty="0">
              <a:latin typeface="微軟正黑體" panose="020B0604030504040204" pitchFamily="34" charset="-120"/>
              <a:ea typeface="微軟正黑體" panose="020B0604030504040204" pitchFamily="34" charset="-120"/>
            </a:endParaRPr>
          </a:p>
          <a:p>
            <a:pPr lvl="2">
              <a:defRPr/>
            </a:pPr>
            <a:r>
              <a:rPr lang="zh-TW" altLang="en-US" sz="2000" dirty="0">
                <a:latin typeface="微軟正黑體" panose="020B0604030504040204" pitchFamily="34" charset="-120"/>
                <a:ea typeface="微軟正黑體" panose="020B0604030504040204" pitchFamily="34" charset="-120"/>
              </a:rPr>
              <a:t>低收入戶子女 </a:t>
            </a:r>
          </a:p>
          <a:p>
            <a:pPr lvl="2">
              <a:defRPr/>
            </a:pPr>
            <a:r>
              <a:rPr lang="zh-TW" altLang="en-US" sz="2000" dirty="0">
                <a:latin typeface="微軟正黑體" panose="020B0604030504040204" pitchFamily="34" charset="-120"/>
                <a:ea typeface="微軟正黑體" panose="020B0604030504040204" pitchFamily="34" charset="-120"/>
              </a:rPr>
              <a:t>中低收入戶子女</a:t>
            </a:r>
          </a:p>
          <a:p>
            <a:pPr lvl="2">
              <a:defRPr/>
            </a:pPr>
            <a:r>
              <a:rPr lang="zh-TW" altLang="en-US" sz="2000" dirty="0">
                <a:latin typeface="微軟正黑體" panose="020B0604030504040204" pitchFamily="34" charset="-120"/>
                <a:ea typeface="微軟正黑體" panose="020B0604030504040204" pitchFamily="34" charset="-120"/>
              </a:rPr>
              <a:t>失業勞工子女</a:t>
            </a:r>
          </a:p>
          <a:p>
            <a:pPr lvl="2">
              <a:defRPr/>
            </a:pPr>
            <a:r>
              <a:rPr lang="zh-TW" altLang="en-US" sz="2000" dirty="0">
                <a:latin typeface="微軟正黑體" panose="020B0604030504040204" pitchFamily="34" charset="-120"/>
                <a:ea typeface="微軟正黑體" panose="020B0604030504040204" pitchFamily="34" charset="-120"/>
              </a:rPr>
              <a:t>特殊境遇家庭子女</a:t>
            </a:r>
          </a:p>
          <a:p>
            <a:pPr lvl="2">
              <a:defRPr/>
            </a:pPr>
            <a:r>
              <a:rPr lang="zh-TW" altLang="en-US" sz="2000" dirty="0">
                <a:latin typeface="微軟正黑體" panose="020B0604030504040204" pitchFamily="34" charset="-120"/>
                <a:ea typeface="微軟正黑體" panose="020B0604030504040204" pitchFamily="34" charset="-120"/>
              </a:rPr>
              <a:t>育幼院童</a:t>
            </a:r>
          </a:p>
          <a:p>
            <a:pPr lvl="2">
              <a:defRPr/>
            </a:pPr>
            <a:r>
              <a:rPr lang="zh-TW" altLang="en-US" sz="2000" dirty="0">
                <a:latin typeface="微軟正黑體" panose="020B0604030504040204" pitchFamily="34" charset="-120"/>
                <a:ea typeface="微軟正黑體" panose="020B0604030504040204" pitchFamily="34" charset="-120"/>
              </a:rPr>
              <a:t>農漁民子女</a:t>
            </a:r>
          </a:p>
          <a:p>
            <a:pPr lvl="2">
              <a:defRPr/>
            </a:pPr>
            <a:r>
              <a:rPr lang="zh-TW" altLang="en-US" sz="2000" dirty="0">
                <a:latin typeface="微軟正黑體" panose="020B0604030504040204" pitchFamily="34" charset="-120"/>
                <a:ea typeface="微軟正黑體" panose="020B0604030504040204" pitchFamily="34" charset="-120"/>
              </a:rPr>
              <a:t>軍公教遺族</a:t>
            </a:r>
          </a:p>
          <a:p>
            <a:pPr lvl="2">
              <a:defRPr/>
            </a:pPr>
            <a:r>
              <a:rPr lang="zh-TW" altLang="en-US" sz="2000" dirty="0">
                <a:latin typeface="微軟正黑體" panose="020B0604030504040204" pitchFamily="34" charset="-120"/>
                <a:ea typeface="微軟正黑體" panose="020B0604030504040204" pitchFamily="34" charset="-120"/>
              </a:rPr>
              <a:t>身心障礙人士子女</a:t>
            </a:r>
          </a:p>
          <a:p>
            <a:pPr lvl="2">
              <a:defRPr/>
            </a:pPr>
            <a:r>
              <a:rPr lang="zh-TW" altLang="en-US" sz="2000" dirty="0">
                <a:latin typeface="微軟正黑體" panose="020B0604030504040204" pitchFamily="34" charset="-120"/>
                <a:ea typeface="微軟正黑體" panose="020B0604030504040204" pitchFamily="34" charset="-120"/>
              </a:rPr>
              <a:t>原住民</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23" name="文字方塊 22"/>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478065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2" y="636929"/>
            <a:ext cx="4366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57</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2829197"/>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b="1" dirty="0" smtClean="0"/>
              <a:t>產特、技優、實用</a:t>
            </a:r>
            <a:endParaRPr lang="zh-TW" altLang="en-US" sz="1600" b="1" dirty="0"/>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t>技優</a:t>
            </a:r>
            <a:r>
              <a:rPr lang="zh-TW" altLang="en-US" sz="4400" b="1" dirty="0" smtClean="0"/>
              <a:t>招生資訊</a:t>
            </a:r>
            <a:endParaRPr lang="en-US" sz="4400" b="1" dirty="0"/>
          </a:p>
        </p:txBody>
      </p:sp>
      <p:sp>
        <p:nvSpPr>
          <p:cNvPr id="3" name="矩形 2"/>
          <p:cNvSpPr/>
          <p:nvPr/>
        </p:nvSpPr>
        <p:spPr>
          <a:xfrm>
            <a:off x="2183449" y="1071516"/>
            <a:ext cx="8571716" cy="5632311"/>
          </a:xfrm>
          <a:prstGeom prst="rect">
            <a:avLst/>
          </a:prstGeom>
        </p:spPr>
        <p:txBody>
          <a:bodyPr wrap="square">
            <a:spAutoFit/>
          </a:bodyPr>
          <a:lstStyle/>
          <a:p>
            <a:r>
              <a:rPr lang="zh-TW" altLang="en-US" sz="2400" dirty="0">
                <a:latin typeface="+mn-ea"/>
              </a:rPr>
              <a:t>志願選填：一校多科</a:t>
            </a:r>
          </a:p>
          <a:p>
            <a:r>
              <a:rPr lang="zh-TW" altLang="en-US" sz="2400" dirty="0">
                <a:latin typeface="+mn-ea"/>
              </a:rPr>
              <a:t>申請</a:t>
            </a:r>
            <a:r>
              <a:rPr lang="zh-TW" altLang="en-US" sz="2400" dirty="0" smtClean="0">
                <a:latin typeface="+mn-ea"/>
              </a:rPr>
              <a:t>資格與積分計算</a:t>
            </a:r>
            <a:r>
              <a:rPr lang="en-US" altLang="zh-TW" dirty="0" smtClean="0">
                <a:solidFill>
                  <a:schemeClr val="accent1"/>
                </a:solidFill>
                <a:latin typeface="+mn-ea"/>
              </a:rPr>
              <a:t>(</a:t>
            </a:r>
            <a:r>
              <a:rPr lang="zh-TW" altLang="en-US" dirty="0" smtClean="0">
                <a:solidFill>
                  <a:schemeClr val="accent1"/>
                </a:solidFill>
                <a:latin typeface="+mn-ea"/>
              </a:rPr>
              <a:t>擇優採計</a:t>
            </a:r>
            <a:r>
              <a:rPr lang="en-US" altLang="zh-TW" dirty="0" smtClean="0">
                <a:solidFill>
                  <a:schemeClr val="accent1"/>
                </a:solidFill>
                <a:latin typeface="+mn-ea"/>
              </a:rPr>
              <a:t>)</a:t>
            </a:r>
            <a:r>
              <a:rPr lang="zh-TW" altLang="en-US" sz="2400" dirty="0" smtClean="0">
                <a:latin typeface="+mn-ea"/>
              </a:rPr>
              <a:t>：</a:t>
            </a:r>
            <a:endParaRPr lang="zh-TW" altLang="en-US" sz="2400" dirty="0">
              <a:latin typeface="+mn-ea"/>
            </a:endParaRPr>
          </a:p>
          <a:p>
            <a:pPr lvl="1"/>
            <a:r>
              <a:rPr lang="zh-TW" altLang="en-US" sz="2400" b="1" dirty="0" smtClean="0">
                <a:latin typeface="+mn-ea"/>
              </a:rPr>
              <a:t>國際</a:t>
            </a:r>
            <a:r>
              <a:rPr lang="zh-TW" altLang="en-US" sz="2400" b="1" dirty="0">
                <a:latin typeface="+mn-ea"/>
              </a:rPr>
              <a:t>技能</a:t>
            </a:r>
            <a:r>
              <a:rPr lang="zh-TW" altLang="en-US" sz="2400" b="1" dirty="0" smtClean="0">
                <a:latin typeface="+mn-ea"/>
              </a:rPr>
              <a:t>競賽</a:t>
            </a:r>
            <a:r>
              <a:rPr lang="zh-TW" altLang="zh-TW" sz="2000" b="1" dirty="0">
                <a:latin typeface="+mn-ea"/>
              </a:rPr>
              <a:t>（包括科技展覽</a:t>
            </a:r>
            <a:r>
              <a:rPr lang="zh-TW" altLang="zh-TW" sz="2000" b="1" dirty="0" smtClean="0">
                <a:latin typeface="+mn-ea"/>
              </a:rPr>
              <a:t>）</a:t>
            </a:r>
            <a:endParaRPr lang="en-US" altLang="zh-TW" sz="2000" b="1" dirty="0" smtClean="0">
              <a:latin typeface="+mn-ea"/>
            </a:endParaRPr>
          </a:p>
          <a:p>
            <a:pPr lvl="1"/>
            <a:r>
              <a:rPr lang="zh-TW" altLang="en-US" sz="2000" dirty="0" smtClean="0">
                <a:latin typeface="+mn-ea"/>
              </a:rPr>
              <a:t>   優勝以上</a:t>
            </a:r>
            <a:r>
              <a:rPr lang="en-US" altLang="zh-TW" sz="2000" dirty="0" smtClean="0">
                <a:latin typeface="+mn-ea"/>
              </a:rPr>
              <a:t>100</a:t>
            </a:r>
            <a:r>
              <a:rPr lang="zh-TW" altLang="en-US" sz="2000" dirty="0" smtClean="0">
                <a:latin typeface="+mn-ea"/>
              </a:rPr>
              <a:t>分，未得獎</a:t>
            </a:r>
            <a:r>
              <a:rPr lang="en-US" altLang="zh-TW" sz="2000" dirty="0" smtClean="0">
                <a:latin typeface="+mn-ea"/>
              </a:rPr>
              <a:t>95</a:t>
            </a:r>
            <a:r>
              <a:rPr lang="zh-TW" altLang="en-US" sz="2000" dirty="0" smtClean="0">
                <a:latin typeface="+mn-ea"/>
              </a:rPr>
              <a:t>分</a:t>
            </a:r>
            <a:endParaRPr lang="zh-TW" altLang="en-US" sz="2000" dirty="0">
              <a:latin typeface="+mn-ea"/>
            </a:endParaRPr>
          </a:p>
          <a:p>
            <a:pPr lvl="1"/>
            <a:r>
              <a:rPr lang="zh-TW" altLang="en-US" sz="2400" b="1" dirty="0" smtClean="0">
                <a:latin typeface="+mn-ea"/>
              </a:rPr>
              <a:t>全國</a:t>
            </a:r>
            <a:r>
              <a:rPr lang="zh-TW" altLang="en-US" sz="2400" b="1" dirty="0">
                <a:latin typeface="+mn-ea"/>
              </a:rPr>
              <a:t>技藝技能</a:t>
            </a:r>
            <a:r>
              <a:rPr lang="zh-TW" altLang="en-US" sz="2400" b="1" dirty="0" smtClean="0">
                <a:latin typeface="+mn-ea"/>
              </a:rPr>
              <a:t>競賽</a:t>
            </a:r>
            <a:endParaRPr lang="en-US" altLang="zh-TW" sz="2400" b="1" dirty="0">
              <a:latin typeface="+mn-ea"/>
            </a:endParaRPr>
          </a:p>
          <a:p>
            <a:pPr lvl="1"/>
            <a:r>
              <a:rPr lang="zh-TW" altLang="en-US" sz="2000" dirty="0" smtClean="0">
                <a:latin typeface="+mn-ea"/>
              </a:rPr>
              <a:t>   前三名，主辦</a:t>
            </a:r>
            <a:r>
              <a:rPr lang="en-US" altLang="zh-TW" sz="2000" dirty="0" smtClean="0">
                <a:latin typeface="+mn-ea"/>
              </a:rPr>
              <a:t>95</a:t>
            </a:r>
            <a:r>
              <a:rPr lang="zh-TW" altLang="en-US" sz="2000" dirty="0" smtClean="0">
                <a:latin typeface="+mn-ea"/>
              </a:rPr>
              <a:t>分、協辦</a:t>
            </a:r>
            <a:r>
              <a:rPr lang="en-US" altLang="zh-TW" sz="2000" dirty="0" smtClean="0">
                <a:latin typeface="+mn-ea"/>
              </a:rPr>
              <a:t>80</a:t>
            </a:r>
            <a:r>
              <a:rPr lang="zh-TW" altLang="en-US" sz="2000" dirty="0" smtClean="0">
                <a:latin typeface="+mn-ea"/>
              </a:rPr>
              <a:t>分，四至六名，主辦</a:t>
            </a:r>
            <a:r>
              <a:rPr lang="en-US" altLang="zh-TW" sz="2000" dirty="0" smtClean="0">
                <a:latin typeface="+mn-ea"/>
              </a:rPr>
              <a:t>80</a:t>
            </a:r>
            <a:r>
              <a:rPr lang="zh-TW" altLang="en-US" sz="2000" dirty="0" smtClean="0">
                <a:latin typeface="+mn-ea"/>
              </a:rPr>
              <a:t>分、協辦</a:t>
            </a:r>
            <a:r>
              <a:rPr lang="en-US" altLang="zh-TW" sz="2000" dirty="0" smtClean="0">
                <a:latin typeface="+mn-ea"/>
              </a:rPr>
              <a:t>65</a:t>
            </a:r>
            <a:r>
              <a:rPr lang="zh-TW" altLang="en-US" sz="2000" dirty="0" smtClean="0">
                <a:latin typeface="+mn-ea"/>
              </a:rPr>
              <a:t>分</a:t>
            </a:r>
            <a:endParaRPr lang="zh-TW" altLang="en-US" sz="2000" dirty="0">
              <a:latin typeface="+mn-ea"/>
            </a:endParaRPr>
          </a:p>
          <a:p>
            <a:pPr lvl="1"/>
            <a:r>
              <a:rPr lang="zh-TW" altLang="en-US" sz="2400" b="1" dirty="0" smtClean="0">
                <a:latin typeface="+mn-ea"/>
              </a:rPr>
              <a:t>全國</a:t>
            </a:r>
            <a:r>
              <a:rPr lang="zh-TW" altLang="en-US" sz="2400" b="1" dirty="0">
                <a:latin typeface="+mn-ea"/>
              </a:rPr>
              <a:t>中小學科學</a:t>
            </a:r>
            <a:r>
              <a:rPr lang="zh-TW" altLang="en-US" sz="2400" b="1" dirty="0" smtClean="0">
                <a:latin typeface="+mn-ea"/>
              </a:rPr>
              <a:t>展覽</a:t>
            </a:r>
            <a:r>
              <a:rPr lang="zh-TW" altLang="zh-TW" sz="2400" b="1" dirty="0">
                <a:latin typeface="+mn-ea"/>
              </a:rPr>
              <a:t>、臺灣國際科學</a:t>
            </a:r>
            <a:r>
              <a:rPr lang="zh-TW" altLang="zh-TW" sz="2400" b="1" dirty="0" smtClean="0">
                <a:latin typeface="+mn-ea"/>
              </a:rPr>
              <a:t>展覽會</a:t>
            </a:r>
            <a:endParaRPr lang="en-US" altLang="zh-TW" sz="2400" b="1" dirty="0" smtClean="0">
              <a:latin typeface="+mn-ea"/>
            </a:endParaRPr>
          </a:p>
          <a:p>
            <a:pPr lvl="1"/>
            <a:r>
              <a:rPr lang="zh-TW" altLang="en-US" sz="2000" dirty="0" smtClean="0">
                <a:latin typeface="+mn-ea"/>
              </a:rPr>
              <a:t>   前三名</a:t>
            </a:r>
            <a:r>
              <a:rPr lang="en-US" altLang="zh-TW" sz="2000" dirty="0" smtClean="0">
                <a:latin typeface="+mn-ea"/>
              </a:rPr>
              <a:t>95</a:t>
            </a:r>
            <a:r>
              <a:rPr lang="zh-TW" altLang="en-US" sz="2000" dirty="0" smtClean="0">
                <a:latin typeface="+mn-ea"/>
              </a:rPr>
              <a:t>分，四至優勝或佳作</a:t>
            </a:r>
            <a:r>
              <a:rPr lang="en-US" altLang="zh-TW" sz="2000" dirty="0" smtClean="0">
                <a:latin typeface="+mn-ea"/>
              </a:rPr>
              <a:t>80</a:t>
            </a:r>
            <a:r>
              <a:rPr lang="zh-TW" altLang="en-US" sz="2000" dirty="0" smtClean="0">
                <a:latin typeface="+mn-ea"/>
              </a:rPr>
              <a:t>分</a:t>
            </a:r>
            <a:endParaRPr lang="zh-TW" altLang="en-US" sz="2000" dirty="0">
              <a:latin typeface="+mn-ea"/>
            </a:endParaRPr>
          </a:p>
          <a:p>
            <a:pPr lvl="1"/>
            <a:r>
              <a:rPr lang="zh-TW" altLang="en-US" sz="2400" b="1" dirty="0" smtClean="0">
                <a:latin typeface="+mn-ea"/>
              </a:rPr>
              <a:t>其他國際</a:t>
            </a:r>
            <a:r>
              <a:rPr lang="zh-TW" altLang="en-US" sz="2400" b="1" dirty="0">
                <a:latin typeface="+mn-ea"/>
              </a:rPr>
              <a:t>特殊技藝技能</a:t>
            </a:r>
            <a:r>
              <a:rPr lang="zh-TW" altLang="en-US" sz="2400" b="1" dirty="0" smtClean="0">
                <a:latin typeface="+mn-ea"/>
              </a:rPr>
              <a:t>競賽</a:t>
            </a:r>
            <a:endParaRPr lang="en-US" altLang="zh-TW" sz="2400" b="1" dirty="0" smtClean="0">
              <a:latin typeface="+mn-ea"/>
            </a:endParaRPr>
          </a:p>
          <a:p>
            <a:pPr lvl="1"/>
            <a:r>
              <a:rPr lang="zh-TW" altLang="en-US" sz="2000" dirty="0" smtClean="0">
                <a:latin typeface="+mn-ea"/>
              </a:rPr>
              <a:t>   前三</a:t>
            </a:r>
            <a:r>
              <a:rPr lang="zh-TW" altLang="en-US" sz="2000" dirty="0">
                <a:latin typeface="+mn-ea"/>
              </a:rPr>
              <a:t>名</a:t>
            </a:r>
            <a:r>
              <a:rPr lang="en-US" altLang="zh-TW" sz="2000" dirty="0">
                <a:latin typeface="+mn-ea"/>
              </a:rPr>
              <a:t>95</a:t>
            </a:r>
            <a:r>
              <a:rPr lang="zh-TW" altLang="en-US" sz="2000" dirty="0">
                <a:latin typeface="+mn-ea"/>
              </a:rPr>
              <a:t>分，四至</a:t>
            </a:r>
            <a:r>
              <a:rPr lang="zh-TW" altLang="en-US" sz="2000" dirty="0" smtClean="0">
                <a:latin typeface="+mn-ea"/>
              </a:rPr>
              <a:t>優勝</a:t>
            </a:r>
            <a:r>
              <a:rPr lang="en-US" altLang="zh-TW" sz="2000" dirty="0" smtClean="0">
                <a:latin typeface="+mn-ea"/>
              </a:rPr>
              <a:t>80</a:t>
            </a:r>
            <a:r>
              <a:rPr lang="zh-TW" altLang="en-US" sz="2000" dirty="0" smtClean="0">
                <a:latin typeface="+mn-ea"/>
              </a:rPr>
              <a:t>分</a:t>
            </a:r>
            <a:endParaRPr lang="en-US" altLang="zh-TW" sz="2000" dirty="0" smtClean="0">
              <a:latin typeface="+mn-ea"/>
            </a:endParaRPr>
          </a:p>
          <a:p>
            <a:pPr lvl="1"/>
            <a:r>
              <a:rPr lang="zh-TW" altLang="en-US" sz="2400" b="1" dirty="0" smtClean="0">
                <a:latin typeface="+mn-ea"/>
              </a:rPr>
              <a:t>各</a:t>
            </a:r>
            <a:r>
              <a:rPr lang="zh-TW" altLang="en-US" sz="2400" b="1" dirty="0">
                <a:latin typeface="+mn-ea"/>
              </a:rPr>
              <a:t>縣市技藝技能競賽、科學</a:t>
            </a:r>
            <a:r>
              <a:rPr lang="zh-TW" altLang="en-US" sz="2400" b="1" dirty="0" smtClean="0">
                <a:latin typeface="+mn-ea"/>
              </a:rPr>
              <a:t>展覽</a:t>
            </a:r>
            <a:r>
              <a:rPr lang="en-US" altLang="zh-TW" sz="2400" b="1" dirty="0" smtClean="0">
                <a:latin typeface="+mn-ea"/>
              </a:rPr>
              <a:t>(</a:t>
            </a:r>
            <a:r>
              <a:rPr lang="zh-TW" altLang="en-US" sz="2400" b="1" dirty="0" smtClean="0">
                <a:latin typeface="+mn-ea"/>
              </a:rPr>
              <a:t>不包括成果展</a:t>
            </a:r>
            <a:r>
              <a:rPr lang="en-US" altLang="zh-TW" sz="2400" b="1" dirty="0" smtClean="0">
                <a:latin typeface="+mn-ea"/>
              </a:rPr>
              <a:t>)</a:t>
            </a:r>
          </a:p>
          <a:p>
            <a:pPr lvl="1"/>
            <a:r>
              <a:rPr lang="zh-TW" altLang="en-US" sz="2000" dirty="0" smtClean="0">
                <a:latin typeface="+mn-ea"/>
              </a:rPr>
              <a:t>   前三名</a:t>
            </a:r>
            <a:r>
              <a:rPr lang="en-US" altLang="zh-TW" sz="2000" dirty="0" smtClean="0">
                <a:latin typeface="+mn-ea"/>
              </a:rPr>
              <a:t>(</a:t>
            </a:r>
            <a:r>
              <a:rPr lang="zh-TW" altLang="en-US" sz="2000" dirty="0" smtClean="0">
                <a:latin typeface="+mn-ea"/>
              </a:rPr>
              <a:t>特優</a:t>
            </a:r>
            <a:r>
              <a:rPr lang="en-US" altLang="zh-TW" sz="2000" dirty="0" smtClean="0">
                <a:latin typeface="+mn-ea"/>
              </a:rPr>
              <a:t>)70</a:t>
            </a:r>
            <a:r>
              <a:rPr lang="zh-TW" altLang="en-US" sz="2000" dirty="0" smtClean="0">
                <a:latin typeface="+mn-ea"/>
              </a:rPr>
              <a:t>分</a:t>
            </a:r>
            <a:r>
              <a:rPr lang="zh-TW" altLang="en-US" sz="2000" dirty="0">
                <a:latin typeface="+mn-ea"/>
              </a:rPr>
              <a:t>，</a:t>
            </a:r>
            <a:r>
              <a:rPr lang="zh-TW" altLang="en-US" sz="2000" dirty="0" smtClean="0">
                <a:latin typeface="+mn-ea"/>
              </a:rPr>
              <a:t>四至</a:t>
            </a:r>
            <a:r>
              <a:rPr lang="zh-TW" altLang="en-US" sz="2000" dirty="0">
                <a:latin typeface="+mn-ea"/>
              </a:rPr>
              <a:t>六</a:t>
            </a:r>
            <a:r>
              <a:rPr lang="zh-TW" altLang="en-US" sz="2000" dirty="0" smtClean="0">
                <a:latin typeface="+mn-ea"/>
              </a:rPr>
              <a:t>名</a:t>
            </a:r>
            <a:r>
              <a:rPr lang="en-US" altLang="zh-TW" sz="2000" dirty="0" smtClean="0">
                <a:latin typeface="+mn-ea"/>
              </a:rPr>
              <a:t>(</a:t>
            </a:r>
            <a:r>
              <a:rPr lang="zh-TW" altLang="en-US" sz="2000" dirty="0" smtClean="0">
                <a:latin typeface="+mn-ea"/>
              </a:rPr>
              <a:t>優等</a:t>
            </a:r>
            <a:r>
              <a:rPr lang="en-US" altLang="zh-TW" sz="2000" dirty="0" smtClean="0">
                <a:latin typeface="+mn-ea"/>
              </a:rPr>
              <a:t>)65</a:t>
            </a:r>
            <a:r>
              <a:rPr lang="zh-TW" altLang="en-US" sz="2000" dirty="0" smtClean="0">
                <a:latin typeface="+mn-ea"/>
              </a:rPr>
              <a:t>分、佳作</a:t>
            </a:r>
            <a:r>
              <a:rPr lang="en-US" altLang="zh-TW" sz="2000" dirty="0" smtClean="0">
                <a:latin typeface="+mn-ea"/>
              </a:rPr>
              <a:t>60</a:t>
            </a:r>
            <a:r>
              <a:rPr lang="zh-TW" altLang="en-US" sz="2000" dirty="0" smtClean="0">
                <a:latin typeface="+mn-ea"/>
              </a:rPr>
              <a:t>分</a:t>
            </a:r>
            <a:endParaRPr lang="zh-TW" altLang="en-US" sz="2000" b="1" dirty="0">
              <a:latin typeface="+mn-ea"/>
            </a:endParaRPr>
          </a:p>
          <a:p>
            <a:pPr lvl="1"/>
            <a:r>
              <a:rPr lang="zh-TW" altLang="en-US" sz="2400" b="1" dirty="0" smtClean="0">
                <a:latin typeface="+mn-ea"/>
              </a:rPr>
              <a:t>領有技術</a:t>
            </a:r>
            <a:r>
              <a:rPr lang="zh-TW" altLang="en-US" sz="2400" b="1" dirty="0">
                <a:latin typeface="+mn-ea"/>
              </a:rPr>
              <a:t>士</a:t>
            </a:r>
            <a:r>
              <a:rPr lang="zh-TW" altLang="en-US" sz="2400" b="1" dirty="0" smtClean="0">
                <a:latin typeface="+mn-ea"/>
              </a:rPr>
              <a:t>證</a:t>
            </a:r>
            <a:endParaRPr lang="en-US" altLang="zh-TW" sz="2400" b="1" dirty="0" smtClean="0">
              <a:latin typeface="+mn-ea"/>
            </a:endParaRPr>
          </a:p>
          <a:p>
            <a:pPr lvl="1"/>
            <a:r>
              <a:rPr lang="zh-TW" altLang="en-US" sz="2000" kern="0" dirty="0" smtClean="0">
                <a:solidFill>
                  <a:schemeClr val="dk1"/>
                </a:solidFill>
                <a:latin typeface="+mn-ea"/>
              </a:rPr>
              <a:t>   </a:t>
            </a:r>
            <a:r>
              <a:rPr lang="zh-TW" altLang="zh-TW" sz="2000" kern="0" dirty="0" smtClean="0">
                <a:solidFill>
                  <a:schemeClr val="dk1"/>
                </a:solidFill>
                <a:latin typeface="+mn-ea"/>
              </a:rPr>
              <a:t>領有</a:t>
            </a:r>
            <a:r>
              <a:rPr lang="zh-TW" altLang="zh-TW" sz="2000" kern="0" dirty="0">
                <a:solidFill>
                  <a:schemeClr val="dk1"/>
                </a:solidFill>
                <a:latin typeface="+mn-ea"/>
              </a:rPr>
              <a:t>丙級以上技術士證或相當於丙級以上之單一級技術士</a:t>
            </a:r>
            <a:r>
              <a:rPr lang="zh-TW" altLang="zh-TW" sz="2000" kern="0" dirty="0" smtClean="0">
                <a:solidFill>
                  <a:schemeClr val="dk1"/>
                </a:solidFill>
                <a:latin typeface="+mn-ea"/>
              </a:rPr>
              <a:t>證</a:t>
            </a:r>
            <a:r>
              <a:rPr lang="en-US" altLang="zh-TW" sz="2000" kern="0" dirty="0" smtClean="0">
                <a:solidFill>
                  <a:schemeClr val="dk1"/>
                </a:solidFill>
                <a:latin typeface="+mn-ea"/>
              </a:rPr>
              <a:t>50</a:t>
            </a:r>
            <a:r>
              <a:rPr lang="zh-TW" altLang="en-US" sz="2000" kern="0" dirty="0" smtClean="0">
                <a:solidFill>
                  <a:schemeClr val="dk1"/>
                </a:solidFill>
                <a:latin typeface="+mn-ea"/>
              </a:rPr>
              <a:t>分</a:t>
            </a:r>
            <a:endParaRPr lang="zh-TW" altLang="zh-TW" sz="2000" kern="0" dirty="0">
              <a:solidFill>
                <a:schemeClr val="dk1"/>
              </a:solidFill>
              <a:latin typeface="+mn-ea"/>
            </a:endParaRPr>
          </a:p>
          <a:p>
            <a:pPr lvl="1"/>
            <a:r>
              <a:rPr lang="zh-TW" altLang="en-US" sz="2400" b="1" dirty="0" smtClean="0">
                <a:latin typeface="+mn-ea"/>
              </a:rPr>
              <a:t>畢</a:t>
            </a:r>
            <a:r>
              <a:rPr lang="en-US" altLang="zh-TW" sz="2400" b="1" dirty="0" smtClean="0">
                <a:latin typeface="+mn-ea"/>
              </a:rPr>
              <a:t>(</a:t>
            </a:r>
            <a:r>
              <a:rPr lang="zh-TW" altLang="en-US" sz="2400" b="1" dirty="0">
                <a:latin typeface="+mn-ea"/>
              </a:rPr>
              <a:t>結</a:t>
            </a:r>
            <a:r>
              <a:rPr lang="en-US" altLang="zh-TW" sz="2400" b="1" dirty="0">
                <a:latin typeface="+mn-ea"/>
              </a:rPr>
              <a:t>)</a:t>
            </a:r>
            <a:r>
              <a:rPr lang="zh-TW" altLang="en-US" sz="2400" b="1" dirty="0">
                <a:latin typeface="+mn-ea"/>
              </a:rPr>
              <a:t>業生技藝教育</a:t>
            </a:r>
            <a:r>
              <a:rPr lang="zh-TW" altLang="en-US" sz="2400" b="1" dirty="0" smtClean="0">
                <a:latin typeface="+mn-ea"/>
              </a:rPr>
              <a:t>課程該班</a:t>
            </a:r>
            <a:r>
              <a:rPr lang="en-US" altLang="zh-TW" sz="2400" b="1" dirty="0" smtClean="0">
                <a:latin typeface="+mn-ea"/>
              </a:rPr>
              <a:t>PR</a:t>
            </a:r>
            <a:r>
              <a:rPr lang="zh-TW" altLang="en-US" sz="2400" b="1" dirty="0" smtClean="0">
                <a:latin typeface="+mn-ea"/>
              </a:rPr>
              <a:t>值</a:t>
            </a:r>
            <a:endParaRPr lang="en-US" altLang="zh-TW" sz="2400" b="1" dirty="0" smtClean="0">
              <a:latin typeface="+mn-ea"/>
            </a:endParaRPr>
          </a:p>
          <a:p>
            <a:pPr lvl="1"/>
            <a:r>
              <a:rPr lang="zh-TW" altLang="en-US" sz="2000" dirty="0" smtClean="0">
                <a:latin typeface="+mn-ea"/>
              </a:rPr>
              <a:t>    </a:t>
            </a:r>
            <a:r>
              <a:rPr lang="en-US" altLang="zh-TW" sz="2000" dirty="0" smtClean="0">
                <a:latin typeface="+mn-ea"/>
              </a:rPr>
              <a:t>PR90</a:t>
            </a:r>
            <a:r>
              <a:rPr lang="zh-TW" altLang="en-US" sz="2000" dirty="0" smtClean="0">
                <a:latin typeface="+mn-ea"/>
              </a:rPr>
              <a:t>以上</a:t>
            </a:r>
            <a:r>
              <a:rPr lang="en-US" altLang="zh-TW" sz="2000" dirty="0" smtClean="0">
                <a:latin typeface="+mn-ea"/>
              </a:rPr>
              <a:t>50</a:t>
            </a:r>
            <a:r>
              <a:rPr lang="zh-TW" altLang="en-US" sz="2000" dirty="0" smtClean="0">
                <a:latin typeface="+mn-ea"/>
              </a:rPr>
              <a:t>分，</a:t>
            </a:r>
            <a:r>
              <a:rPr lang="en-US" altLang="zh-TW" sz="2000" dirty="0" smtClean="0">
                <a:latin typeface="+mn-ea"/>
              </a:rPr>
              <a:t>80-90</a:t>
            </a:r>
            <a:r>
              <a:rPr lang="zh-TW" altLang="en-US" sz="2000" dirty="0" smtClean="0">
                <a:latin typeface="+mn-ea"/>
              </a:rPr>
              <a:t>者</a:t>
            </a:r>
            <a:r>
              <a:rPr lang="en-US" altLang="zh-TW" sz="2000" dirty="0" smtClean="0">
                <a:latin typeface="+mn-ea"/>
              </a:rPr>
              <a:t>45</a:t>
            </a:r>
            <a:r>
              <a:rPr lang="zh-TW" altLang="en-US" sz="2000" dirty="0" smtClean="0">
                <a:latin typeface="+mn-ea"/>
              </a:rPr>
              <a:t>分，</a:t>
            </a:r>
            <a:r>
              <a:rPr lang="en-US" altLang="zh-TW" sz="2000" dirty="0" smtClean="0">
                <a:latin typeface="+mn-ea"/>
              </a:rPr>
              <a:t>70-80</a:t>
            </a:r>
            <a:r>
              <a:rPr lang="zh-TW" altLang="en-US" sz="2000" dirty="0" smtClean="0">
                <a:latin typeface="+mn-ea"/>
              </a:rPr>
              <a:t>者</a:t>
            </a:r>
            <a:r>
              <a:rPr lang="en-US" altLang="zh-TW" sz="2000" dirty="0" smtClean="0">
                <a:latin typeface="+mn-ea"/>
              </a:rPr>
              <a:t>40</a:t>
            </a:r>
            <a:r>
              <a:rPr lang="zh-TW" altLang="en-US" sz="2000" dirty="0" smtClean="0">
                <a:latin typeface="+mn-ea"/>
              </a:rPr>
              <a:t>分</a:t>
            </a:r>
            <a:endParaRPr lang="zh-TW" altLang="en-US" sz="2000" dirty="0">
              <a:latin typeface="+mn-ea"/>
            </a:endParaRP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23" name="文字方塊 22"/>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30221129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2" y="644629"/>
            <a:ext cx="4939471"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58</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2829197"/>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b="1" dirty="0" smtClean="0"/>
              <a:t>產特、技優、實用</a:t>
            </a:r>
            <a:endParaRPr lang="zh-TW" altLang="en-US" sz="1600" b="1" dirty="0"/>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t>分發依據</a:t>
            </a:r>
            <a:endParaRPr lang="en-US" sz="4400" b="1" dirty="0"/>
          </a:p>
        </p:txBody>
      </p:sp>
      <p:sp>
        <p:nvSpPr>
          <p:cNvPr id="4" name="矩形 3"/>
          <p:cNvSpPr/>
          <p:nvPr/>
        </p:nvSpPr>
        <p:spPr>
          <a:xfrm>
            <a:off x="1998176" y="1335493"/>
            <a:ext cx="9307286" cy="4524315"/>
          </a:xfrm>
          <a:prstGeom prst="rect">
            <a:avLst/>
          </a:prstGeom>
        </p:spPr>
        <p:txBody>
          <a:bodyPr wrap="square">
            <a:spAutoFit/>
          </a:bodyPr>
          <a:lstStyle/>
          <a:p>
            <a:pPr lvl="1">
              <a:defRPr/>
            </a:pPr>
            <a:r>
              <a:rPr lang="zh-TW" altLang="en-US" sz="2400" dirty="0" smtClean="0">
                <a:latin typeface="+mn-ea"/>
              </a:rPr>
              <a:t>依</a:t>
            </a:r>
            <a:r>
              <a:rPr lang="zh-TW" altLang="en-US" sz="2400" dirty="0">
                <a:latin typeface="+mn-ea"/>
              </a:rPr>
              <a:t>積分高低順序及志願序分發相關專業群科</a:t>
            </a:r>
            <a:r>
              <a:rPr lang="zh-TW" altLang="en-US" sz="2400" dirty="0" smtClean="0">
                <a:latin typeface="+mn-ea"/>
              </a:rPr>
              <a:t>就讀</a:t>
            </a:r>
            <a:endParaRPr lang="en-US" altLang="zh-TW" sz="2400" dirty="0" smtClean="0">
              <a:latin typeface="+mn-ea"/>
            </a:endParaRPr>
          </a:p>
          <a:p>
            <a:pPr lvl="1">
              <a:defRPr/>
            </a:pPr>
            <a:r>
              <a:rPr lang="zh-TW" altLang="en-US" sz="2400" dirty="0" smtClean="0">
                <a:latin typeface="+mn-ea"/>
              </a:rPr>
              <a:t/>
            </a:r>
            <a:br>
              <a:rPr lang="zh-TW" altLang="en-US" sz="2400" dirty="0" smtClean="0">
                <a:latin typeface="+mn-ea"/>
              </a:rPr>
            </a:br>
            <a:r>
              <a:rPr lang="zh-TW" altLang="en-US" sz="2400" dirty="0" smtClean="0">
                <a:latin typeface="+mn-ea"/>
              </a:rPr>
              <a:t>積分</a:t>
            </a:r>
            <a:r>
              <a:rPr lang="zh-TW" altLang="en-US" sz="2400" dirty="0">
                <a:latin typeface="+mn-ea"/>
              </a:rPr>
              <a:t>相同進行同分參酌以定錄取，同分參酌項目由</a:t>
            </a:r>
            <a:r>
              <a:rPr lang="zh-TW" altLang="en-US" sz="2400" dirty="0">
                <a:solidFill>
                  <a:schemeClr val="accent1"/>
                </a:solidFill>
                <a:latin typeface="+mn-ea"/>
              </a:rPr>
              <a:t>各就</a:t>
            </a:r>
            <a:r>
              <a:rPr lang="zh-TW" altLang="en-US" sz="2400" dirty="0" smtClean="0">
                <a:solidFill>
                  <a:schemeClr val="accent1"/>
                </a:solidFill>
                <a:latin typeface="+mn-ea"/>
              </a:rPr>
              <a:t>學區自訂</a:t>
            </a:r>
            <a:endParaRPr lang="en-US" altLang="zh-TW" sz="2400" dirty="0" smtClean="0">
              <a:solidFill>
                <a:schemeClr val="accent1"/>
              </a:solidFill>
              <a:latin typeface="+mn-ea"/>
            </a:endParaRPr>
          </a:p>
          <a:p>
            <a:pPr lvl="1">
              <a:defRPr/>
            </a:pPr>
            <a:endParaRPr lang="zh-TW" altLang="en-US" sz="2400" dirty="0">
              <a:latin typeface="+mn-ea"/>
            </a:endParaRPr>
          </a:p>
          <a:p>
            <a:pPr lvl="1">
              <a:defRPr/>
            </a:pPr>
            <a:r>
              <a:rPr lang="zh-TW" altLang="en-US" sz="2400" dirty="0">
                <a:latin typeface="+mn-ea"/>
              </a:rPr>
              <a:t>所填志願之校科已額滿者，不予分發；其分發至額滿</a:t>
            </a:r>
            <a:r>
              <a:rPr lang="zh-TW" altLang="en-US" sz="2400" dirty="0" smtClean="0">
                <a:latin typeface="+mn-ea"/>
              </a:rPr>
              <a:t>為止</a:t>
            </a:r>
            <a:endParaRPr lang="en-US" altLang="zh-TW" sz="2400" dirty="0" smtClean="0">
              <a:latin typeface="+mn-ea"/>
            </a:endParaRPr>
          </a:p>
          <a:p>
            <a:pPr lvl="1">
              <a:defRPr/>
            </a:pPr>
            <a:endParaRPr lang="zh-TW" altLang="en-US" sz="2400" dirty="0">
              <a:latin typeface="+mn-ea"/>
            </a:endParaRPr>
          </a:p>
          <a:p>
            <a:pPr lvl="1">
              <a:defRPr/>
            </a:pPr>
            <a:r>
              <a:rPr lang="zh-TW" altLang="en-US" sz="2400" dirty="0">
                <a:latin typeface="+mn-ea"/>
              </a:rPr>
              <a:t>經積分比序且同分參酌後，仍無法評比者，增額錄取</a:t>
            </a:r>
            <a:r>
              <a:rPr lang="zh-TW" altLang="en-US" sz="2400" dirty="0" smtClean="0">
                <a:latin typeface="+mn-ea"/>
              </a:rPr>
              <a:t>之</a:t>
            </a:r>
            <a:endParaRPr lang="en-US" altLang="zh-TW" sz="2400" dirty="0" smtClean="0">
              <a:latin typeface="+mn-ea"/>
            </a:endParaRPr>
          </a:p>
          <a:p>
            <a:pPr lvl="1">
              <a:defRPr/>
            </a:pPr>
            <a:endParaRPr lang="zh-TW" altLang="en-US" sz="2400" dirty="0">
              <a:latin typeface="+mn-ea"/>
            </a:endParaRPr>
          </a:p>
          <a:p>
            <a:pPr lvl="1">
              <a:defRPr/>
            </a:pPr>
            <a:r>
              <a:rPr lang="zh-TW" altLang="en-US" sz="2400" dirty="0">
                <a:latin typeface="+mn-ea"/>
              </a:rPr>
              <a:t>分發以</a:t>
            </a:r>
            <a:r>
              <a:rPr lang="zh-TW" altLang="en-US" sz="2400" dirty="0">
                <a:solidFill>
                  <a:schemeClr val="accent1"/>
                </a:solidFill>
                <a:latin typeface="+mn-ea"/>
              </a:rPr>
              <a:t>一次為限</a:t>
            </a:r>
            <a:r>
              <a:rPr lang="zh-TW" altLang="en-US" sz="2400" dirty="0">
                <a:latin typeface="+mn-ea"/>
              </a:rPr>
              <a:t>，一經分發後不得申請</a:t>
            </a:r>
            <a:r>
              <a:rPr lang="zh-TW" altLang="en-US" sz="2400" dirty="0" smtClean="0">
                <a:latin typeface="+mn-ea"/>
              </a:rPr>
              <a:t>更改</a:t>
            </a:r>
            <a:endParaRPr lang="en-US" altLang="zh-TW" sz="2400" dirty="0" smtClean="0">
              <a:latin typeface="+mn-ea"/>
            </a:endParaRPr>
          </a:p>
          <a:p>
            <a:pPr lvl="1">
              <a:defRPr/>
            </a:pPr>
            <a:endParaRPr lang="zh-TW" altLang="en-US" sz="2400" dirty="0">
              <a:latin typeface="+mn-ea"/>
            </a:endParaRPr>
          </a:p>
          <a:p>
            <a:pPr>
              <a:defRPr/>
            </a:pPr>
            <a:r>
              <a:rPr lang="zh-TW" altLang="en-US" sz="2400" dirty="0">
                <a:latin typeface="+mn-ea"/>
              </a:rPr>
              <a:t>錄取名額</a:t>
            </a:r>
            <a:r>
              <a:rPr lang="zh-TW" altLang="en-US" sz="2400" dirty="0" smtClean="0">
                <a:latin typeface="+mn-ea"/>
              </a:rPr>
              <a:t>：</a:t>
            </a:r>
            <a:endParaRPr lang="zh-TW" altLang="en-US" sz="2400" dirty="0">
              <a:latin typeface="+mn-ea"/>
            </a:endParaRPr>
          </a:p>
          <a:p>
            <a:pPr lvl="1">
              <a:defRPr/>
            </a:pPr>
            <a:r>
              <a:rPr lang="zh-TW" altLang="en-US" sz="2400" dirty="0">
                <a:latin typeface="+mn-ea"/>
              </a:rPr>
              <a:t>公立學校每班內含</a:t>
            </a:r>
            <a:r>
              <a:rPr lang="en-US" altLang="zh-TW" sz="2400" dirty="0">
                <a:latin typeface="+mn-ea"/>
              </a:rPr>
              <a:t>2</a:t>
            </a:r>
            <a:r>
              <a:rPr lang="zh-TW" altLang="en-US" sz="2400" dirty="0">
                <a:latin typeface="+mn-ea"/>
              </a:rPr>
              <a:t>名，私立學校每班外加</a:t>
            </a:r>
            <a:r>
              <a:rPr lang="en-US" altLang="zh-TW" sz="2400" dirty="0">
                <a:latin typeface="+mn-ea"/>
              </a:rPr>
              <a:t>2</a:t>
            </a:r>
            <a:r>
              <a:rPr lang="zh-TW" altLang="en-US" sz="2400" dirty="0" smtClean="0">
                <a:latin typeface="+mn-ea"/>
              </a:rPr>
              <a:t>名</a:t>
            </a:r>
            <a:endParaRPr lang="zh-TW" altLang="en-US" sz="2400" dirty="0">
              <a:latin typeface="+mn-ea"/>
            </a:endParaRPr>
          </a:p>
        </p:txBody>
      </p:sp>
      <p:sp>
        <p:nvSpPr>
          <p:cNvPr id="2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8127" y="1451260"/>
            <a:ext cx="259630"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8127" y="2189457"/>
            <a:ext cx="259630"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8127" y="2914138"/>
            <a:ext cx="259630"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8127" y="3633524"/>
            <a:ext cx="259630"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8127" y="4374174"/>
            <a:ext cx="259630"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文字方塊 36"/>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39" name="文字方塊 38"/>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18718477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2" y="636929"/>
            <a:ext cx="371742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59</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2829197"/>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b="1" dirty="0" smtClean="0"/>
              <a:t>產特、技優、實用</a:t>
            </a:r>
            <a:endParaRPr lang="zh-TW" altLang="en-US" sz="1600" b="1" dirty="0"/>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3233416" y="381698"/>
            <a:ext cx="6535562" cy="677108"/>
          </a:xfrm>
          <a:prstGeom prst="rect">
            <a:avLst/>
          </a:prstGeom>
          <a:noFill/>
        </p:spPr>
        <p:txBody>
          <a:bodyPr wrap="square" lIns="0" tIns="0" rIns="0" bIns="0" rtlCol="0" anchor="t">
            <a:spAutoFit/>
          </a:bodyPr>
          <a:lstStyle/>
          <a:p>
            <a:pPr algn="ctr"/>
            <a:r>
              <a:rPr lang="zh-TW" altLang="en-US" sz="4400" b="1" dirty="0" smtClean="0"/>
              <a:t>實用技能學程招生資訊</a:t>
            </a:r>
            <a:endParaRPr lang="en-US" sz="4400" b="1" dirty="0"/>
          </a:p>
        </p:txBody>
      </p:sp>
      <p:sp>
        <p:nvSpPr>
          <p:cNvPr id="4" name="矩形 3"/>
          <p:cNvSpPr/>
          <p:nvPr/>
        </p:nvSpPr>
        <p:spPr>
          <a:xfrm>
            <a:off x="2163837" y="1127867"/>
            <a:ext cx="8674720" cy="5386090"/>
          </a:xfrm>
          <a:prstGeom prst="rect">
            <a:avLst/>
          </a:prstGeom>
        </p:spPr>
        <p:txBody>
          <a:bodyPr wrap="square">
            <a:spAutoFit/>
          </a:bodyPr>
          <a:lstStyle/>
          <a:p>
            <a:pPr>
              <a:defRPr/>
            </a:pPr>
            <a:r>
              <a:rPr lang="zh-TW" altLang="en-US" sz="2400" dirty="0" smtClean="0">
                <a:latin typeface="+mn-ea"/>
              </a:rPr>
              <a:t> 全國</a:t>
            </a:r>
            <a:r>
              <a:rPr lang="zh-TW" altLang="en-US" sz="2400" dirty="0">
                <a:latin typeface="+mn-ea"/>
              </a:rPr>
              <a:t>分區同時辦理輔導分發入學</a:t>
            </a:r>
          </a:p>
          <a:p>
            <a:pPr>
              <a:defRPr/>
            </a:pPr>
            <a:r>
              <a:rPr lang="zh-TW" altLang="en-US" sz="2400" dirty="0" smtClean="0">
                <a:latin typeface="+mn-ea"/>
              </a:rPr>
              <a:t> 學生</a:t>
            </a:r>
            <a:r>
              <a:rPr lang="zh-TW" altLang="en-US" sz="2400" dirty="0">
                <a:latin typeface="+mn-ea"/>
              </a:rPr>
              <a:t>可任選一區報名</a:t>
            </a:r>
            <a:r>
              <a:rPr lang="en-US" altLang="zh-TW" sz="2400" dirty="0">
                <a:latin typeface="+mn-ea"/>
              </a:rPr>
              <a:t>(</a:t>
            </a:r>
            <a:r>
              <a:rPr lang="zh-TW" altLang="en-US" sz="2400" dirty="0">
                <a:solidFill>
                  <a:srgbClr val="FF0000"/>
                </a:solidFill>
                <a:latin typeface="+mn-ea"/>
              </a:rPr>
              <a:t>限一區</a:t>
            </a:r>
            <a:r>
              <a:rPr lang="en-US" altLang="zh-TW" sz="2400" dirty="0">
                <a:latin typeface="+mn-ea"/>
              </a:rPr>
              <a:t>)</a:t>
            </a:r>
            <a:r>
              <a:rPr lang="zh-TW" altLang="en-US" sz="2400" dirty="0">
                <a:latin typeface="+mn-ea"/>
              </a:rPr>
              <a:t>，採志願序分發</a:t>
            </a:r>
          </a:p>
          <a:p>
            <a:pPr>
              <a:defRPr/>
            </a:pPr>
            <a:r>
              <a:rPr lang="zh-TW" altLang="en-US" sz="2400" dirty="0" smtClean="0">
                <a:latin typeface="+mn-ea"/>
              </a:rPr>
              <a:t> </a:t>
            </a:r>
            <a:r>
              <a:rPr lang="zh-TW" altLang="en-US" sz="2400" dirty="0" smtClean="0">
                <a:solidFill>
                  <a:srgbClr val="FF0000"/>
                </a:solidFill>
                <a:latin typeface="+mn-ea"/>
              </a:rPr>
              <a:t>不</a:t>
            </a:r>
            <a:r>
              <a:rPr lang="zh-TW" altLang="en-US" sz="2400" dirty="0">
                <a:solidFill>
                  <a:srgbClr val="FF0000"/>
                </a:solidFill>
                <a:latin typeface="+mn-ea"/>
              </a:rPr>
              <a:t>採計</a:t>
            </a:r>
            <a:r>
              <a:rPr lang="zh-TW" altLang="en-US" sz="2400" dirty="0">
                <a:latin typeface="+mn-ea"/>
              </a:rPr>
              <a:t>在校或國中教育會考成績</a:t>
            </a:r>
          </a:p>
          <a:p>
            <a:pPr>
              <a:defRPr/>
            </a:pPr>
            <a:r>
              <a:rPr lang="zh-TW" altLang="en-US" sz="2400" b="1" dirty="0" smtClean="0">
                <a:solidFill>
                  <a:srgbClr val="0070C0"/>
                </a:solidFill>
                <a:latin typeface="微軟正黑體" panose="020B0604030504040204" pitchFamily="34" charset="-120"/>
                <a:ea typeface="微軟正黑體" panose="020B0604030504040204" pitchFamily="34" charset="-120"/>
              </a:rPr>
              <a:t> </a:t>
            </a:r>
            <a:r>
              <a:rPr lang="zh-TW" altLang="en-US" sz="2400" b="1" dirty="0" smtClean="0"/>
              <a:t>分區分發，</a:t>
            </a:r>
            <a:r>
              <a:rPr lang="zh-TW" altLang="en-US" sz="2400" dirty="0" smtClean="0">
                <a:latin typeface="+mn-ea"/>
              </a:rPr>
              <a:t>修</a:t>
            </a:r>
            <a:r>
              <a:rPr lang="zh-TW" altLang="en-US" sz="2400" dirty="0">
                <a:latin typeface="+mn-ea"/>
              </a:rPr>
              <a:t>習國中</a:t>
            </a:r>
            <a:r>
              <a:rPr lang="zh-TW" altLang="en-US" sz="2400" dirty="0">
                <a:solidFill>
                  <a:srgbClr val="FF0000"/>
                </a:solidFill>
                <a:latin typeface="+mn-ea"/>
              </a:rPr>
              <a:t>技藝教育課程</a:t>
            </a:r>
            <a:r>
              <a:rPr lang="zh-TW" altLang="en-US" sz="2400" dirty="0">
                <a:latin typeface="+mn-ea"/>
              </a:rPr>
              <a:t>之國中畢業生</a:t>
            </a:r>
            <a:r>
              <a:rPr lang="zh-TW" altLang="en-US" sz="2400" dirty="0">
                <a:solidFill>
                  <a:srgbClr val="FF0000"/>
                </a:solidFill>
                <a:latin typeface="+mn-ea"/>
              </a:rPr>
              <a:t>優先</a:t>
            </a:r>
            <a:r>
              <a:rPr lang="zh-TW" altLang="en-US" sz="2400" dirty="0" smtClean="0">
                <a:solidFill>
                  <a:srgbClr val="FF0000"/>
                </a:solidFill>
                <a:latin typeface="+mn-ea"/>
              </a:rPr>
              <a:t>錄取</a:t>
            </a:r>
          </a:p>
          <a:p>
            <a:pPr>
              <a:defRPr/>
            </a:pPr>
            <a:r>
              <a:rPr lang="zh-TW" altLang="en-US" sz="2800" b="1" dirty="0" smtClean="0">
                <a:latin typeface="+mn-ea"/>
              </a:rPr>
              <a:t>優點特色</a:t>
            </a:r>
          </a:p>
          <a:p>
            <a:pPr>
              <a:defRPr/>
            </a:pPr>
            <a:r>
              <a:rPr lang="zh-TW" altLang="en-US" sz="2400" dirty="0" smtClean="0">
                <a:latin typeface="+mn-ea"/>
              </a:rPr>
              <a:t>  培養</a:t>
            </a:r>
            <a:r>
              <a:rPr lang="zh-TW" altLang="en-US" sz="2400" dirty="0">
                <a:latin typeface="+mn-ea"/>
              </a:rPr>
              <a:t>學生職場就業技能為主</a:t>
            </a:r>
          </a:p>
          <a:p>
            <a:pPr>
              <a:defRPr/>
            </a:pPr>
            <a:r>
              <a:rPr lang="zh-TW" altLang="en-US" sz="2400" dirty="0" smtClean="0">
                <a:latin typeface="+mn-ea"/>
              </a:rPr>
              <a:t>  適合</a:t>
            </a:r>
            <a:r>
              <a:rPr lang="zh-TW" altLang="en-US" sz="2400" dirty="0">
                <a:latin typeface="+mn-ea"/>
              </a:rPr>
              <a:t>有興趣學習技藝，就業意願高且想</a:t>
            </a:r>
            <a:r>
              <a:rPr lang="zh-TW" altLang="en-US" sz="2400" dirty="0" smtClean="0">
                <a:latin typeface="+mn-ea"/>
              </a:rPr>
              <a:t>學習一技之長</a:t>
            </a:r>
            <a:r>
              <a:rPr lang="zh-TW" altLang="en-US" sz="2400" dirty="0">
                <a:latin typeface="+mn-ea"/>
              </a:rPr>
              <a:t>的學生</a:t>
            </a:r>
          </a:p>
          <a:p>
            <a:pPr>
              <a:defRPr/>
            </a:pPr>
            <a:r>
              <a:rPr lang="zh-TW" altLang="en-US" sz="2400" dirty="0" smtClean="0">
                <a:latin typeface="+mn-ea"/>
              </a:rPr>
              <a:t>  日間</a:t>
            </a:r>
            <a:r>
              <a:rPr lang="zh-TW" altLang="en-US" sz="2400" dirty="0">
                <a:latin typeface="+mn-ea"/>
              </a:rPr>
              <a:t>上課／夜間</a:t>
            </a:r>
            <a:r>
              <a:rPr lang="zh-TW" altLang="en-US" sz="2400" dirty="0" smtClean="0">
                <a:latin typeface="+mn-ea"/>
              </a:rPr>
              <a:t>上課</a:t>
            </a:r>
            <a:endParaRPr lang="en-US" altLang="zh-TW" sz="2400" dirty="0" smtClean="0">
              <a:latin typeface="+mn-ea"/>
            </a:endParaRPr>
          </a:p>
          <a:p>
            <a:pPr>
              <a:defRPr/>
            </a:pPr>
            <a:r>
              <a:rPr lang="zh-TW" altLang="en-US" sz="2800" b="1" dirty="0">
                <a:latin typeface="+mn-ea"/>
              </a:rPr>
              <a:t>重要招生</a:t>
            </a:r>
            <a:r>
              <a:rPr lang="zh-TW" altLang="en-US" sz="2800" b="1" dirty="0" smtClean="0">
                <a:latin typeface="+mn-ea"/>
              </a:rPr>
              <a:t>日程　</a:t>
            </a:r>
            <a:endParaRPr lang="zh-TW" altLang="en-US" sz="2000" b="1" dirty="0">
              <a:solidFill>
                <a:srgbClr val="FF0000"/>
              </a:solidFill>
              <a:latin typeface="+mn-ea"/>
            </a:endParaRPr>
          </a:p>
          <a:p>
            <a:pPr>
              <a:defRPr/>
            </a:pPr>
            <a:r>
              <a:rPr lang="zh-TW" altLang="en-US" sz="2400" dirty="0" smtClean="0">
                <a:latin typeface="+mn-ea"/>
              </a:rPr>
              <a:t>  報名：</a:t>
            </a:r>
            <a:r>
              <a:rPr lang="en-US" altLang="zh-TW" sz="2400" dirty="0" smtClean="0">
                <a:latin typeface="+mn-ea"/>
              </a:rPr>
              <a:t>109</a:t>
            </a:r>
            <a:r>
              <a:rPr lang="zh-TW" altLang="en-US" sz="2400" dirty="0" smtClean="0">
                <a:latin typeface="+mn-ea"/>
              </a:rPr>
              <a:t>年</a:t>
            </a:r>
            <a:r>
              <a:rPr lang="en-US" altLang="zh-TW" sz="2400" dirty="0">
                <a:latin typeface="+mn-ea"/>
              </a:rPr>
              <a:t>5</a:t>
            </a:r>
            <a:r>
              <a:rPr lang="zh-TW" altLang="en-US" sz="2400" dirty="0">
                <a:latin typeface="+mn-ea"/>
              </a:rPr>
              <a:t>月</a:t>
            </a:r>
            <a:r>
              <a:rPr lang="en-US" altLang="zh-TW" sz="2400" dirty="0" smtClean="0">
                <a:latin typeface="+mn-ea"/>
              </a:rPr>
              <a:t>21-22</a:t>
            </a:r>
            <a:r>
              <a:rPr lang="zh-TW" altLang="en-US" sz="2400" dirty="0" smtClean="0">
                <a:latin typeface="+mn-ea"/>
              </a:rPr>
              <a:t>日</a:t>
            </a:r>
            <a:endParaRPr lang="zh-TW" altLang="en-US" sz="2400" dirty="0">
              <a:latin typeface="+mn-ea"/>
            </a:endParaRPr>
          </a:p>
          <a:p>
            <a:pPr>
              <a:defRPr/>
            </a:pPr>
            <a:r>
              <a:rPr lang="zh-TW" altLang="en-US" sz="2400" dirty="0" smtClean="0">
                <a:latin typeface="+mn-ea"/>
              </a:rPr>
              <a:t>  放</a:t>
            </a:r>
            <a:r>
              <a:rPr lang="zh-TW" altLang="en-US" sz="2400" dirty="0">
                <a:latin typeface="+mn-ea"/>
              </a:rPr>
              <a:t>榜：</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a:latin typeface="+mn-ea"/>
              </a:rPr>
              <a:t>10</a:t>
            </a:r>
            <a:r>
              <a:rPr lang="zh-TW" altLang="en-US" sz="2400" dirty="0">
                <a:latin typeface="+mn-ea"/>
              </a:rPr>
              <a:t>日</a:t>
            </a:r>
          </a:p>
          <a:p>
            <a:pPr>
              <a:defRPr/>
            </a:pPr>
            <a:r>
              <a:rPr lang="zh-TW" altLang="en-US" sz="2400" dirty="0" smtClean="0">
                <a:latin typeface="+mn-ea"/>
              </a:rPr>
              <a:t>  報到</a:t>
            </a:r>
            <a:r>
              <a:rPr lang="zh-TW" altLang="en-US" sz="2400" dirty="0">
                <a:latin typeface="+mn-ea"/>
              </a:rPr>
              <a:t>：</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11</a:t>
            </a:r>
            <a:r>
              <a:rPr lang="zh-TW" altLang="en-US" sz="2400" dirty="0" smtClean="0">
                <a:latin typeface="+mn-ea"/>
              </a:rPr>
              <a:t>日</a:t>
            </a:r>
            <a:endParaRPr lang="zh-TW" altLang="en-US" sz="2400" dirty="0">
              <a:latin typeface="+mn-ea"/>
            </a:endParaRPr>
          </a:p>
          <a:p>
            <a:pPr>
              <a:defRPr/>
            </a:pPr>
            <a:r>
              <a:rPr lang="zh-TW" altLang="en-US" sz="2400" dirty="0" smtClean="0">
                <a:latin typeface="+mn-ea"/>
              </a:rPr>
              <a:t>  報到</a:t>
            </a:r>
            <a:r>
              <a:rPr lang="zh-TW" altLang="en-US" sz="2400" dirty="0">
                <a:latin typeface="+mn-ea"/>
              </a:rPr>
              <a:t>後聲明放棄錄取資格、遞補截止日</a:t>
            </a:r>
            <a:r>
              <a:rPr lang="en-US" altLang="zh-TW" sz="2400" dirty="0">
                <a:latin typeface="+mn-ea"/>
              </a:rPr>
              <a:t>6</a:t>
            </a:r>
            <a:r>
              <a:rPr lang="zh-TW" altLang="en-US" sz="2400" dirty="0" smtClean="0">
                <a:latin typeface="+mn-ea"/>
              </a:rPr>
              <a:t>月</a:t>
            </a:r>
            <a:r>
              <a:rPr lang="en-US" altLang="zh-TW" sz="2400" dirty="0" smtClean="0">
                <a:latin typeface="+mn-ea"/>
              </a:rPr>
              <a:t>12</a:t>
            </a:r>
            <a:r>
              <a:rPr lang="zh-TW" altLang="en-US" sz="2400" dirty="0" smtClean="0">
                <a:latin typeface="+mn-ea"/>
              </a:rPr>
              <a:t>日</a:t>
            </a:r>
            <a:endParaRPr lang="zh-TW" altLang="en-US" sz="2400" dirty="0">
              <a:latin typeface="+mn-ea"/>
            </a:endParaRPr>
          </a:p>
          <a:p>
            <a:pPr>
              <a:defRPr/>
            </a:pPr>
            <a:r>
              <a:rPr lang="zh-TW" altLang="en-US" sz="2400" dirty="0" smtClean="0">
                <a:latin typeface="+mn-ea"/>
              </a:rPr>
              <a:t>  未</a:t>
            </a:r>
            <a:r>
              <a:rPr lang="zh-TW" altLang="en-US" sz="2400" dirty="0">
                <a:latin typeface="+mn-ea"/>
              </a:rPr>
              <a:t>在規定日程內放棄不得報名參加下一個入學管道 </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23" name="文字方塊 22"/>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4199694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324865" cy="17037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6</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181339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2823020"/>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3838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039" y="807307"/>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smtClean="0"/>
              <a:t>分區免試</a:t>
            </a:r>
            <a:endParaRPr lang="zh-TW" altLang="en-US" b="1" dirty="0"/>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153" name="TextBox 7">
            <a:extLst>
              <a:ext uri="{FF2B5EF4-FFF2-40B4-BE49-F238E27FC236}">
                <a16:creationId xmlns="" xmlns:a16="http://schemas.microsoft.com/office/drawing/2014/main" id="{5A0151CA-4F17-486D-A55B-4FFDBA3708A3}"/>
              </a:ext>
            </a:extLst>
          </p:cNvPr>
          <p:cNvSpPr txBox="1"/>
          <p:nvPr/>
        </p:nvSpPr>
        <p:spPr>
          <a:xfrm>
            <a:off x="3529733" y="383564"/>
            <a:ext cx="6535562" cy="677108"/>
          </a:xfrm>
          <a:prstGeom prst="rect">
            <a:avLst/>
          </a:prstGeom>
          <a:noFill/>
        </p:spPr>
        <p:txBody>
          <a:bodyPr wrap="square" lIns="0" tIns="0" rIns="0" bIns="0" rtlCol="0" anchor="t">
            <a:spAutoFit/>
          </a:bodyPr>
          <a:lstStyle/>
          <a:p>
            <a:pPr algn="ctr"/>
            <a:r>
              <a:rPr lang="en-US" altLang="zh-TW" sz="4400" dirty="0">
                <a:latin typeface="+mn-ea"/>
              </a:rPr>
              <a:t>7</a:t>
            </a:r>
            <a:r>
              <a:rPr lang="zh-TW" altLang="en-US" sz="4400" dirty="0">
                <a:latin typeface="+mn-ea"/>
              </a:rPr>
              <a:t>級總積分</a:t>
            </a:r>
            <a:r>
              <a:rPr lang="en-US" altLang="zh-TW" sz="4400" dirty="0">
                <a:latin typeface="+mn-ea"/>
              </a:rPr>
              <a:t>108</a:t>
            </a:r>
            <a:r>
              <a:rPr lang="zh-TW" altLang="en-US" sz="4400" dirty="0">
                <a:latin typeface="+mn-ea"/>
              </a:rPr>
              <a:t>方案</a:t>
            </a:r>
            <a:endParaRPr lang="en-US" sz="4400" b="1" dirty="0">
              <a:solidFill>
                <a:prstClr val="black"/>
              </a:solidFill>
            </a:endParaRPr>
          </a:p>
        </p:txBody>
      </p:sp>
      <p:sp>
        <p:nvSpPr>
          <p:cNvPr id="154" name="文字方塊 153"/>
          <p:cNvSpPr txBox="1"/>
          <p:nvPr/>
        </p:nvSpPr>
        <p:spPr>
          <a:xfrm>
            <a:off x="2090342" y="1449301"/>
            <a:ext cx="9873178" cy="5078313"/>
          </a:xfrm>
          <a:prstGeom prst="rect">
            <a:avLst/>
          </a:prstGeom>
          <a:noFill/>
        </p:spPr>
        <p:txBody>
          <a:bodyPr wrap="square" rtlCol="0">
            <a:spAutoFit/>
          </a:bodyPr>
          <a:lstStyle/>
          <a:p>
            <a:pPr fontAlgn="ctr"/>
            <a:r>
              <a:rPr lang="zh-TW" altLang="en-US" sz="2800" b="1" dirty="0" smtClean="0">
                <a:solidFill>
                  <a:srgbClr val="FF0000"/>
                </a:solidFill>
                <a:latin typeface="+mn-ea"/>
              </a:rPr>
              <a:t>總積分</a:t>
            </a:r>
            <a:r>
              <a:rPr lang="en-US" altLang="zh-TW" sz="2800" b="1" dirty="0" smtClean="0">
                <a:solidFill>
                  <a:srgbClr val="FF0000"/>
                </a:solidFill>
                <a:latin typeface="+mn-ea"/>
              </a:rPr>
              <a:t>(108)</a:t>
            </a:r>
            <a:endParaRPr lang="en-US" altLang="zh-TW" dirty="0" smtClean="0">
              <a:solidFill>
                <a:srgbClr val="FF0000"/>
              </a:solidFill>
            </a:endParaRPr>
          </a:p>
          <a:p>
            <a:pPr fontAlgn="ctr"/>
            <a:r>
              <a:rPr lang="en-US" altLang="zh-TW" sz="2000" dirty="0" smtClean="0">
                <a:solidFill>
                  <a:srgbClr val="FF0000"/>
                </a:solidFill>
                <a:latin typeface="+mn-ea"/>
              </a:rPr>
              <a:t>    </a:t>
            </a:r>
            <a:r>
              <a:rPr lang="zh-TW" altLang="zh-TW" sz="3600" dirty="0" smtClean="0">
                <a:solidFill>
                  <a:srgbClr val="FF0000"/>
                </a:solidFill>
                <a:latin typeface="+mn-ea"/>
              </a:rPr>
              <a:t>均衡學習</a:t>
            </a:r>
            <a:r>
              <a:rPr lang="en-US" altLang="zh-TW" sz="3600" dirty="0" smtClean="0">
                <a:solidFill>
                  <a:srgbClr val="FF0000"/>
                </a:solidFill>
                <a:latin typeface="+mn-ea"/>
              </a:rPr>
              <a:t>(36)+</a:t>
            </a:r>
            <a:r>
              <a:rPr lang="zh-TW" altLang="zh-TW" sz="3600" dirty="0" smtClean="0">
                <a:solidFill>
                  <a:srgbClr val="FF0000"/>
                </a:solidFill>
                <a:latin typeface="+mn-ea"/>
              </a:rPr>
              <a:t>志願序</a:t>
            </a:r>
            <a:r>
              <a:rPr lang="en-US" altLang="zh-TW" sz="3600" dirty="0" smtClean="0">
                <a:solidFill>
                  <a:srgbClr val="FF0000"/>
                </a:solidFill>
                <a:latin typeface="+mn-ea"/>
              </a:rPr>
              <a:t>(36)+</a:t>
            </a:r>
            <a:r>
              <a:rPr lang="zh-TW" altLang="zh-TW" sz="3600" dirty="0" smtClean="0">
                <a:solidFill>
                  <a:srgbClr val="FF0000"/>
                </a:solidFill>
                <a:latin typeface="+mn-ea"/>
              </a:rPr>
              <a:t>教育會考</a:t>
            </a:r>
            <a:r>
              <a:rPr lang="en-US" altLang="zh-TW" sz="3600" dirty="0" smtClean="0">
                <a:solidFill>
                  <a:srgbClr val="FF0000"/>
                </a:solidFill>
                <a:latin typeface="+mn-ea"/>
              </a:rPr>
              <a:t>(36)</a:t>
            </a:r>
          </a:p>
          <a:p>
            <a:pPr fontAlgn="ctr"/>
            <a:endParaRPr lang="en-US" altLang="zh-TW" dirty="0" smtClean="0">
              <a:latin typeface="+mn-ea"/>
            </a:endParaRPr>
          </a:p>
          <a:p>
            <a:pPr fontAlgn="ctr"/>
            <a:r>
              <a:rPr lang="zh-TW" altLang="en-US" sz="2000" b="1" dirty="0" smtClean="0">
                <a:latin typeface="+mn-ea"/>
              </a:rPr>
              <a:t>志願序</a:t>
            </a:r>
            <a:r>
              <a:rPr lang="en-US" altLang="zh-TW" sz="2000" b="1" dirty="0" smtClean="0">
                <a:latin typeface="+mn-ea"/>
              </a:rPr>
              <a:t>(36)</a:t>
            </a:r>
          </a:p>
          <a:p>
            <a:pPr fontAlgn="ctr"/>
            <a:r>
              <a:rPr lang="zh-TW" altLang="en-US" sz="2000" dirty="0" smtClean="0">
                <a:latin typeface="+mn-ea"/>
              </a:rPr>
              <a:t>    </a:t>
            </a:r>
            <a:r>
              <a:rPr lang="en-US" altLang="zh-TW" dirty="0" smtClean="0">
                <a:latin typeface="+mn-ea"/>
              </a:rPr>
              <a:t>1-5</a:t>
            </a:r>
            <a:r>
              <a:rPr lang="zh-TW" altLang="en-US" dirty="0" smtClean="0">
                <a:latin typeface="+mn-ea"/>
              </a:rPr>
              <a:t>志願：</a:t>
            </a:r>
            <a:r>
              <a:rPr lang="en-US" altLang="zh-TW" dirty="0" smtClean="0">
                <a:latin typeface="+mn-ea"/>
              </a:rPr>
              <a:t>36</a:t>
            </a:r>
            <a:r>
              <a:rPr lang="zh-TW" altLang="en-US" dirty="0" smtClean="0">
                <a:latin typeface="+mn-ea"/>
              </a:rPr>
              <a:t>分、</a:t>
            </a:r>
            <a:r>
              <a:rPr lang="en-US" altLang="zh-TW" dirty="0" smtClean="0">
                <a:latin typeface="+mn-ea"/>
              </a:rPr>
              <a:t>6-10</a:t>
            </a:r>
            <a:r>
              <a:rPr lang="zh-TW" altLang="en-US" dirty="0">
                <a:latin typeface="+mn-ea"/>
              </a:rPr>
              <a:t>志願</a:t>
            </a:r>
            <a:r>
              <a:rPr lang="zh-TW" altLang="en-US" dirty="0" smtClean="0">
                <a:latin typeface="+mn-ea"/>
              </a:rPr>
              <a:t>：</a:t>
            </a:r>
            <a:r>
              <a:rPr lang="en-US" altLang="zh-TW" dirty="0" smtClean="0">
                <a:latin typeface="+mn-ea"/>
              </a:rPr>
              <a:t>35</a:t>
            </a:r>
            <a:r>
              <a:rPr lang="zh-TW" altLang="en-US" dirty="0">
                <a:latin typeface="+mn-ea"/>
              </a:rPr>
              <a:t>分</a:t>
            </a:r>
            <a:r>
              <a:rPr lang="zh-TW" altLang="en-US" dirty="0" smtClean="0">
                <a:latin typeface="+mn-ea"/>
              </a:rPr>
              <a:t>、</a:t>
            </a:r>
            <a:r>
              <a:rPr lang="en-US" altLang="zh-TW" dirty="0" smtClean="0">
                <a:latin typeface="+mn-ea"/>
              </a:rPr>
              <a:t>11-15</a:t>
            </a:r>
            <a:r>
              <a:rPr lang="zh-TW" altLang="en-US" dirty="0" smtClean="0">
                <a:latin typeface="+mn-ea"/>
              </a:rPr>
              <a:t>志願：</a:t>
            </a:r>
            <a:r>
              <a:rPr lang="en-US" altLang="zh-TW" dirty="0" smtClean="0">
                <a:latin typeface="+mn-ea"/>
              </a:rPr>
              <a:t>34</a:t>
            </a:r>
            <a:r>
              <a:rPr lang="zh-TW" altLang="en-US" dirty="0" smtClean="0">
                <a:latin typeface="+mn-ea"/>
              </a:rPr>
              <a:t>分</a:t>
            </a:r>
            <a:endParaRPr lang="en-US" altLang="zh-TW" dirty="0">
              <a:latin typeface="+mn-ea"/>
            </a:endParaRPr>
          </a:p>
          <a:p>
            <a:pPr fontAlgn="ctr"/>
            <a:r>
              <a:rPr lang="zh-TW" altLang="en-US" dirty="0" smtClean="0">
                <a:latin typeface="+mn-ea"/>
              </a:rPr>
              <a:t>    </a:t>
            </a:r>
            <a:r>
              <a:rPr lang="en-US" altLang="zh-TW" dirty="0" smtClean="0">
                <a:latin typeface="+mn-ea"/>
              </a:rPr>
              <a:t>16-20</a:t>
            </a:r>
            <a:r>
              <a:rPr lang="zh-TW" altLang="en-US" dirty="0">
                <a:latin typeface="+mn-ea"/>
              </a:rPr>
              <a:t>志願</a:t>
            </a:r>
            <a:r>
              <a:rPr lang="zh-TW" altLang="en-US" dirty="0" smtClean="0">
                <a:latin typeface="+mn-ea"/>
              </a:rPr>
              <a:t>：</a:t>
            </a:r>
            <a:r>
              <a:rPr lang="en-US" altLang="zh-TW" dirty="0" smtClean="0">
                <a:latin typeface="+mn-ea"/>
              </a:rPr>
              <a:t>33</a:t>
            </a:r>
            <a:r>
              <a:rPr lang="zh-TW" altLang="en-US" dirty="0">
                <a:latin typeface="+mn-ea"/>
              </a:rPr>
              <a:t>分</a:t>
            </a:r>
            <a:r>
              <a:rPr lang="zh-TW" altLang="en-US" dirty="0" smtClean="0">
                <a:latin typeface="+mn-ea"/>
              </a:rPr>
              <a:t>、</a:t>
            </a:r>
            <a:r>
              <a:rPr lang="en-US" altLang="zh-TW" dirty="0" smtClean="0">
                <a:latin typeface="+mn-ea"/>
              </a:rPr>
              <a:t>21-30</a:t>
            </a:r>
            <a:r>
              <a:rPr lang="zh-TW" altLang="en-US" dirty="0">
                <a:latin typeface="+mn-ea"/>
              </a:rPr>
              <a:t>志願</a:t>
            </a:r>
            <a:r>
              <a:rPr lang="zh-TW" altLang="en-US" dirty="0" smtClean="0">
                <a:latin typeface="+mn-ea"/>
              </a:rPr>
              <a:t>：</a:t>
            </a:r>
            <a:r>
              <a:rPr lang="en-US" altLang="zh-TW" dirty="0" smtClean="0">
                <a:latin typeface="+mn-ea"/>
              </a:rPr>
              <a:t>32</a:t>
            </a:r>
            <a:r>
              <a:rPr lang="zh-TW" altLang="en-US" dirty="0" smtClean="0">
                <a:latin typeface="+mn-ea"/>
              </a:rPr>
              <a:t>分</a:t>
            </a:r>
            <a:endParaRPr lang="en-US" altLang="zh-TW" dirty="0">
              <a:latin typeface="+mn-ea"/>
            </a:endParaRPr>
          </a:p>
          <a:p>
            <a:pPr fontAlgn="ctr"/>
            <a:r>
              <a:rPr lang="zh-TW" altLang="en-US" sz="2000" b="1" dirty="0" smtClean="0">
                <a:latin typeface="+mn-ea"/>
              </a:rPr>
              <a:t>教育會考</a:t>
            </a:r>
            <a:r>
              <a:rPr lang="en-US" altLang="zh-TW" sz="2000" b="1" dirty="0" smtClean="0">
                <a:latin typeface="+mn-ea"/>
              </a:rPr>
              <a:t>(36)</a:t>
            </a:r>
          </a:p>
          <a:p>
            <a:pPr marL="76200" indent="-76200">
              <a:lnSpc>
                <a:spcPct val="100000"/>
              </a:lnSpc>
              <a:spcAft>
                <a:spcPts val="0"/>
              </a:spcAft>
            </a:pPr>
            <a:r>
              <a:rPr lang="zh-TW" altLang="en-US" kern="100" dirty="0" smtClean="0">
                <a:latin typeface="+mj-ea"/>
              </a:rPr>
              <a:t>    五科</a:t>
            </a:r>
            <a:r>
              <a:rPr lang="en-US" altLang="zh-TW" kern="100" dirty="0" smtClean="0">
                <a:latin typeface="+mj-ea"/>
              </a:rPr>
              <a:t>(35)</a:t>
            </a:r>
            <a:r>
              <a:rPr lang="zh-TW" altLang="en-US" dirty="0" smtClean="0">
                <a:latin typeface="+mn-ea"/>
              </a:rPr>
              <a:t>：</a:t>
            </a:r>
            <a:r>
              <a:rPr lang="en-US" altLang="zh-TW" kern="100" dirty="0" smtClean="0">
                <a:latin typeface="+mj-ea"/>
              </a:rPr>
              <a:t>A++</a:t>
            </a:r>
            <a:r>
              <a:rPr lang="zh-TW" altLang="en-US" kern="100" dirty="0" smtClean="0">
                <a:latin typeface="+mj-ea"/>
              </a:rPr>
              <a:t> </a:t>
            </a:r>
            <a:r>
              <a:rPr lang="en-US" altLang="zh-TW" dirty="0" smtClean="0">
                <a:latin typeface="+mn-ea"/>
              </a:rPr>
              <a:t>:</a:t>
            </a:r>
            <a:r>
              <a:rPr lang="zh-TW" altLang="en-US" dirty="0" smtClean="0">
                <a:latin typeface="+mn-ea"/>
              </a:rPr>
              <a:t> </a:t>
            </a:r>
            <a:r>
              <a:rPr lang="en-US" altLang="zh-TW" kern="100" dirty="0">
                <a:latin typeface="+mj-ea"/>
              </a:rPr>
              <a:t>7</a:t>
            </a:r>
            <a:r>
              <a:rPr lang="zh-TW" altLang="en-US" kern="100" dirty="0" smtClean="0">
                <a:latin typeface="+mj-ea"/>
              </a:rPr>
              <a:t>分</a:t>
            </a:r>
            <a:r>
              <a:rPr lang="zh-TW" altLang="en-US" dirty="0" smtClean="0">
                <a:latin typeface="+mn-ea"/>
              </a:rPr>
              <a:t>、</a:t>
            </a:r>
            <a:r>
              <a:rPr lang="en-US" altLang="zh-TW" kern="100" dirty="0" smtClean="0">
                <a:latin typeface="+mj-ea"/>
              </a:rPr>
              <a:t>A+</a:t>
            </a:r>
            <a:r>
              <a:rPr lang="zh-TW" altLang="en-US" kern="100" dirty="0" smtClean="0">
                <a:latin typeface="+mj-ea"/>
              </a:rPr>
              <a:t> </a:t>
            </a:r>
            <a:r>
              <a:rPr lang="en-US" altLang="zh-TW" dirty="0" smtClean="0">
                <a:latin typeface="+mn-ea"/>
              </a:rPr>
              <a:t>:</a:t>
            </a:r>
            <a:r>
              <a:rPr lang="zh-TW" altLang="en-US" dirty="0" smtClean="0">
                <a:latin typeface="+mn-ea"/>
              </a:rPr>
              <a:t> </a:t>
            </a:r>
            <a:r>
              <a:rPr lang="en-US" altLang="zh-TW" kern="100" dirty="0" smtClean="0">
                <a:latin typeface="+mj-ea"/>
              </a:rPr>
              <a:t>6</a:t>
            </a:r>
            <a:r>
              <a:rPr lang="zh-TW" altLang="en-US" kern="100" dirty="0" smtClean="0">
                <a:latin typeface="+mj-ea"/>
              </a:rPr>
              <a:t>分</a:t>
            </a:r>
            <a:r>
              <a:rPr lang="zh-TW" altLang="en-US" dirty="0" smtClean="0">
                <a:latin typeface="+mn-ea"/>
              </a:rPr>
              <a:t>、</a:t>
            </a:r>
            <a:r>
              <a:rPr lang="en-US" altLang="zh-TW" kern="100" dirty="0" smtClean="0">
                <a:latin typeface="+mj-ea"/>
              </a:rPr>
              <a:t>A</a:t>
            </a:r>
            <a:r>
              <a:rPr lang="zh-TW" altLang="en-US" kern="100" dirty="0" smtClean="0">
                <a:latin typeface="+mj-ea"/>
              </a:rPr>
              <a:t> </a:t>
            </a:r>
            <a:r>
              <a:rPr lang="en-US" altLang="zh-TW" dirty="0" smtClean="0">
                <a:latin typeface="+mn-ea"/>
              </a:rPr>
              <a:t>:</a:t>
            </a:r>
            <a:r>
              <a:rPr lang="zh-TW" altLang="en-US" dirty="0" smtClean="0">
                <a:latin typeface="+mn-ea"/>
              </a:rPr>
              <a:t> </a:t>
            </a:r>
            <a:r>
              <a:rPr lang="en-US" altLang="zh-TW" kern="100" dirty="0" smtClean="0">
                <a:latin typeface="+mj-ea"/>
              </a:rPr>
              <a:t>5</a:t>
            </a:r>
            <a:r>
              <a:rPr lang="zh-TW" altLang="en-US" kern="100" dirty="0" smtClean="0">
                <a:latin typeface="+mj-ea"/>
              </a:rPr>
              <a:t>分</a:t>
            </a:r>
            <a:r>
              <a:rPr lang="zh-TW" altLang="en-US" dirty="0" smtClean="0">
                <a:latin typeface="+mn-ea"/>
              </a:rPr>
              <a:t>、</a:t>
            </a:r>
            <a:r>
              <a:rPr lang="en-US" altLang="zh-TW" kern="100" dirty="0" smtClean="0">
                <a:latin typeface="+mj-ea"/>
              </a:rPr>
              <a:t>B++</a:t>
            </a:r>
            <a:r>
              <a:rPr lang="zh-TW" altLang="en-US" kern="100" dirty="0" smtClean="0">
                <a:latin typeface="+mj-ea"/>
              </a:rPr>
              <a:t> </a:t>
            </a:r>
            <a:r>
              <a:rPr lang="en-US" altLang="zh-TW" dirty="0" smtClean="0">
                <a:latin typeface="+mn-ea"/>
              </a:rPr>
              <a:t>:</a:t>
            </a:r>
            <a:r>
              <a:rPr lang="zh-TW" altLang="en-US" dirty="0" smtClean="0">
                <a:latin typeface="+mn-ea"/>
              </a:rPr>
              <a:t> </a:t>
            </a:r>
            <a:r>
              <a:rPr lang="en-US" altLang="zh-TW" kern="100" dirty="0" smtClean="0">
                <a:latin typeface="+mj-ea"/>
              </a:rPr>
              <a:t>4</a:t>
            </a:r>
            <a:r>
              <a:rPr lang="zh-TW" altLang="en-US" kern="100" dirty="0" smtClean="0">
                <a:latin typeface="+mj-ea"/>
              </a:rPr>
              <a:t>分</a:t>
            </a:r>
            <a:r>
              <a:rPr lang="zh-TW" altLang="en-US" dirty="0" smtClean="0">
                <a:latin typeface="+mn-ea"/>
              </a:rPr>
              <a:t>、</a:t>
            </a:r>
            <a:r>
              <a:rPr lang="en-US" altLang="zh-TW" kern="100" dirty="0" smtClean="0">
                <a:latin typeface="+mj-ea"/>
              </a:rPr>
              <a:t>B+</a:t>
            </a:r>
            <a:r>
              <a:rPr lang="zh-TW" altLang="en-US" kern="100" dirty="0" smtClean="0">
                <a:latin typeface="+mj-ea"/>
              </a:rPr>
              <a:t> </a:t>
            </a:r>
            <a:r>
              <a:rPr lang="en-US" altLang="zh-TW" dirty="0" smtClean="0">
                <a:latin typeface="+mn-ea"/>
              </a:rPr>
              <a:t>:</a:t>
            </a:r>
            <a:r>
              <a:rPr lang="zh-TW" altLang="en-US" dirty="0" smtClean="0">
                <a:latin typeface="+mn-ea"/>
              </a:rPr>
              <a:t> </a:t>
            </a:r>
            <a:r>
              <a:rPr lang="en-US" altLang="zh-TW" kern="100" dirty="0" smtClean="0">
                <a:latin typeface="+mj-ea"/>
              </a:rPr>
              <a:t>3</a:t>
            </a:r>
            <a:r>
              <a:rPr lang="zh-TW" altLang="en-US" kern="100" dirty="0" smtClean="0">
                <a:latin typeface="+mj-ea"/>
              </a:rPr>
              <a:t>分</a:t>
            </a:r>
            <a:r>
              <a:rPr lang="zh-TW" altLang="en-US" dirty="0" smtClean="0">
                <a:latin typeface="+mn-ea"/>
              </a:rPr>
              <a:t>、</a:t>
            </a:r>
            <a:r>
              <a:rPr lang="en-US" altLang="zh-TW" kern="100" dirty="0" smtClean="0">
                <a:latin typeface="+mj-ea"/>
              </a:rPr>
              <a:t>B</a:t>
            </a:r>
            <a:r>
              <a:rPr lang="zh-TW" altLang="en-US" kern="100" dirty="0" smtClean="0">
                <a:latin typeface="+mj-ea"/>
              </a:rPr>
              <a:t> </a:t>
            </a:r>
            <a:r>
              <a:rPr lang="en-US" altLang="zh-TW" dirty="0" smtClean="0">
                <a:latin typeface="+mn-ea"/>
              </a:rPr>
              <a:t>:</a:t>
            </a:r>
            <a:r>
              <a:rPr lang="zh-TW" altLang="en-US" dirty="0" smtClean="0">
                <a:latin typeface="+mn-ea"/>
              </a:rPr>
              <a:t> </a:t>
            </a:r>
            <a:r>
              <a:rPr lang="en-US" altLang="zh-TW" kern="100" dirty="0" smtClean="0">
                <a:latin typeface="+mj-ea"/>
              </a:rPr>
              <a:t>2</a:t>
            </a:r>
            <a:r>
              <a:rPr lang="zh-TW" altLang="en-US" kern="100" dirty="0" smtClean="0">
                <a:latin typeface="+mj-ea"/>
              </a:rPr>
              <a:t>分</a:t>
            </a:r>
            <a:r>
              <a:rPr lang="zh-TW" altLang="en-US" dirty="0" smtClean="0">
                <a:latin typeface="+mn-ea"/>
              </a:rPr>
              <a:t>、</a:t>
            </a:r>
            <a:r>
              <a:rPr lang="en-US" altLang="zh-TW" kern="100" dirty="0" smtClean="0">
                <a:latin typeface="+mj-ea"/>
              </a:rPr>
              <a:t>C</a:t>
            </a:r>
            <a:r>
              <a:rPr lang="zh-TW" altLang="en-US" kern="100" dirty="0" smtClean="0">
                <a:latin typeface="+mj-ea"/>
              </a:rPr>
              <a:t> </a:t>
            </a:r>
            <a:r>
              <a:rPr lang="en-US" altLang="zh-TW" dirty="0" smtClean="0">
                <a:latin typeface="+mn-ea"/>
              </a:rPr>
              <a:t>:</a:t>
            </a:r>
            <a:r>
              <a:rPr lang="zh-TW" altLang="en-US" dirty="0" smtClean="0">
                <a:latin typeface="+mn-ea"/>
              </a:rPr>
              <a:t> </a:t>
            </a:r>
            <a:r>
              <a:rPr lang="en-US" altLang="zh-TW" kern="100" dirty="0" smtClean="0">
                <a:latin typeface="+mj-ea"/>
              </a:rPr>
              <a:t>1</a:t>
            </a:r>
            <a:r>
              <a:rPr lang="zh-TW" altLang="en-US" kern="100" dirty="0" smtClean="0">
                <a:latin typeface="+mj-ea"/>
              </a:rPr>
              <a:t>分</a:t>
            </a:r>
            <a:endParaRPr lang="en-US" altLang="zh-TW" kern="100" dirty="0" smtClean="0">
              <a:latin typeface="+mj-ea"/>
            </a:endParaRPr>
          </a:p>
          <a:p>
            <a:r>
              <a:rPr lang="zh-TW" altLang="en-US" dirty="0" smtClean="0">
                <a:latin typeface="+mn-ea"/>
              </a:rPr>
              <a:t>    </a:t>
            </a:r>
            <a:r>
              <a:rPr lang="zh-TW" altLang="zh-TW" dirty="0" smtClean="0">
                <a:latin typeface="+mn-ea"/>
              </a:rPr>
              <a:t>寫作</a:t>
            </a:r>
            <a:r>
              <a:rPr lang="en-US" altLang="zh-TW" dirty="0" smtClean="0">
                <a:latin typeface="+mn-ea"/>
              </a:rPr>
              <a:t>(1)</a:t>
            </a:r>
            <a:r>
              <a:rPr lang="zh-TW" altLang="en-US" dirty="0" smtClean="0">
                <a:latin typeface="+mn-ea"/>
              </a:rPr>
              <a:t>：</a:t>
            </a:r>
            <a:r>
              <a:rPr lang="en-US" altLang="zh-TW" dirty="0">
                <a:latin typeface="+mn-ea"/>
              </a:rPr>
              <a:t>6</a:t>
            </a:r>
            <a:r>
              <a:rPr lang="zh-TW" altLang="en-US" dirty="0" smtClean="0">
                <a:latin typeface="+mn-ea"/>
              </a:rPr>
              <a:t>級：</a:t>
            </a:r>
            <a:r>
              <a:rPr lang="en-US" altLang="zh-TW" dirty="0" smtClean="0">
                <a:latin typeface="+mn-ea"/>
              </a:rPr>
              <a:t>1</a:t>
            </a:r>
            <a:r>
              <a:rPr lang="zh-TW" altLang="en-US" dirty="0" smtClean="0">
                <a:latin typeface="+mn-ea"/>
              </a:rPr>
              <a:t>分、</a:t>
            </a:r>
            <a:r>
              <a:rPr lang="en-US" altLang="zh-TW" dirty="0" smtClean="0">
                <a:latin typeface="+mn-ea"/>
              </a:rPr>
              <a:t>5</a:t>
            </a:r>
            <a:r>
              <a:rPr lang="zh-TW" altLang="en-US" dirty="0" smtClean="0">
                <a:latin typeface="+mn-ea"/>
              </a:rPr>
              <a:t>級：</a:t>
            </a:r>
            <a:r>
              <a:rPr lang="en-US" altLang="zh-TW" dirty="0" smtClean="0">
                <a:latin typeface="+mn-ea"/>
              </a:rPr>
              <a:t>0.8</a:t>
            </a:r>
            <a:r>
              <a:rPr lang="zh-TW" altLang="en-US" dirty="0" smtClean="0">
                <a:latin typeface="+mn-ea"/>
              </a:rPr>
              <a:t>分、</a:t>
            </a:r>
            <a:r>
              <a:rPr lang="en-US" altLang="zh-TW" dirty="0" smtClean="0">
                <a:latin typeface="+mn-ea"/>
              </a:rPr>
              <a:t>4</a:t>
            </a:r>
            <a:r>
              <a:rPr lang="zh-TW" altLang="en-US" dirty="0" smtClean="0">
                <a:latin typeface="+mn-ea"/>
              </a:rPr>
              <a:t>級：</a:t>
            </a:r>
            <a:r>
              <a:rPr lang="en-US" altLang="zh-TW" dirty="0" smtClean="0">
                <a:latin typeface="+mn-ea"/>
              </a:rPr>
              <a:t>0.6</a:t>
            </a:r>
            <a:r>
              <a:rPr lang="zh-TW" altLang="en-US" dirty="0" smtClean="0">
                <a:latin typeface="+mn-ea"/>
              </a:rPr>
              <a:t>分、</a:t>
            </a:r>
            <a:r>
              <a:rPr lang="en-US" altLang="zh-TW" dirty="0" smtClean="0">
                <a:latin typeface="+mn-ea"/>
              </a:rPr>
              <a:t>3</a:t>
            </a:r>
            <a:r>
              <a:rPr lang="zh-TW" altLang="en-US" dirty="0" smtClean="0">
                <a:latin typeface="+mn-ea"/>
              </a:rPr>
              <a:t>級：</a:t>
            </a:r>
            <a:r>
              <a:rPr lang="en-US" altLang="zh-TW" dirty="0" smtClean="0">
                <a:latin typeface="+mn-ea"/>
              </a:rPr>
              <a:t>0.4</a:t>
            </a:r>
            <a:r>
              <a:rPr lang="zh-TW" altLang="en-US" dirty="0" smtClean="0">
                <a:latin typeface="+mn-ea"/>
              </a:rPr>
              <a:t>分、</a:t>
            </a:r>
            <a:r>
              <a:rPr lang="en-US" altLang="zh-TW" dirty="0" smtClean="0">
                <a:latin typeface="+mn-ea"/>
              </a:rPr>
              <a:t>2</a:t>
            </a:r>
            <a:r>
              <a:rPr lang="zh-TW" altLang="en-US" dirty="0" smtClean="0">
                <a:latin typeface="+mn-ea"/>
              </a:rPr>
              <a:t>級：</a:t>
            </a:r>
            <a:r>
              <a:rPr lang="en-US" altLang="zh-TW" dirty="0" smtClean="0">
                <a:latin typeface="+mn-ea"/>
              </a:rPr>
              <a:t>0.2</a:t>
            </a:r>
            <a:r>
              <a:rPr lang="zh-TW" altLang="en-US" dirty="0" smtClean="0">
                <a:latin typeface="+mn-ea"/>
              </a:rPr>
              <a:t>分、</a:t>
            </a:r>
            <a:r>
              <a:rPr lang="en-US" altLang="zh-TW" dirty="0" smtClean="0">
                <a:latin typeface="+mn-ea"/>
              </a:rPr>
              <a:t>1</a:t>
            </a:r>
            <a:r>
              <a:rPr lang="zh-TW" altLang="en-US" dirty="0" smtClean="0">
                <a:latin typeface="+mn-ea"/>
              </a:rPr>
              <a:t>級：</a:t>
            </a:r>
            <a:r>
              <a:rPr lang="en-US" altLang="zh-TW" dirty="0" smtClean="0">
                <a:latin typeface="+mn-ea"/>
              </a:rPr>
              <a:t>0.1</a:t>
            </a:r>
            <a:r>
              <a:rPr lang="zh-TW" altLang="en-US" dirty="0" smtClean="0">
                <a:latin typeface="+mn-ea"/>
              </a:rPr>
              <a:t>分</a:t>
            </a:r>
            <a:endParaRPr lang="en-US" altLang="zh-TW" dirty="0" smtClean="0">
              <a:latin typeface="+mn-ea"/>
            </a:endParaRPr>
          </a:p>
          <a:p>
            <a:r>
              <a:rPr lang="zh-TW" altLang="zh-TW" sz="2000" b="1" dirty="0">
                <a:latin typeface="+mn-ea"/>
              </a:rPr>
              <a:t>多元學習</a:t>
            </a:r>
            <a:r>
              <a:rPr lang="zh-TW" altLang="zh-TW" sz="2000" b="1" dirty="0" smtClean="0">
                <a:latin typeface="+mn-ea"/>
              </a:rPr>
              <a:t>表現</a:t>
            </a:r>
            <a:r>
              <a:rPr lang="en-US" altLang="zh-TW" sz="2000" b="1" dirty="0" smtClean="0">
                <a:latin typeface="+mn-ea"/>
              </a:rPr>
              <a:t>(36)</a:t>
            </a:r>
            <a:endParaRPr lang="en-US" altLang="zh-TW" sz="2000" b="1" dirty="0" smtClean="0">
              <a:solidFill>
                <a:srgbClr val="FF0000"/>
              </a:solidFill>
              <a:latin typeface="+mn-ea"/>
            </a:endParaRPr>
          </a:p>
          <a:p>
            <a:pPr fontAlgn="ctr"/>
            <a:r>
              <a:rPr lang="zh-TW" altLang="en-US" dirty="0" smtClean="0">
                <a:latin typeface="+mn-ea"/>
              </a:rPr>
              <a:t>    均衡學習</a:t>
            </a:r>
            <a:r>
              <a:rPr lang="en-US" altLang="zh-TW" dirty="0" smtClean="0">
                <a:latin typeface="+mn-ea"/>
              </a:rPr>
              <a:t>(21)</a:t>
            </a:r>
            <a:r>
              <a:rPr lang="zh-TW" altLang="en-US" dirty="0" smtClean="0">
                <a:latin typeface="+mn-ea"/>
              </a:rPr>
              <a:t>：健</a:t>
            </a:r>
            <a:r>
              <a:rPr lang="zh-TW" altLang="en-US" dirty="0">
                <a:latin typeface="+mn-ea"/>
              </a:rPr>
              <a:t>體、藝文、</a:t>
            </a:r>
            <a:r>
              <a:rPr lang="zh-TW" altLang="en-US" dirty="0" smtClean="0">
                <a:latin typeface="+mn-ea"/>
              </a:rPr>
              <a:t>綜合三領域    </a:t>
            </a:r>
            <a:r>
              <a:rPr lang="en-US" altLang="zh-TW" dirty="0">
                <a:latin typeface="+mn-ea"/>
              </a:rPr>
              <a:t>7</a:t>
            </a:r>
            <a:r>
              <a:rPr lang="zh-TW" altLang="en-US" dirty="0">
                <a:latin typeface="+mn-ea"/>
              </a:rPr>
              <a:t>分</a:t>
            </a:r>
            <a:r>
              <a:rPr lang="en-US" altLang="zh-TW" dirty="0">
                <a:latin typeface="+mn-ea"/>
              </a:rPr>
              <a:t>/</a:t>
            </a:r>
            <a:r>
              <a:rPr lang="zh-TW" altLang="en-US" dirty="0">
                <a:latin typeface="+mn-ea"/>
              </a:rPr>
              <a:t>領域 </a:t>
            </a:r>
            <a:r>
              <a:rPr lang="en-US" altLang="zh-TW" dirty="0">
                <a:latin typeface="+mn-ea"/>
              </a:rPr>
              <a:t>(</a:t>
            </a:r>
            <a:r>
              <a:rPr lang="zh-TW" altLang="en-US" dirty="0">
                <a:latin typeface="+mn-ea"/>
              </a:rPr>
              <a:t>五學期平均成績及格</a:t>
            </a:r>
            <a:r>
              <a:rPr lang="en-US" altLang="zh-TW" dirty="0">
                <a:latin typeface="+mn-ea"/>
              </a:rPr>
              <a:t>)</a:t>
            </a:r>
          </a:p>
          <a:p>
            <a:r>
              <a:rPr lang="zh-TW" altLang="en-US" dirty="0" smtClean="0">
                <a:latin typeface="+mn-ea"/>
              </a:rPr>
              <a:t>    服務學習</a:t>
            </a:r>
            <a:r>
              <a:rPr lang="en-US" altLang="zh-TW" dirty="0" smtClean="0">
                <a:latin typeface="+mn-ea"/>
              </a:rPr>
              <a:t>(15)</a:t>
            </a:r>
            <a:r>
              <a:rPr lang="zh-TW" altLang="en-US" dirty="0" smtClean="0">
                <a:latin typeface="+mn-ea"/>
              </a:rPr>
              <a:t>：</a:t>
            </a:r>
            <a:r>
              <a:rPr lang="en-US" altLang="zh-TW" kern="100" dirty="0">
                <a:latin typeface="+mn-ea"/>
              </a:rPr>
              <a:t>1</a:t>
            </a:r>
            <a:r>
              <a:rPr lang="en-US" altLang="zh-TW" kern="100" dirty="0" smtClean="0">
                <a:latin typeface="+mn-ea"/>
              </a:rPr>
              <a:t>.</a:t>
            </a:r>
            <a:r>
              <a:rPr lang="zh-TW" altLang="zh-TW" kern="100" dirty="0">
                <a:latin typeface="+mn-ea"/>
              </a:rPr>
              <a:t>每學期服務滿</a:t>
            </a:r>
            <a:r>
              <a:rPr lang="en-US" altLang="zh-TW" kern="100" dirty="0">
                <a:latin typeface="+mn-ea"/>
              </a:rPr>
              <a:t>6</a:t>
            </a:r>
            <a:r>
              <a:rPr lang="zh-TW" altLang="zh-TW" kern="100" dirty="0">
                <a:latin typeface="+mn-ea"/>
              </a:rPr>
              <a:t>小時以上</a:t>
            </a:r>
            <a:r>
              <a:rPr lang="en-US" altLang="zh-TW" kern="100" dirty="0">
                <a:latin typeface="+mn-ea"/>
              </a:rPr>
              <a:t>5</a:t>
            </a:r>
            <a:r>
              <a:rPr lang="zh-TW" altLang="zh-TW" kern="100" dirty="0" smtClean="0">
                <a:latin typeface="+mn-ea"/>
              </a:rPr>
              <a:t>分</a:t>
            </a:r>
            <a:endParaRPr lang="en-US" altLang="zh-TW" kern="100" dirty="0" smtClean="0">
              <a:latin typeface="+mn-ea"/>
            </a:endParaRPr>
          </a:p>
          <a:p>
            <a:r>
              <a:rPr lang="zh-TW" altLang="en-US" kern="100" dirty="0" smtClean="0">
                <a:latin typeface="+mn-ea"/>
              </a:rPr>
              <a:t>                            </a:t>
            </a:r>
            <a:r>
              <a:rPr lang="en-US" altLang="zh-TW" kern="100" dirty="0" smtClean="0">
                <a:latin typeface="+mn-ea"/>
              </a:rPr>
              <a:t>2.</a:t>
            </a:r>
            <a:r>
              <a:rPr lang="zh-TW" altLang="zh-TW" kern="100" dirty="0" smtClean="0">
                <a:latin typeface="+mn-ea"/>
              </a:rPr>
              <a:t>由</a:t>
            </a:r>
            <a:r>
              <a:rPr lang="zh-TW" altLang="zh-TW" kern="100" dirty="0">
                <a:latin typeface="+mn-ea"/>
              </a:rPr>
              <a:t>國中學校認證</a:t>
            </a:r>
          </a:p>
          <a:p>
            <a:pPr>
              <a:lnSpc>
                <a:spcPct val="100000"/>
              </a:lnSpc>
              <a:spcAft>
                <a:spcPts val="0"/>
              </a:spcAft>
            </a:pPr>
            <a:r>
              <a:rPr lang="zh-TW" altLang="en-US" kern="100" dirty="0" smtClean="0">
                <a:latin typeface="+mn-ea"/>
              </a:rPr>
              <a:t>                            </a:t>
            </a:r>
            <a:r>
              <a:rPr lang="en-US" altLang="zh-TW" kern="100" dirty="0">
                <a:latin typeface="+mn-ea"/>
              </a:rPr>
              <a:t>3</a:t>
            </a:r>
            <a:r>
              <a:rPr lang="en-US" altLang="zh-TW" kern="100" dirty="0" smtClean="0">
                <a:latin typeface="+mn-ea"/>
              </a:rPr>
              <a:t>.</a:t>
            </a:r>
            <a:r>
              <a:rPr lang="zh-TW" altLang="zh-TW" kern="100" dirty="0">
                <a:latin typeface="+mn-ea"/>
              </a:rPr>
              <a:t>採計期間為</a:t>
            </a:r>
            <a:r>
              <a:rPr lang="en-US" altLang="zh-TW" kern="100" dirty="0" smtClean="0">
                <a:solidFill>
                  <a:schemeClr val="accent1"/>
                </a:solidFill>
                <a:latin typeface="+mn-ea"/>
              </a:rPr>
              <a:t>106</a:t>
            </a:r>
            <a:r>
              <a:rPr lang="zh-TW" altLang="zh-TW" kern="100" dirty="0" smtClean="0">
                <a:solidFill>
                  <a:schemeClr val="accent1"/>
                </a:solidFill>
                <a:latin typeface="+mn-ea"/>
              </a:rPr>
              <a:t>學年</a:t>
            </a:r>
            <a:r>
              <a:rPr lang="zh-TW" altLang="zh-TW" kern="100" dirty="0">
                <a:solidFill>
                  <a:schemeClr val="accent1"/>
                </a:solidFill>
                <a:latin typeface="+mn-ea"/>
              </a:rPr>
              <a:t>度上</a:t>
            </a:r>
            <a:r>
              <a:rPr lang="zh-TW" altLang="zh-TW" kern="100" dirty="0" smtClean="0">
                <a:solidFill>
                  <a:schemeClr val="accent1"/>
                </a:solidFill>
                <a:latin typeface="+mn-ea"/>
              </a:rPr>
              <a:t>學期至</a:t>
            </a:r>
            <a:r>
              <a:rPr lang="en-US" altLang="zh-TW" kern="100" dirty="0" smtClean="0">
                <a:solidFill>
                  <a:schemeClr val="accent1"/>
                </a:solidFill>
                <a:latin typeface="+mn-ea"/>
              </a:rPr>
              <a:t>108</a:t>
            </a:r>
            <a:r>
              <a:rPr lang="zh-TW" altLang="zh-TW" kern="100" dirty="0" smtClean="0">
                <a:solidFill>
                  <a:schemeClr val="accent1"/>
                </a:solidFill>
                <a:latin typeface="+mn-ea"/>
              </a:rPr>
              <a:t>學年</a:t>
            </a:r>
            <a:r>
              <a:rPr lang="zh-TW" altLang="zh-TW" kern="100" dirty="0">
                <a:solidFill>
                  <a:schemeClr val="accent1"/>
                </a:solidFill>
                <a:latin typeface="+mn-ea"/>
              </a:rPr>
              <a:t>度上學期</a:t>
            </a:r>
          </a:p>
          <a:p>
            <a:pPr marL="76200" indent="-76200">
              <a:lnSpc>
                <a:spcPct val="100000"/>
              </a:lnSpc>
              <a:spcAft>
                <a:spcPts val="0"/>
              </a:spcAft>
            </a:pPr>
            <a:r>
              <a:rPr lang="zh-TW" altLang="en-US" kern="100" dirty="0" smtClean="0">
                <a:latin typeface="+mn-ea"/>
              </a:rPr>
              <a:t>                            </a:t>
            </a:r>
            <a:r>
              <a:rPr lang="en-US" altLang="zh-TW" kern="100" dirty="0">
                <a:latin typeface="+mn-ea"/>
              </a:rPr>
              <a:t>4</a:t>
            </a:r>
            <a:r>
              <a:rPr lang="en-US" altLang="zh-TW" kern="100" dirty="0" smtClean="0">
                <a:latin typeface="+mn-ea"/>
              </a:rPr>
              <a:t>.</a:t>
            </a:r>
            <a:r>
              <a:rPr lang="zh-TW" altLang="zh-TW" kern="100" dirty="0">
                <a:latin typeface="+mn-ea"/>
              </a:rPr>
              <a:t>非應屆畢</a:t>
            </a:r>
            <a:r>
              <a:rPr lang="en-US" altLang="zh-TW" kern="100" dirty="0">
                <a:latin typeface="+mn-ea"/>
              </a:rPr>
              <a:t>(</a:t>
            </a:r>
            <a:r>
              <a:rPr lang="zh-TW" altLang="zh-TW" kern="100" dirty="0">
                <a:latin typeface="+mn-ea"/>
              </a:rPr>
              <a:t>結</a:t>
            </a:r>
            <a:r>
              <a:rPr lang="en-US" altLang="zh-TW" kern="100" dirty="0">
                <a:latin typeface="+mn-ea"/>
              </a:rPr>
              <a:t>)</a:t>
            </a:r>
            <a:r>
              <a:rPr lang="zh-TW" altLang="zh-TW" kern="100" dirty="0">
                <a:latin typeface="+mn-ea"/>
              </a:rPr>
              <a:t>業生服務學習</a:t>
            </a:r>
            <a:r>
              <a:rPr lang="zh-TW" altLang="zh-TW" kern="100" dirty="0" smtClean="0">
                <a:latin typeface="+mn-ea"/>
              </a:rPr>
              <a:t>時數</a:t>
            </a:r>
            <a:r>
              <a:rPr lang="zh-TW" altLang="zh-TW" kern="100" dirty="0">
                <a:latin typeface="+mn-ea"/>
              </a:rPr>
              <a:t>採計，除上採計期間外</a:t>
            </a:r>
            <a:r>
              <a:rPr lang="zh-TW" altLang="zh-TW" kern="100" dirty="0" smtClean="0">
                <a:latin typeface="+mn-ea"/>
              </a:rPr>
              <a:t>，亦得選擇國中在學</a:t>
            </a:r>
            <a:endParaRPr lang="en-US" altLang="zh-TW" kern="100" dirty="0" smtClean="0">
              <a:latin typeface="+mn-ea"/>
            </a:endParaRPr>
          </a:p>
          <a:p>
            <a:pPr marL="76200" indent="-76200">
              <a:lnSpc>
                <a:spcPct val="100000"/>
              </a:lnSpc>
              <a:spcAft>
                <a:spcPts val="0"/>
              </a:spcAft>
            </a:pPr>
            <a:r>
              <a:rPr lang="zh-TW" altLang="en-US" kern="100" dirty="0">
                <a:latin typeface="+mn-ea"/>
              </a:rPr>
              <a:t> </a:t>
            </a:r>
            <a:r>
              <a:rPr lang="zh-TW" altLang="en-US" kern="100" dirty="0" smtClean="0">
                <a:latin typeface="+mn-ea"/>
              </a:rPr>
              <a:t>                              </a:t>
            </a:r>
            <a:r>
              <a:rPr lang="zh-TW" altLang="zh-TW" kern="100" dirty="0" smtClean="0">
                <a:latin typeface="+mn-ea"/>
              </a:rPr>
              <a:t>期間</a:t>
            </a:r>
            <a:r>
              <a:rPr lang="zh-TW" altLang="en-US" kern="100" dirty="0" smtClean="0">
                <a:latin typeface="+mn-ea"/>
              </a:rPr>
              <a:t>，</a:t>
            </a:r>
            <a:r>
              <a:rPr lang="zh-TW" altLang="zh-TW" kern="100" dirty="0" smtClean="0">
                <a:latin typeface="+mn-ea"/>
              </a:rPr>
              <a:t>前</a:t>
            </a:r>
            <a:r>
              <a:rPr lang="en-US" altLang="zh-TW" kern="100" dirty="0" smtClean="0">
                <a:latin typeface="+mn-ea"/>
              </a:rPr>
              <a:t>5</a:t>
            </a:r>
            <a:r>
              <a:rPr lang="zh-TW" altLang="zh-TW" kern="100" dirty="0" smtClean="0">
                <a:latin typeface="+mn-ea"/>
              </a:rPr>
              <a:t>學期</a:t>
            </a:r>
            <a:r>
              <a:rPr lang="zh-TW" altLang="en-US" kern="100" dirty="0" smtClean="0">
                <a:latin typeface="+mn-ea"/>
              </a:rPr>
              <a:t>中</a:t>
            </a:r>
            <a:r>
              <a:rPr lang="en-US" altLang="zh-TW" kern="100" dirty="0" smtClean="0">
                <a:latin typeface="+mn-ea"/>
              </a:rPr>
              <a:t>3</a:t>
            </a:r>
            <a:r>
              <a:rPr lang="zh-TW" altLang="zh-TW" kern="100" dirty="0" smtClean="0">
                <a:latin typeface="+mn-ea"/>
              </a:rPr>
              <a:t>學期進行採計</a:t>
            </a:r>
            <a:endParaRPr lang="zh-TW" altLang="zh-TW" kern="100" dirty="0">
              <a:latin typeface="+mn-ea"/>
            </a:endParaRPr>
          </a:p>
        </p:txBody>
      </p:sp>
    </p:spTree>
    <p:extLst>
      <p:ext uri="{BB962C8B-B14F-4D97-AF65-F5344CB8AC3E}">
        <p14:creationId xmlns:p14="http://schemas.microsoft.com/office/powerpoint/2010/main" val="33404747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3777344"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60</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48547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2829197"/>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b="1" dirty="0" smtClean="0"/>
              <a:t>產特、技優、實用</a:t>
            </a:r>
            <a:endParaRPr lang="zh-TW" altLang="en-US" sz="1600" b="1" dirty="0"/>
          </a:p>
        </p:txBody>
      </p:sp>
      <p:sp>
        <p:nvSpPr>
          <p:cNvPr id="14" name="文字方塊 13"/>
          <p:cNvSpPr txBox="1"/>
          <p:nvPr/>
        </p:nvSpPr>
        <p:spPr>
          <a:xfrm>
            <a:off x="442862" y="5073819"/>
            <a:ext cx="877163" cy="369332"/>
          </a:xfrm>
          <a:prstGeom prst="rect">
            <a:avLst/>
          </a:prstGeom>
          <a:noFill/>
        </p:spPr>
        <p:txBody>
          <a:bodyPr wrap="none" rtlCol="0">
            <a:spAutoFit/>
          </a:bodyPr>
          <a:lstStyle/>
          <a:p>
            <a:r>
              <a:rPr lang="zh-TW" altLang="en-US" dirty="0" smtClean="0">
                <a:solidFill>
                  <a:schemeClr val="bg1"/>
                </a:solidFill>
              </a:rPr>
              <a:t>科學班</a:t>
            </a:r>
            <a:endParaRPr lang="zh-TW" altLang="en-US" dirty="0">
              <a:solidFill>
                <a:schemeClr val="bg1"/>
              </a:solidFill>
            </a:endParaRP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t>職群與科別對照表</a:t>
            </a:r>
            <a:endParaRPr lang="en-US" sz="4400" b="1" dirty="0"/>
          </a:p>
        </p:txBody>
      </p:sp>
      <p:graphicFrame>
        <p:nvGraphicFramePr>
          <p:cNvPr id="4" name="表格 3"/>
          <p:cNvGraphicFramePr>
            <a:graphicFrameLocks noGrp="1"/>
          </p:cNvGraphicFramePr>
          <p:nvPr>
            <p:extLst>
              <p:ext uri="{D42A27DB-BD31-4B8C-83A1-F6EECF244321}">
                <p14:modId xmlns:p14="http://schemas.microsoft.com/office/powerpoint/2010/main" val="4164498471"/>
              </p:ext>
            </p:extLst>
          </p:nvPr>
        </p:nvGraphicFramePr>
        <p:xfrm>
          <a:off x="2345209" y="1164772"/>
          <a:ext cx="9370541" cy="5055582"/>
        </p:xfrm>
        <a:graphic>
          <a:graphicData uri="http://schemas.openxmlformats.org/drawingml/2006/table">
            <a:tbl>
              <a:tblPr>
                <a:tableStyleId>{2D5ABB26-0587-4C30-8999-92F81FD0307C}</a:tableStyleId>
              </a:tblPr>
              <a:tblGrid>
                <a:gridCol w="1807028">
                  <a:extLst>
                    <a:ext uri="{9D8B030D-6E8A-4147-A177-3AD203B41FA5}">
                      <a16:colId xmlns="" xmlns:a16="http://schemas.microsoft.com/office/drawing/2014/main" val="20000"/>
                    </a:ext>
                  </a:extLst>
                </a:gridCol>
                <a:gridCol w="7563513">
                  <a:extLst>
                    <a:ext uri="{9D8B030D-6E8A-4147-A177-3AD203B41FA5}">
                      <a16:colId xmlns="" xmlns:a16="http://schemas.microsoft.com/office/drawing/2014/main" val="20001"/>
                    </a:ext>
                  </a:extLst>
                </a:gridCol>
              </a:tblGrid>
              <a:tr h="533400">
                <a:tc>
                  <a:txBody>
                    <a:bodyPr/>
                    <a:lstStyle/>
                    <a:p>
                      <a:pPr algn="ctr"/>
                      <a:r>
                        <a:rPr lang="zh-TW" altLang="en-US" sz="1600" dirty="0">
                          <a:effectLst/>
                          <a:latin typeface="+mn-ea"/>
                          <a:ea typeface="+mn-ea"/>
                        </a:rPr>
                        <a:t>機械群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機械板金科  </a:t>
                      </a:r>
                      <a:r>
                        <a:rPr lang="en-US" altLang="zh-TW" sz="1600" dirty="0">
                          <a:effectLst/>
                          <a:latin typeface="+mn-ea"/>
                          <a:ea typeface="+mn-ea"/>
                        </a:rPr>
                        <a:t>2.</a:t>
                      </a:r>
                      <a:r>
                        <a:rPr lang="zh-TW" altLang="en-US" sz="1600" dirty="0">
                          <a:effectLst/>
                          <a:latin typeface="+mn-ea"/>
                          <a:ea typeface="+mn-ea"/>
                        </a:rPr>
                        <a:t>模具技術科  </a:t>
                      </a:r>
                      <a:r>
                        <a:rPr lang="en-US" altLang="zh-TW" sz="1600" dirty="0">
                          <a:effectLst/>
                          <a:latin typeface="+mn-ea"/>
                          <a:ea typeface="+mn-ea"/>
                        </a:rPr>
                        <a:t>3.</a:t>
                      </a:r>
                      <a:r>
                        <a:rPr lang="zh-TW" altLang="en-US" sz="1600" dirty="0">
                          <a:effectLst/>
                          <a:latin typeface="+mn-ea"/>
                          <a:ea typeface="+mn-ea"/>
                        </a:rPr>
                        <a:t>機械加</a:t>
                      </a:r>
                      <a:r>
                        <a:rPr lang="zh-TW" altLang="en-US" sz="1600" dirty="0" smtClean="0">
                          <a:effectLst/>
                          <a:latin typeface="+mn-ea"/>
                          <a:ea typeface="+mn-ea"/>
                        </a:rPr>
                        <a:t>工科</a:t>
                      </a:r>
                      <a:endParaRPr lang="en-US" altLang="zh-TW" sz="1600" dirty="0" smtClean="0">
                        <a:effectLst/>
                        <a:latin typeface="+mn-ea"/>
                        <a:ea typeface="+mn-ea"/>
                      </a:endParaRPr>
                    </a:p>
                    <a:p>
                      <a:pPr algn="ctr"/>
                      <a:r>
                        <a:rPr lang="en-US" altLang="zh-TW" sz="1600" dirty="0" smtClean="0">
                          <a:effectLst/>
                          <a:latin typeface="+mn-ea"/>
                          <a:ea typeface="+mn-ea"/>
                        </a:rPr>
                        <a:t>4</a:t>
                      </a:r>
                      <a:r>
                        <a:rPr lang="en-US" altLang="zh-TW" sz="1600" dirty="0">
                          <a:effectLst/>
                          <a:latin typeface="+mn-ea"/>
                          <a:ea typeface="+mn-ea"/>
                        </a:rPr>
                        <a:t>.</a:t>
                      </a:r>
                      <a:r>
                        <a:rPr lang="zh-TW" altLang="en-US" sz="1600" dirty="0">
                          <a:effectLst/>
                          <a:latin typeface="+mn-ea"/>
                          <a:ea typeface="+mn-ea"/>
                        </a:rPr>
                        <a:t>機械修護科  </a:t>
                      </a:r>
                      <a:r>
                        <a:rPr lang="en-US" altLang="zh-TW" sz="1600" dirty="0">
                          <a:effectLst/>
                          <a:latin typeface="+mn-ea"/>
                          <a:ea typeface="+mn-ea"/>
                        </a:rPr>
                        <a:t>5.</a:t>
                      </a:r>
                      <a:r>
                        <a:rPr lang="zh-TW" altLang="en-US" sz="1600" dirty="0">
                          <a:effectLst/>
                          <a:latin typeface="+mn-ea"/>
                          <a:ea typeface="+mn-ea"/>
                        </a:rPr>
                        <a:t>鑄造技術科  </a:t>
                      </a:r>
                      <a:r>
                        <a:rPr lang="en-US" altLang="zh-TW" sz="1600" dirty="0">
                          <a:effectLst/>
                          <a:latin typeface="+mn-ea"/>
                          <a:ea typeface="+mn-ea"/>
                        </a:rPr>
                        <a:t>6.</a:t>
                      </a:r>
                      <a:r>
                        <a:rPr lang="zh-TW" altLang="en-US" sz="1600" dirty="0">
                          <a:effectLst/>
                          <a:latin typeface="+mn-ea"/>
                          <a:ea typeface="+mn-ea"/>
                        </a:rPr>
                        <a:t>電腦繪圖科*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2761">
                <a:tc>
                  <a:txBody>
                    <a:bodyPr/>
                    <a:lstStyle/>
                    <a:p>
                      <a:pPr algn="ctr"/>
                      <a:r>
                        <a:rPr lang="zh-TW" altLang="en-US" sz="1600" dirty="0" smtClean="0">
                          <a:effectLst/>
                          <a:latin typeface="+mn-ea"/>
                          <a:ea typeface="+mn-ea"/>
                        </a:rPr>
                        <a:t>動力</a:t>
                      </a:r>
                      <a:r>
                        <a:rPr lang="zh-TW" altLang="en-US" sz="1600" dirty="0">
                          <a:effectLst/>
                          <a:latin typeface="+mn-ea"/>
                          <a:ea typeface="+mn-ea"/>
                        </a:rPr>
                        <a:t>機械群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汽車修護科  </a:t>
                      </a:r>
                      <a:r>
                        <a:rPr lang="en-US" altLang="zh-TW" sz="1600" dirty="0">
                          <a:effectLst/>
                          <a:latin typeface="+mn-ea"/>
                          <a:ea typeface="+mn-ea"/>
                        </a:rPr>
                        <a:t>2.</a:t>
                      </a:r>
                      <a:r>
                        <a:rPr lang="zh-TW" altLang="en-US" sz="1600" dirty="0">
                          <a:effectLst/>
                          <a:latin typeface="+mn-ea"/>
                          <a:ea typeface="+mn-ea"/>
                        </a:rPr>
                        <a:t>機車修護科  </a:t>
                      </a:r>
                      <a:r>
                        <a:rPr lang="en-US" altLang="zh-TW" sz="1600" dirty="0">
                          <a:effectLst/>
                          <a:latin typeface="+mn-ea"/>
                          <a:ea typeface="+mn-ea"/>
                        </a:rPr>
                        <a:t>3.</a:t>
                      </a:r>
                      <a:r>
                        <a:rPr lang="zh-TW" altLang="en-US" sz="1600" dirty="0">
                          <a:effectLst/>
                          <a:latin typeface="+mn-ea"/>
                          <a:ea typeface="+mn-ea"/>
                        </a:rPr>
                        <a:t>塗裝技術</a:t>
                      </a:r>
                      <a:r>
                        <a:rPr lang="zh-TW" altLang="en-US" sz="1600" dirty="0" smtClean="0">
                          <a:effectLst/>
                          <a:latin typeface="+mn-ea"/>
                          <a:ea typeface="+mn-ea"/>
                        </a:rPr>
                        <a:t>科</a:t>
                      </a:r>
                      <a:r>
                        <a:rPr lang="en-US" altLang="zh-TW" sz="1600" dirty="0" smtClean="0">
                          <a:effectLst/>
                          <a:latin typeface="+mn-ea"/>
                          <a:ea typeface="+mn-ea"/>
                        </a:rPr>
                        <a:t>4</a:t>
                      </a:r>
                      <a:r>
                        <a:rPr lang="en-US" altLang="zh-TW" sz="1600" dirty="0">
                          <a:effectLst/>
                          <a:latin typeface="+mn-ea"/>
                          <a:ea typeface="+mn-ea"/>
                        </a:rPr>
                        <a:t>.</a:t>
                      </a:r>
                      <a:r>
                        <a:rPr lang="zh-TW" altLang="en-US" sz="1600" dirty="0">
                          <a:effectLst/>
                          <a:latin typeface="+mn-ea"/>
                          <a:ea typeface="+mn-ea"/>
                        </a:rPr>
                        <a:t>汽車電機科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21268">
                <a:tc>
                  <a:txBody>
                    <a:bodyPr/>
                    <a:lstStyle/>
                    <a:p>
                      <a:pPr algn="ctr"/>
                      <a:r>
                        <a:rPr lang="zh-TW" altLang="en-US" sz="1600" dirty="0" smtClean="0">
                          <a:effectLst/>
                          <a:latin typeface="+mn-ea"/>
                          <a:ea typeface="+mn-ea"/>
                        </a:rPr>
                        <a:t>電機</a:t>
                      </a:r>
                      <a:r>
                        <a:rPr lang="zh-TW" altLang="en-US" sz="1600" dirty="0">
                          <a:effectLst/>
                          <a:latin typeface="+mn-ea"/>
                          <a:ea typeface="+mn-ea"/>
                        </a:rPr>
                        <a:t>與電子群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水電技術科  </a:t>
                      </a:r>
                      <a:r>
                        <a:rPr lang="en-US" altLang="zh-TW" sz="1600" dirty="0">
                          <a:effectLst/>
                          <a:latin typeface="+mn-ea"/>
                          <a:ea typeface="+mn-ea"/>
                        </a:rPr>
                        <a:t>2.</a:t>
                      </a:r>
                      <a:r>
                        <a:rPr lang="zh-TW" altLang="en-US" sz="1600" dirty="0">
                          <a:effectLst/>
                          <a:latin typeface="+mn-ea"/>
                          <a:ea typeface="+mn-ea"/>
                        </a:rPr>
                        <a:t>家電技術科 </a:t>
                      </a:r>
                      <a:r>
                        <a:rPr lang="en-US" altLang="zh-TW" sz="1600" dirty="0" smtClean="0">
                          <a:effectLst/>
                          <a:latin typeface="+mn-ea"/>
                          <a:ea typeface="+mn-ea"/>
                        </a:rPr>
                        <a:t>3</a:t>
                      </a:r>
                      <a:r>
                        <a:rPr lang="en-US" altLang="zh-TW" sz="1600" dirty="0">
                          <a:effectLst/>
                          <a:latin typeface="+mn-ea"/>
                          <a:ea typeface="+mn-ea"/>
                        </a:rPr>
                        <a:t>.</a:t>
                      </a:r>
                      <a:r>
                        <a:rPr lang="zh-TW" altLang="en-US" sz="1600" dirty="0">
                          <a:effectLst/>
                          <a:latin typeface="+mn-ea"/>
                          <a:ea typeface="+mn-ea"/>
                        </a:rPr>
                        <a:t>視聽電子修護科 </a:t>
                      </a:r>
                      <a:endParaRPr lang="en-US" altLang="zh-TW" sz="1600" dirty="0" smtClean="0">
                        <a:effectLst/>
                        <a:latin typeface="+mn-ea"/>
                        <a:ea typeface="+mn-ea"/>
                      </a:endParaRPr>
                    </a:p>
                    <a:p>
                      <a:pPr algn="ctr"/>
                      <a:r>
                        <a:rPr lang="zh-TW" altLang="en-US" sz="1600" dirty="0" smtClean="0">
                          <a:effectLst/>
                          <a:latin typeface="+mn-ea"/>
                          <a:ea typeface="+mn-ea"/>
                        </a:rPr>
                        <a:t> </a:t>
                      </a:r>
                      <a:r>
                        <a:rPr lang="en-US" altLang="zh-TW" sz="1600" dirty="0">
                          <a:effectLst/>
                          <a:latin typeface="+mn-ea"/>
                          <a:ea typeface="+mn-ea"/>
                        </a:rPr>
                        <a:t>4.</a:t>
                      </a:r>
                      <a:r>
                        <a:rPr lang="zh-TW" altLang="en-US" sz="1600" dirty="0">
                          <a:effectLst/>
                          <a:latin typeface="+mn-ea"/>
                          <a:ea typeface="+mn-ea"/>
                        </a:rPr>
                        <a:t>電機修護科 </a:t>
                      </a:r>
                      <a:r>
                        <a:rPr lang="en-US" altLang="zh-TW" sz="1600" dirty="0" smtClean="0">
                          <a:effectLst/>
                          <a:latin typeface="+mn-ea"/>
                          <a:ea typeface="+mn-ea"/>
                        </a:rPr>
                        <a:t>5</a:t>
                      </a:r>
                      <a:r>
                        <a:rPr lang="en-US" altLang="zh-TW" sz="1600" dirty="0">
                          <a:effectLst/>
                          <a:latin typeface="+mn-ea"/>
                          <a:ea typeface="+mn-ea"/>
                        </a:rPr>
                        <a:t>.</a:t>
                      </a:r>
                      <a:r>
                        <a:rPr lang="zh-TW" altLang="en-US" sz="1600" dirty="0">
                          <a:effectLst/>
                          <a:latin typeface="+mn-ea"/>
                          <a:ea typeface="+mn-ea"/>
                        </a:rPr>
                        <a:t>微電腦修護科 </a:t>
                      </a:r>
                      <a:r>
                        <a:rPr lang="en-US" altLang="zh-TW" sz="1600" dirty="0">
                          <a:effectLst/>
                          <a:latin typeface="+mn-ea"/>
                          <a:ea typeface="+mn-ea"/>
                        </a:rPr>
                        <a:t>6.</a:t>
                      </a:r>
                      <a:r>
                        <a:rPr lang="zh-TW" altLang="en-US" sz="1600" dirty="0">
                          <a:effectLst/>
                          <a:latin typeface="+mn-ea"/>
                          <a:ea typeface="+mn-ea"/>
                        </a:rPr>
                        <a:t>冷凍空調技術科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87199">
                <a:tc>
                  <a:txBody>
                    <a:bodyPr/>
                    <a:lstStyle/>
                    <a:p>
                      <a:pPr algn="ctr"/>
                      <a:r>
                        <a:rPr lang="zh-TW" altLang="en-US" sz="1600" dirty="0" smtClean="0">
                          <a:effectLst/>
                          <a:latin typeface="+mn-ea"/>
                          <a:ea typeface="+mn-ea"/>
                        </a:rPr>
                        <a:t>土木</a:t>
                      </a:r>
                      <a:r>
                        <a:rPr lang="zh-TW" altLang="en-US" sz="1600" dirty="0">
                          <a:effectLst/>
                          <a:latin typeface="+mn-ea"/>
                          <a:ea typeface="+mn-ea"/>
                        </a:rPr>
                        <a:t>與建築群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營造技術科  </a:t>
                      </a:r>
                      <a:r>
                        <a:rPr lang="en-US" altLang="zh-TW" sz="1600" dirty="0">
                          <a:effectLst/>
                          <a:latin typeface="+mn-ea"/>
                          <a:ea typeface="+mn-ea"/>
                        </a:rPr>
                        <a:t>2.</a:t>
                      </a:r>
                      <a:r>
                        <a:rPr lang="zh-TW" altLang="en-US" sz="1600" dirty="0">
                          <a:effectLst/>
                          <a:latin typeface="+mn-ea"/>
                          <a:ea typeface="+mn-ea"/>
                        </a:rPr>
                        <a:t>電腦繪圖科*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83029">
                <a:tc>
                  <a:txBody>
                    <a:bodyPr/>
                    <a:lstStyle/>
                    <a:p>
                      <a:pPr algn="ctr"/>
                      <a:r>
                        <a:rPr lang="zh-TW" altLang="en-US" sz="1600" dirty="0" smtClean="0">
                          <a:effectLst/>
                          <a:latin typeface="+mn-ea"/>
                          <a:ea typeface="+mn-ea"/>
                        </a:rPr>
                        <a:t>化工</a:t>
                      </a:r>
                      <a:r>
                        <a:rPr lang="zh-TW" altLang="en-US" sz="1600" dirty="0">
                          <a:effectLst/>
                          <a:latin typeface="+mn-ea"/>
                          <a:ea typeface="+mn-ea"/>
                        </a:rPr>
                        <a:t>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化工技術科  </a:t>
                      </a:r>
                      <a:r>
                        <a:rPr lang="en-US" altLang="zh-TW" sz="1600" dirty="0">
                          <a:effectLst/>
                          <a:latin typeface="+mn-ea"/>
                          <a:ea typeface="+mn-ea"/>
                        </a:rPr>
                        <a:t>2.</a:t>
                      </a:r>
                      <a:r>
                        <a:rPr lang="zh-TW" altLang="en-US" sz="1600" dirty="0">
                          <a:effectLst/>
                          <a:latin typeface="+mn-ea"/>
                          <a:ea typeface="+mn-ea"/>
                        </a:rPr>
                        <a:t>染整技術科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609600">
                <a:tc>
                  <a:txBody>
                    <a:bodyPr/>
                    <a:lstStyle/>
                    <a:p>
                      <a:pPr algn="ctr"/>
                      <a:r>
                        <a:rPr lang="zh-TW" altLang="en-US" sz="1600" dirty="0" smtClean="0">
                          <a:effectLst/>
                          <a:latin typeface="+mn-ea"/>
                          <a:ea typeface="+mn-ea"/>
                        </a:rPr>
                        <a:t>商業</a:t>
                      </a:r>
                      <a:r>
                        <a:rPr lang="zh-TW" altLang="en-US" sz="1600" dirty="0">
                          <a:effectLst/>
                          <a:latin typeface="+mn-ea"/>
                          <a:ea typeface="+mn-ea"/>
                        </a:rPr>
                        <a:t>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文書處理科  </a:t>
                      </a:r>
                      <a:r>
                        <a:rPr lang="en-US" altLang="zh-TW" sz="1600" dirty="0">
                          <a:effectLst/>
                          <a:latin typeface="+mn-ea"/>
                          <a:ea typeface="+mn-ea"/>
                        </a:rPr>
                        <a:t>2.</a:t>
                      </a:r>
                      <a:r>
                        <a:rPr lang="zh-TW" altLang="en-US" sz="1600" dirty="0">
                          <a:effectLst/>
                          <a:latin typeface="+mn-ea"/>
                          <a:ea typeface="+mn-ea"/>
                        </a:rPr>
                        <a:t>商業事務科  </a:t>
                      </a:r>
                      <a:r>
                        <a:rPr lang="en-US" altLang="zh-TW" sz="1600" dirty="0">
                          <a:effectLst/>
                          <a:latin typeface="+mn-ea"/>
                          <a:ea typeface="+mn-ea"/>
                        </a:rPr>
                        <a:t>3.</a:t>
                      </a:r>
                      <a:r>
                        <a:rPr lang="zh-TW" altLang="en-US" sz="1600" dirty="0">
                          <a:effectLst/>
                          <a:latin typeface="+mn-ea"/>
                          <a:ea typeface="+mn-ea"/>
                        </a:rPr>
                        <a:t>銷售事務科 </a:t>
                      </a:r>
                      <a:r>
                        <a:rPr lang="en-US" altLang="zh-TW" sz="1600" dirty="0" smtClean="0">
                          <a:effectLst/>
                          <a:latin typeface="+mn-ea"/>
                          <a:ea typeface="+mn-ea"/>
                        </a:rPr>
                        <a:t>4</a:t>
                      </a:r>
                      <a:r>
                        <a:rPr lang="en-US" altLang="zh-TW" sz="1600" dirty="0">
                          <a:effectLst/>
                          <a:latin typeface="+mn-ea"/>
                          <a:ea typeface="+mn-ea"/>
                        </a:rPr>
                        <a:t>.</a:t>
                      </a:r>
                      <a:r>
                        <a:rPr lang="zh-TW" altLang="en-US" sz="1600" dirty="0">
                          <a:effectLst/>
                          <a:latin typeface="+mn-ea"/>
                          <a:ea typeface="+mn-ea"/>
                        </a:rPr>
                        <a:t>商用資訊科  </a:t>
                      </a:r>
                      <a:endParaRPr lang="en-US" altLang="zh-TW" sz="1600" dirty="0" smtClean="0">
                        <a:effectLst/>
                        <a:latin typeface="+mn-ea"/>
                        <a:ea typeface="+mn-ea"/>
                      </a:endParaRPr>
                    </a:p>
                    <a:p>
                      <a:pPr algn="ctr"/>
                      <a:r>
                        <a:rPr lang="en-US" altLang="zh-TW" sz="1600" dirty="0" smtClean="0">
                          <a:effectLst/>
                          <a:latin typeface="+mn-ea"/>
                          <a:ea typeface="+mn-ea"/>
                        </a:rPr>
                        <a:t>5</a:t>
                      </a:r>
                      <a:r>
                        <a:rPr lang="en-US" altLang="zh-TW" sz="1600" dirty="0">
                          <a:effectLst/>
                          <a:latin typeface="+mn-ea"/>
                          <a:ea typeface="+mn-ea"/>
                        </a:rPr>
                        <a:t>.</a:t>
                      </a:r>
                      <a:r>
                        <a:rPr lang="zh-TW" altLang="en-US" sz="1600" dirty="0">
                          <a:effectLst/>
                          <a:latin typeface="+mn-ea"/>
                          <a:ea typeface="+mn-ea"/>
                        </a:rPr>
                        <a:t>會計實務科  </a:t>
                      </a:r>
                      <a:r>
                        <a:rPr lang="en-US" altLang="zh-TW" sz="1600" dirty="0">
                          <a:effectLst/>
                          <a:latin typeface="+mn-ea"/>
                          <a:ea typeface="+mn-ea"/>
                        </a:rPr>
                        <a:t>6.</a:t>
                      </a:r>
                      <a:r>
                        <a:rPr lang="zh-TW" altLang="en-US" sz="1600" dirty="0">
                          <a:effectLst/>
                          <a:latin typeface="+mn-ea"/>
                          <a:ea typeface="+mn-ea"/>
                        </a:rPr>
                        <a:t>廣告技術科* </a:t>
                      </a:r>
                      <a:r>
                        <a:rPr lang="en-US" altLang="zh-TW" sz="1600" dirty="0" smtClean="0">
                          <a:effectLst/>
                          <a:latin typeface="+mn-ea"/>
                          <a:ea typeface="+mn-ea"/>
                        </a:rPr>
                        <a:t>7</a:t>
                      </a:r>
                      <a:r>
                        <a:rPr lang="en-US" altLang="zh-TW" sz="1600" dirty="0">
                          <a:effectLst/>
                          <a:latin typeface="+mn-ea"/>
                          <a:ea typeface="+mn-ea"/>
                        </a:rPr>
                        <a:t>.</a:t>
                      </a:r>
                      <a:r>
                        <a:rPr lang="zh-TW" altLang="en-US" sz="1600" dirty="0">
                          <a:effectLst/>
                          <a:latin typeface="+mn-ea"/>
                          <a:ea typeface="+mn-ea"/>
                        </a:rPr>
                        <a:t>多媒體技術科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592367">
                <a:tc>
                  <a:txBody>
                    <a:bodyPr/>
                    <a:lstStyle/>
                    <a:p>
                      <a:pPr algn="ctr"/>
                      <a:r>
                        <a:rPr lang="zh-TW" altLang="en-US" sz="1600" dirty="0" smtClean="0">
                          <a:effectLst/>
                          <a:latin typeface="+mn-ea"/>
                          <a:ea typeface="+mn-ea"/>
                        </a:rPr>
                        <a:t>設計</a:t>
                      </a:r>
                      <a:r>
                        <a:rPr lang="zh-TW" altLang="en-US" sz="1600" dirty="0">
                          <a:effectLst/>
                          <a:latin typeface="+mn-ea"/>
                          <a:ea typeface="+mn-ea"/>
                        </a:rPr>
                        <a:t>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金銀珠寶加工科  </a:t>
                      </a:r>
                      <a:r>
                        <a:rPr lang="en-US" altLang="zh-TW" sz="1600" dirty="0">
                          <a:effectLst/>
                          <a:latin typeface="+mn-ea"/>
                          <a:ea typeface="+mn-ea"/>
                        </a:rPr>
                        <a:t>2.</a:t>
                      </a:r>
                      <a:r>
                        <a:rPr lang="zh-TW" altLang="en-US" sz="1600" dirty="0">
                          <a:effectLst/>
                          <a:latin typeface="+mn-ea"/>
                          <a:ea typeface="+mn-ea"/>
                        </a:rPr>
                        <a:t>金屬工藝</a:t>
                      </a:r>
                      <a:r>
                        <a:rPr lang="zh-TW" altLang="en-US" sz="1600" dirty="0" smtClean="0">
                          <a:effectLst/>
                          <a:latin typeface="+mn-ea"/>
                          <a:ea typeface="+mn-ea"/>
                        </a:rPr>
                        <a:t>科  </a:t>
                      </a:r>
                      <a:r>
                        <a:rPr lang="en-US" altLang="zh-TW" sz="1600" dirty="0" smtClean="0">
                          <a:effectLst/>
                          <a:latin typeface="+mn-ea"/>
                          <a:ea typeface="+mn-ea"/>
                        </a:rPr>
                        <a:t>3</a:t>
                      </a:r>
                      <a:r>
                        <a:rPr lang="en-US" altLang="zh-TW" sz="1600" dirty="0">
                          <a:effectLst/>
                          <a:latin typeface="+mn-ea"/>
                          <a:ea typeface="+mn-ea"/>
                        </a:rPr>
                        <a:t>.</a:t>
                      </a:r>
                      <a:r>
                        <a:rPr lang="zh-TW" altLang="en-US" sz="1600" dirty="0">
                          <a:effectLst/>
                          <a:latin typeface="+mn-ea"/>
                          <a:ea typeface="+mn-ea"/>
                        </a:rPr>
                        <a:t>廣告技術科</a:t>
                      </a:r>
                      <a:r>
                        <a:rPr lang="zh-TW" altLang="en-US" sz="1600" dirty="0" smtClean="0">
                          <a:effectLst/>
                          <a:latin typeface="+mn-ea"/>
                          <a:ea typeface="+mn-ea"/>
                        </a:rPr>
                        <a:t>*  </a:t>
                      </a:r>
                      <a:r>
                        <a:rPr lang="en-US" altLang="zh-TW" sz="1600" dirty="0" smtClean="0">
                          <a:effectLst/>
                          <a:latin typeface="+mn-ea"/>
                          <a:ea typeface="+mn-ea"/>
                        </a:rPr>
                        <a:t>4</a:t>
                      </a:r>
                      <a:r>
                        <a:rPr lang="en-US" altLang="zh-TW" sz="1600" dirty="0">
                          <a:effectLst/>
                          <a:latin typeface="+mn-ea"/>
                          <a:ea typeface="+mn-ea"/>
                        </a:rPr>
                        <a:t>.</a:t>
                      </a:r>
                      <a:r>
                        <a:rPr lang="zh-TW" altLang="en-US" sz="1600" dirty="0" smtClean="0">
                          <a:effectLst/>
                          <a:latin typeface="+mn-ea"/>
                          <a:ea typeface="+mn-ea"/>
                        </a:rPr>
                        <a:t>服裝製作科</a:t>
                      </a:r>
                      <a:endParaRPr lang="en-US" altLang="zh-TW" sz="1600" dirty="0" smtClean="0">
                        <a:effectLst/>
                        <a:latin typeface="+mn-ea"/>
                        <a:ea typeface="+mn-ea"/>
                      </a:endParaRPr>
                    </a:p>
                    <a:p>
                      <a:pPr algn="ctr"/>
                      <a:r>
                        <a:rPr lang="en-US" altLang="zh-TW" sz="1600" dirty="0" smtClean="0">
                          <a:effectLst/>
                          <a:latin typeface="+mn-ea"/>
                          <a:ea typeface="+mn-ea"/>
                        </a:rPr>
                        <a:t>5</a:t>
                      </a:r>
                      <a:r>
                        <a:rPr lang="en-US" altLang="zh-TW" sz="1600" dirty="0">
                          <a:effectLst/>
                          <a:latin typeface="+mn-ea"/>
                          <a:ea typeface="+mn-ea"/>
                        </a:rPr>
                        <a:t>.</a:t>
                      </a:r>
                      <a:r>
                        <a:rPr lang="zh-TW" altLang="en-US" sz="1600" dirty="0">
                          <a:effectLst/>
                          <a:latin typeface="+mn-ea"/>
                          <a:ea typeface="+mn-ea"/>
                        </a:rPr>
                        <a:t>流行飾品製作科  </a:t>
                      </a:r>
                      <a:r>
                        <a:rPr lang="en-US" altLang="zh-TW" sz="1600" dirty="0">
                          <a:effectLst/>
                          <a:latin typeface="+mn-ea"/>
                          <a:ea typeface="+mn-ea"/>
                        </a:rPr>
                        <a:t>6.</a:t>
                      </a:r>
                      <a:r>
                        <a:rPr lang="zh-TW" altLang="en-US" sz="1600" dirty="0">
                          <a:effectLst/>
                          <a:latin typeface="+mn-ea"/>
                          <a:ea typeface="+mn-ea"/>
                        </a:rPr>
                        <a:t>裝潢技術</a:t>
                      </a:r>
                      <a:r>
                        <a:rPr lang="zh-TW" altLang="en-US" sz="1600" dirty="0" smtClean="0">
                          <a:effectLst/>
                          <a:latin typeface="+mn-ea"/>
                          <a:ea typeface="+mn-ea"/>
                        </a:rPr>
                        <a:t>科  </a:t>
                      </a:r>
                      <a:r>
                        <a:rPr lang="en-US" altLang="zh-TW" sz="1600" dirty="0" smtClean="0">
                          <a:effectLst/>
                          <a:latin typeface="+mn-ea"/>
                          <a:ea typeface="+mn-ea"/>
                        </a:rPr>
                        <a:t>7</a:t>
                      </a:r>
                      <a:r>
                        <a:rPr lang="en-US" altLang="zh-TW" sz="1600" dirty="0">
                          <a:effectLst/>
                          <a:latin typeface="+mn-ea"/>
                          <a:ea typeface="+mn-ea"/>
                        </a:rPr>
                        <a:t>.</a:t>
                      </a:r>
                      <a:r>
                        <a:rPr lang="zh-TW" altLang="en-US" sz="1600" dirty="0">
                          <a:effectLst/>
                          <a:latin typeface="+mn-ea"/>
                          <a:ea typeface="+mn-ea"/>
                        </a:rPr>
                        <a:t>竹木工藝科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417014">
                <a:tc>
                  <a:txBody>
                    <a:bodyPr/>
                    <a:lstStyle/>
                    <a:p>
                      <a:pPr algn="ctr"/>
                      <a:r>
                        <a:rPr lang="zh-TW" altLang="en-US" sz="1600" dirty="0" smtClean="0">
                          <a:effectLst/>
                          <a:latin typeface="+mn-ea"/>
                          <a:ea typeface="+mn-ea"/>
                        </a:rPr>
                        <a:t>農業</a:t>
                      </a:r>
                      <a:r>
                        <a:rPr lang="zh-TW" altLang="en-US" sz="1600" dirty="0">
                          <a:effectLst/>
                          <a:latin typeface="+mn-ea"/>
                          <a:ea typeface="+mn-ea"/>
                        </a:rPr>
                        <a:t>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農業技術科  </a:t>
                      </a:r>
                      <a:r>
                        <a:rPr lang="en-US" altLang="zh-TW" sz="1600" dirty="0">
                          <a:effectLst/>
                          <a:latin typeface="+mn-ea"/>
                          <a:ea typeface="+mn-ea"/>
                        </a:rPr>
                        <a:t>2.</a:t>
                      </a:r>
                      <a:r>
                        <a:rPr lang="zh-TW" altLang="en-US" sz="1600" dirty="0">
                          <a:effectLst/>
                          <a:latin typeface="+mn-ea"/>
                          <a:ea typeface="+mn-ea"/>
                        </a:rPr>
                        <a:t>園藝技術科  </a:t>
                      </a:r>
                      <a:r>
                        <a:rPr lang="en-US" altLang="zh-TW" sz="1600" dirty="0">
                          <a:effectLst/>
                          <a:latin typeface="+mn-ea"/>
                          <a:ea typeface="+mn-ea"/>
                        </a:rPr>
                        <a:t>3.</a:t>
                      </a:r>
                      <a:r>
                        <a:rPr lang="zh-TW" altLang="en-US" sz="1600" dirty="0">
                          <a:effectLst/>
                          <a:latin typeface="+mn-ea"/>
                          <a:ea typeface="+mn-ea"/>
                        </a:rPr>
                        <a:t>造園技術</a:t>
                      </a:r>
                      <a:r>
                        <a:rPr lang="zh-TW" altLang="en-US" sz="1600" dirty="0" smtClean="0">
                          <a:effectLst/>
                          <a:latin typeface="+mn-ea"/>
                          <a:ea typeface="+mn-ea"/>
                        </a:rPr>
                        <a:t>科</a:t>
                      </a:r>
                      <a:r>
                        <a:rPr lang="zh-TW" altLang="en-US" sz="1600" dirty="0">
                          <a:effectLst/>
                          <a:latin typeface="+mn-ea"/>
                          <a:ea typeface="+mn-ea"/>
                        </a:rPr>
                        <a:t>  </a:t>
                      </a:r>
                      <a:r>
                        <a:rPr lang="en-US" altLang="zh-TW" sz="1600" dirty="0" smtClean="0">
                          <a:effectLst/>
                          <a:latin typeface="+mn-ea"/>
                          <a:ea typeface="+mn-ea"/>
                        </a:rPr>
                        <a:t>4</a:t>
                      </a:r>
                      <a:r>
                        <a:rPr lang="en-US" altLang="zh-TW" sz="1600" dirty="0">
                          <a:effectLst/>
                          <a:latin typeface="+mn-ea"/>
                          <a:ea typeface="+mn-ea"/>
                        </a:rPr>
                        <a:t>.</a:t>
                      </a:r>
                      <a:r>
                        <a:rPr lang="zh-TW" altLang="en-US" sz="1600" dirty="0">
                          <a:effectLst/>
                          <a:latin typeface="+mn-ea"/>
                          <a:ea typeface="+mn-ea"/>
                        </a:rPr>
                        <a:t>寵物經營</a:t>
                      </a:r>
                      <a:r>
                        <a:rPr lang="zh-TW" altLang="en-US" sz="1600" dirty="0" smtClean="0">
                          <a:effectLst/>
                          <a:latin typeface="+mn-ea"/>
                          <a:ea typeface="+mn-ea"/>
                        </a:rPr>
                        <a:t>科</a:t>
                      </a:r>
                      <a:endParaRPr lang="en-US" altLang="zh-TW" sz="1600" dirty="0" smtClean="0">
                        <a:effectLst/>
                        <a:latin typeface="+mn-ea"/>
                        <a:ea typeface="+mn-ea"/>
                      </a:endParaRPr>
                    </a:p>
                    <a:p>
                      <a:pPr algn="ctr"/>
                      <a:r>
                        <a:rPr lang="zh-TW" altLang="en-US" sz="1600" dirty="0">
                          <a:effectLst/>
                          <a:latin typeface="+mn-ea"/>
                          <a:ea typeface="+mn-ea"/>
                        </a:rPr>
                        <a:t>  </a:t>
                      </a:r>
                      <a:r>
                        <a:rPr lang="en-US" altLang="zh-TW" sz="1600" dirty="0">
                          <a:effectLst/>
                          <a:latin typeface="+mn-ea"/>
                          <a:ea typeface="+mn-ea"/>
                        </a:rPr>
                        <a:t>5.</a:t>
                      </a:r>
                      <a:r>
                        <a:rPr lang="zh-TW" altLang="en-US" sz="1600" dirty="0">
                          <a:effectLst/>
                          <a:latin typeface="+mn-ea"/>
                          <a:ea typeface="+mn-ea"/>
                        </a:rPr>
                        <a:t>畜產加工科* </a:t>
                      </a:r>
                      <a:r>
                        <a:rPr lang="zh-TW" altLang="en-US" sz="1600" dirty="0" smtClean="0">
                          <a:effectLst/>
                          <a:latin typeface="+mn-ea"/>
                          <a:ea typeface="+mn-ea"/>
                        </a:rPr>
                        <a:t> </a:t>
                      </a:r>
                      <a:r>
                        <a:rPr lang="en-US" altLang="zh-TW" sz="1600" dirty="0" smtClean="0">
                          <a:effectLst/>
                          <a:latin typeface="+mn-ea"/>
                          <a:ea typeface="+mn-ea"/>
                        </a:rPr>
                        <a:t>6</a:t>
                      </a:r>
                      <a:r>
                        <a:rPr lang="en-US" altLang="zh-TW" sz="1600" dirty="0">
                          <a:effectLst/>
                          <a:latin typeface="+mn-ea"/>
                          <a:ea typeface="+mn-ea"/>
                        </a:rPr>
                        <a:t>.</a:t>
                      </a:r>
                      <a:r>
                        <a:rPr lang="zh-TW" altLang="en-US" sz="1600" dirty="0">
                          <a:effectLst/>
                          <a:latin typeface="+mn-ea"/>
                          <a:ea typeface="+mn-ea"/>
                        </a:rPr>
                        <a:t>休閒農業</a:t>
                      </a:r>
                      <a:r>
                        <a:rPr lang="zh-TW" altLang="en-US" sz="1600" dirty="0" smtClean="0">
                          <a:effectLst/>
                          <a:latin typeface="+mn-ea"/>
                          <a:ea typeface="+mn-ea"/>
                        </a:rPr>
                        <a:t>科 </a:t>
                      </a:r>
                      <a:r>
                        <a:rPr lang="zh-TW" altLang="en-US" sz="1600" dirty="0">
                          <a:effectLst/>
                          <a:latin typeface="+mn-ea"/>
                          <a:ea typeface="+mn-ea"/>
                        </a:rPr>
                        <a:t> </a:t>
                      </a:r>
                      <a:r>
                        <a:rPr lang="en-US" altLang="zh-TW" sz="1600" dirty="0">
                          <a:effectLst/>
                          <a:latin typeface="+mn-ea"/>
                          <a:ea typeface="+mn-ea"/>
                        </a:rPr>
                        <a:t>7.</a:t>
                      </a:r>
                      <a:r>
                        <a:rPr lang="zh-TW" altLang="en-US" sz="1600" dirty="0">
                          <a:effectLst/>
                          <a:latin typeface="+mn-ea"/>
                          <a:ea typeface="+mn-ea"/>
                        </a:rPr>
                        <a:t>茶葉技術科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321970">
                <a:tc>
                  <a:txBody>
                    <a:bodyPr/>
                    <a:lstStyle/>
                    <a:p>
                      <a:pPr algn="ctr"/>
                      <a:r>
                        <a:rPr lang="zh-TW" altLang="en-US" sz="1600" dirty="0" smtClean="0">
                          <a:effectLst/>
                          <a:latin typeface="+mn-ea"/>
                          <a:ea typeface="+mn-ea"/>
                        </a:rPr>
                        <a:t>食品</a:t>
                      </a:r>
                      <a:r>
                        <a:rPr lang="zh-TW" altLang="en-US" sz="1600" dirty="0">
                          <a:effectLst/>
                          <a:latin typeface="+mn-ea"/>
                          <a:ea typeface="+mn-ea"/>
                        </a:rPr>
                        <a:t>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烘焙食品科  </a:t>
                      </a:r>
                      <a:r>
                        <a:rPr lang="en-US" altLang="zh-TW" sz="1600" dirty="0">
                          <a:effectLst/>
                          <a:latin typeface="+mn-ea"/>
                          <a:ea typeface="+mn-ea"/>
                        </a:rPr>
                        <a:t>2.</a:t>
                      </a:r>
                      <a:r>
                        <a:rPr lang="zh-TW" altLang="en-US" sz="1600" dirty="0">
                          <a:effectLst/>
                          <a:latin typeface="+mn-ea"/>
                          <a:ea typeface="+mn-ea"/>
                        </a:rPr>
                        <a:t>食品經營科  </a:t>
                      </a:r>
                      <a:r>
                        <a:rPr lang="en-US" altLang="zh-TW" sz="1600" dirty="0">
                          <a:effectLst/>
                          <a:latin typeface="+mn-ea"/>
                          <a:ea typeface="+mn-ea"/>
                        </a:rPr>
                        <a:t>3.</a:t>
                      </a:r>
                      <a:r>
                        <a:rPr lang="zh-TW" altLang="en-US" sz="1600" dirty="0">
                          <a:effectLst/>
                          <a:latin typeface="+mn-ea"/>
                          <a:ea typeface="+mn-ea"/>
                        </a:rPr>
                        <a:t>水產食品加工科 </a:t>
                      </a:r>
                      <a:r>
                        <a:rPr lang="en-US" altLang="zh-TW" sz="1600" dirty="0" smtClean="0">
                          <a:effectLst/>
                          <a:latin typeface="+mn-ea"/>
                          <a:ea typeface="+mn-ea"/>
                        </a:rPr>
                        <a:t>4</a:t>
                      </a:r>
                      <a:r>
                        <a:rPr lang="en-US" altLang="zh-TW" sz="1600" dirty="0">
                          <a:effectLst/>
                          <a:latin typeface="+mn-ea"/>
                          <a:ea typeface="+mn-ea"/>
                        </a:rPr>
                        <a:t>.</a:t>
                      </a:r>
                      <a:r>
                        <a:rPr lang="zh-TW" altLang="en-US" sz="1600" dirty="0">
                          <a:effectLst/>
                          <a:latin typeface="+mn-ea"/>
                          <a:ea typeface="+mn-ea"/>
                        </a:rPr>
                        <a:t>畜產加工科*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12761">
                <a:tc>
                  <a:txBody>
                    <a:bodyPr/>
                    <a:lstStyle/>
                    <a:p>
                      <a:pPr algn="ctr"/>
                      <a:r>
                        <a:rPr lang="zh-TW" altLang="en-US" sz="1600" dirty="0" smtClean="0">
                          <a:effectLst/>
                          <a:latin typeface="+mn-ea"/>
                          <a:ea typeface="+mn-ea"/>
                        </a:rPr>
                        <a:t>美容</a:t>
                      </a:r>
                      <a:r>
                        <a:rPr lang="zh-TW" altLang="en-US" sz="1600" dirty="0">
                          <a:effectLst/>
                          <a:latin typeface="+mn-ea"/>
                          <a:ea typeface="+mn-ea"/>
                        </a:rPr>
                        <a:t>造型群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美髮技術科  </a:t>
                      </a:r>
                      <a:r>
                        <a:rPr lang="en-US" altLang="zh-TW" sz="1600" dirty="0">
                          <a:effectLst/>
                          <a:latin typeface="+mn-ea"/>
                          <a:ea typeface="+mn-ea"/>
                        </a:rPr>
                        <a:t>2.</a:t>
                      </a:r>
                      <a:r>
                        <a:rPr lang="zh-TW" altLang="en-US" sz="1600" dirty="0">
                          <a:effectLst/>
                          <a:latin typeface="+mn-ea"/>
                          <a:ea typeface="+mn-ea"/>
                        </a:rPr>
                        <a:t>美顏技術科  </a:t>
                      </a:r>
                      <a:r>
                        <a:rPr lang="en-US" altLang="zh-TW" sz="1600" dirty="0">
                          <a:effectLst/>
                          <a:latin typeface="+mn-ea"/>
                          <a:ea typeface="+mn-ea"/>
                        </a:rPr>
                        <a:t>3.</a:t>
                      </a:r>
                      <a:r>
                        <a:rPr lang="zh-TW" altLang="en-US" sz="1600" dirty="0">
                          <a:effectLst/>
                          <a:latin typeface="+mn-ea"/>
                          <a:ea typeface="+mn-ea"/>
                        </a:rPr>
                        <a:t>美容造型科 </a:t>
                      </a:r>
                      <a:r>
                        <a:rPr lang="en-US" altLang="zh-TW" sz="1600" dirty="0" smtClean="0">
                          <a:effectLst/>
                          <a:latin typeface="+mn-ea"/>
                          <a:ea typeface="+mn-ea"/>
                        </a:rPr>
                        <a:t>4</a:t>
                      </a:r>
                      <a:r>
                        <a:rPr lang="en-US" altLang="zh-TW" sz="1600" dirty="0">
                          <a:effectLst/>
                          <a:latin typeface="+mn-ea"/>
                          <a:ea typeface="+mn-ea"/>
                        </a:rPr>
                        <a:t>.</a:t>
                      </a:r>
                      <a:r>
                        <a:rPr lang="zh-TW" altLang="en-US" sz="1600" dirty="0">
                          <a:effectLst/>
                          <a:latin typeface="+mn-ea"/>
                          <a:ea typeface="+mn-ea"/>
                        </a:rPr>
                        <a:t>美髮造型科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284277">
                <a:tc>
                  <a:txBody>
                    <a:bodyPr/>
                    <a:lstStyle/>
                    <a:p>
                      <a:pPr algn="ctr"/>
                      <a:r>
                        <a:rPr lang="zh-TW" altLang="en-US" sz="1600" dirty="0" smtClean="0">
                          <a:effectLst/>
                          <a:latin typeface="+mn-ea"/>
                          <a:ea typeface="+mn-ea"/>
                        </a:rPr>
                        <a:t>餐</a:t>
                      </a:r>
                      <a:r>
                        <a:rPr lang="zh-TW" altLang="en-US" sz="1600" dirty="0">
                          <a:effectLst/>
                          <a:latin typeface="+mn-ea"/>
                          <a:ea typeface="+mn-ea"/>
                        </a:rPr>
                        <a:t>旅群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觀光事務科  </a:t>
                      </a:r>
                      <a:r>
                        <a:rPr lang="en-US" altLang="zh-TW" sz="1600" dirty="0">
                          <a:effectLst/>
                          <a:latin typeface="+mn-ea"/>
                          <a:ea typeface="+mn-ea"/>
                        </a:rPr>
                        <a:t>2.</a:t>
                      </a:r>
                      <a:r>
                        <a:rPr lang="zh-TW" altLang="en-US" sz="1600" dirty="0">
                          <a:effectLst/>
                          <a:latin typeface="+mn-ea"/>
                          <a:ea typeface="+mn-ea"/>
                        </a:rPr>
                        <a:t>餐飲技術科  </a:t>
                      </a:r>
                      <a:r>
                        <a:rPr lang="en-US" altLang="zh-TW" sz="1600" dirty="0">
                          <a:effectLst/>
                          <a:latin typeface="+mn-ea"/>
                          <a:ea typeface="+mn-ea"/>
                        </a:rPr>
                        <a:t>3.</a:t>
                      </a:r>
                      <a:r>
                        <a:rPr lang="zh-TW" altLang="en-US" sz="1600" dirty="0">
                          <a:effectLst/>
                          <a:latin typeface="+mn-ea"/>
                          <a:ea typeface="+mn-ea"/>
                        </a:rPr>
                        <a:t>旅遊事務科 </a:t>
                      </a:r>
                      <a:r>
                        <a:rPr lang="en-US" altLang="zh-TW" sz="1600" dirty="0" smtClean="0">
                          <a:effectLst/>
                          <a:latin typeface="+mn-ea"/>
                          <a:ea typeface="+mn-ea"/>
                        </a:rPr>
                        <a:t>4</a:t>
                      </a:r>
                      <a:r>
                        <a:rPr lang="en-US" altLang="zh-TW" sz="1600" dirty="0">
                          <a:effectLst/>
                          <a:latin typeface="+mn-ea"/>
                          <a:ea typeface="+mn-ea"/>
                        </a:rPr>
                        <a:t>.</a:t>
                      </a:r>
                      <a:r>
                        <a:rPr lang="zh-TW" altLang="en-US" sz="1600" dirty="0">
                          <a:effectLst/>
                          <a:latin typeface="+mn-ea"/>
                          <a:ea typeface="+mn-ea"/>
                        </a:rPr>
                        <a:t>烹調技術科  </a:t>
                      </a:r>
                      <a:r>
                        <a:rPr lang="en-US" altLang="zh-TW" sz="1600" dirty="0">
                          <a:effectLst/>
                          <a:latin typeface="+mn-ea"/>
                          <a:ea typeface="+mn-ea"/>
                        </a:rPr>
                        <a:t>5.</a:t>
                      </a:r>
                      <a:r>
                        <a:rPr lang="zh-TW" altLang="en-US" sz="1600" dirty="0">
                          <a:effectLst/>
                          <a:latin typeface="+mn-ea"/>
                          <a:ea typeface="+mn-ea"/>
                        </a:rPr>
                        <a:t>中餐廚師科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265430">
                <a:tc>
                  <a:txBody>
                    <a:bodyPr/>
                    <a:lstStyle/>
                    <a:p>
                      <a:pPr algn="ctr"/>
                      <a:r>
                        <a:rPr lang="zh-TW" altLang="en-US" sz="1600" dirty="0" smtClean="0">
                          <a:effectLst/>
                          <a:latin typeface="+mn-ea"/>
                          <a:ea typeface="+mn-ea"/>
                        </a:rPr>
                        <a:t>水產</a:t>
                      </a:r>
                      <a:r>
                        <a:rPr lang="zh-TW" altLang="en-US" sz="1600" dirty="0">
                          <a:effectLst/>
                          <a:latin typeface="+mn-ea"/>
                          <a:ea typeface="+mn-ea"/>
                        </a:rPr>
                        <a:t>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水產養殖技術科  </a:t>
                      </a:r>
                      <a:r>
                        <a:rPr lang="en-US" altLang="zh-TW" sz="1600" dirty="0">
                          <a:effectLst/>
                          <a:latin typeface="+mn-ea"/>
                          <a:ea typeface="+mn-ea"/>
                        </a:rPr>
                        <a:t>2.</a:t>
                      </a:r>
                      <a:r>
                        <a:rPr lang="zh-TW" altLang="en-US" sz="1600" dirty="0">
                          <a:effectLst/>
                          <a:latin typeface="+mn-ea"/>
                          <a:ea typeface="+mn-ea"/>
                        </a:rPr>
                        <a:t>漁具製作</a:t>
                      </a:r>
                      <a:r>
                        <a:rPr lang="zh-TW" altLang="en-US" sz="1600" dirty="0" smtClean="0">
                          <a:effectLst/>
                          <a:latin typeface="+mn-ea"/>
                          <a:ea typeface="+mn-ea"/>
                        </a:rPr>
                        <a:t>科  </a:t>
                      </a:r>
                      <a:r>
                        <a:rPr lang="en-US" altLang="zh-TW" sz="1600" dirty="0" smtClean="0">
                          <a:effectLst/>
                          <a:latin typeface="+mn-ea"/>
                          <a:ea typeface="+mn-ea"/>
                        </a:rPr>
                        <a:t>3</a:t>
                      </a:r>
                      <a:r>
                        <a:rPr lang="en-US" altLang="zh-TW" sz="1600" dirty="0">
                          <a:effectLst/>
                          <a:latin typeface="+mn-ea"/>
                          <a:ea typeface="+mn-ea"/>
                        </a:rPr>
                        <a:t>.</a:t>
                      </a:r>
                      <a:r>
                        <a:rPr lang="zh-TW" altLang="en-US" sz="1600" dirty="0">
                          <a:effectLst/>
                          <a:latin typeface="+mn-ea"/>
                          <a:ea typeface="+mn-ea"/>
                        </a:rPr>
                        <a:t>休閒漁業科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208507">
                <a:tc>
                  <a:txBody>
                    <a:bodyPr/>
                    <a:lstStyle/>
                    <a:p>
                      <a:pPr algn="ctr"/>
                      <a:r>
                        <a:rPr lang="zh-TW" altLang="en-US" sz="1600" dirty="0" smtClean="0">
                          <a:effectLst/>
                          <a:latin typeface="+mn-ea"/>
                          <a:ea typeface="+mn-ea"/>
                        </a:rPr>
                        <a:t>海事</a:t>
                      </a:r>
                      <a:r>
                        <a:rPr lang="zh-TW" altLang="en-US" sz="1600" dirty="0">
                          <a:effectLst/>
                          <a:latin typeface="+mn-ea"/>
                          <a:ea typeface="+mn-ea"/>
                        </a:rPr>
                        <a:t>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船舶機電科  </a:t>
                      </a:r>
                      <a:r>
                        <a:rPr lang="en-US" altLang="zh-TW" sz="1600" dirty="0">
                          <a:effectLst/>
                          <a:latin typeface="+mn-ea"/>
                          <a:ea typeface="+mn-ea"/>
                        </a:rPr>
                        <a:t>2.</a:t>
                      </a:r>
                      <a:r>
                        <a:rPr lang="zh-TW" altLang="en-US" sz="1600" dirty="0">
                          <a:effectLst/>
                          <a:latin typeface="+mn-ea"/>
                          <a:ea typeface="+mn-ea"/>
                        </a:rPr>
                        <a:t>海事資訊處理科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
        <p:nvSpPr>
          <p:cNvPr id="7" name="矩形 6"/>
          <p:cNvSpPr/>
          <p:nvPr/>
        </p:nvSpPr>
        <p:spPr>
          <a:xfrm>
            <a:off x="2283341" y="6213513"/>
            <a:ext cx="5840060" cy="369332"/>
          </a:xfrm>
          <a:prstGeom prst="rect">
            <a:avLst/>
          </a:prstGeom>
        </p:spPr>
        <p:txBody>
          <a:bodyPr wrap="none">
            <a:spAutoFit/>
          </a:bodyPr>
          <a:lstStyle/>
          <a:p>
            <a:r>
              <a:rPr lang="zh-TW" altLang="en-US" dirty="0"/>
              <a:t>註：*表可跨職群科別，各校可自行視情況調整所屬職群</a:t>
            </a:r>
          </a:p>
        </p:txBody>
      </p:sp>
      <p:sp>
        <p:nvSpPr>
          <p:cNvPr id="23" name="文字方塊 22"/>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24" name="文字方塊 23"/>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8933158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5859808"/>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5195844"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61</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3840011"/>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2829197"/>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1289" y="485237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7152" y="5098538"/>
            <a:ext cx="877163" cy="369332"/>
          </a:xfrm>
          <a:prstGeom prst="rect">
            <a:avLst/>
          </a:prstGeom>
          <a:noFill/>
        </p:spPr>
        <p:txBody>
          <a:bodyPr wrap="none" rtlCol="0">
            <a:spAutoFit/>
          </a:bodyPr>
          <a:lstStyle/>
          <a:p>
            <a:r>
              <a:rPr lang="zh-TW" altLang="en-US" b="1" dirty="0"/>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smtClean="0">
                <a:solidFill>
                  <a:schemeClr val="bg1"/>
                </a:solidFill>
              </a:rPr>
              <a:t>考試分</a:t>
            </a:r>
            <a:r>
              <a:rPr lang="zh-TW" altLang="en-US" dirty="0">
                <a:solidFill>
                  <a:schemeClr val="bg1"/>
                </a:solidFill>
              </a:rPr>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0" y="448023"/>
            <a:ext cx="8972537" cy="677108"/>
          </a:xfrm>
          <a:prstGeom prst="rect">
            <a:avLst/>
          </a:prstGeom>
          <a:noFill/>
        </p:spPr>
        <p:txBody>
          <a:bodyPr wrap="square" lIns="0" tIns="0" rIns="0" bIns="0" rtlCol="0" anchor="t">
            <a:spAutoFit/>
          </a:bodyPr>
          <a:lstStyle/>
          <a:p>
            <a:pPr algn="ctr"/>
            <a:r>
              <a:rPr lang="zh-TW" altLang="en-US" sz="4400" b="1" dirty="0" smtClean="0"/>
              <a:t>科學班 </a:t>
            </a:r>
            <a:endParaRPr lang="en-US" sz="2000" b="1" dirty="0">
              <a:solidFill>
                <a:srgbClr val="FF0000"/>
              </a:solidFill>
            </a:endParaRPr>
          </a:p>
        </p:txBody>
      </p:sp>
      <p:sp>
        <p:nvSpPr>
          <p:cNvPr id="3" name="矩形 2"/>
          <p:cNvSpPr/>
          <p:nvPr/>
        </p:nvSpPr>
        <p:spPr>
          <a:xfrm>
            <a:off x="2375732" y="1042032"/>
            <a:ext cx="8586922" cy="5709255"/>
          </a:xfrm>
          <a:prstGeom prst="rect">
            <a:avLst/>
          </a:prstGeom>
        </p:spPr>
        <p:txBody>
          <a:bodyPr wrap="square">
            <a:spAutoFit/>
          </a:bodyPr>
          <a:lstStyle/>
          <a:p>
            <a:pPr>
              <a:spcBef>
                <a:spcPts val="600"/>
              </a:spcBef>
              <a:spcAft>
                <a:spcPts val="600"/>
              </a:spcAft>
              <a:defRPr/>
            </a:pPr>
            <a:r>
              <a:rPr lang="zh-TW" altLang="en-US" sz="2000" dirty="0">
                <a:latin typeface="+mn-ea"/>
              </a:rPr>
              <a:t>招生學校：建國高中、師大附中、北一女</a:t>
            </a:r>
          </a:p>
          <a:p>
            <a:pPr>
              <a:spcBef>
                <a:spcPts val="600"/>
              </a:spcBef>
              <a:spcAft>
                <a:spcPts val="600"/>
              </a:spcAft>
              <a:defRPr/>
            </a:pPr>
            <a:r>
              <a:rPr lang="zh-TW" altLang="en-US" sz="2000" dirty="0">
                <a:latin typeface="+mn-ea"/>
              </a:rPr>
              <a:t>報名日期：</a:t>
            </a:r>
            <a:r>
              <a:rPr lang="en-US" altLang="zh-TW" sz="2000" dirty="0" smtClean="0">
                <a:latin typeface="+mn-ea"/>
              </a:rPr>
              <a:t>109</a:t>
            </a:r>
            <a:r>
              <a:rPr lang="zh-TW" altLang="en-US" sz="2000" dirty="0" smtClean="0">
                <a:latin typeface="+mn-ea"/>
              </a:rPr>
              <a:t>年</a:t>
            </a:r>
            <a:r>
              <a:rPr lang="en-US" altLang="zh-TW" sz="2000" dirty="0">
                <a:latin typeface="+mn-ea"/>
              </a:rPr>
              <a:t>3</a:t>
            </a:r>
            <a:r>
              <a:rPr lang="zh-TW" altLang="en-US" sz="2000" dirty="0" smtClean="0">
                <a:latin typeface="+mn-ea"/>
              </a:rPr>
              <a:t>月</a:t>
            </a:r>
            <a:r>
              <a:rPr lang="en-US" altLang="zh-TW" sz="2000" dirty="0" smtClean="0">
                <a:latin typeface="+mn-ea"/>
              </a:rPr>
              <a:t>5</a:t>
            </a:r>
            <a:r>
              <a:rPr lang="zh-TW" altLang="en-US" sz="2000" dirty="0" smtClean="0">
                <a:latin typeface="+mn-ea"/>
              </a:rPr>
              <a:t>日</a:t>
            </a:r>
            <a:r>
              <a:rPr lang="en-US" altLang="zh-TW" sz="2000" dirty="0" smtClean="0">
                <a:latin typeface="+mn-ea"/>
              </a:rPr>
              <a:t>-6</a:t>
            </a:r>
            <a:r>
              <a:rPr lang="zh-TW" altLang="en-US" sz="2000" dirty="0" smtClean="0">
                <a:latin typeface="+mn-ea"/>
              </a:rPr>
              <a:t>日</a:t>
            </a:r>
            <a:r>
              <a:rPr lang="en-US" altLang="zh-TW" sz="2000" dirty="0" smtClean="0">
                <a:latin typeface="+mn-ea"/>
              </a:rPr>
              <a:t>【</a:t>
            </a:r>
            <a:r>
              <a:rPr lang="zh-TW" altLang="en-US" sz="2000" dirty="0">
                <a:latin typeface="+mn-ea"/>
              </a:rPr>
              <a:t>擇</a:t>
            </a:r>
            <a:r>
              <a:rPr lang="zh-TW" altLang="en-US" sz="2000" dirty="0">
                <a:solidFill>
                  <a:schemeClr val="accent1"/>
                </a:solidFill>
                <a:latin typeface="+mn-ea"/>
              </a:rPr>
              <a:t>一校</a:t>
            </a:r>
            <a:r>
              <a:rPr lang="zh-TW" altLang="en-US" sz="2000" dirty="0">
                <a:latin typeface="+mn-ea"/>
              </a:rPr>
              <a:t>報名</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招考方式：由各校獨招。</a:t>
            </a:r>
          </a:p>
          <a:p>
            <a:pPr>
              <a:spcBef>
                <a:spcPts val="600"/>
              </a:spcBef>
              <a:spcAft>
                <a:spcPts val="600"/>
              </a:spcAft>
              <a:defRPr/>
            </a:pPr>
            <a:r>
              <a:rPr lang="zh-TW" altLang="en-US" sz="2000" dirty="0">
                <a:latin typeface="+mn-ea"/>
              </a:rPr>
              <a:t>報名費：</a:t>
            </a:r>
            <a:r>
              <a:rPr lang="en-US" altLang="zh-TW" sz="2000" dirty="0">
                <a:latin typeface="+mn-ea"/>
              </a:rPr>
              <a:t>300</a:t>
            </a:r>
            <a:r>
              <a:rPr lang="zh-TW" altLang="en-US" sz="2000" dirty="0">
                <a:latin typeface="+mn-ea"/>
              </a:rPr>
              <a:t>元。</a:t>
            </a:r>
          </a:p>
          <a:p>
            <a:pPr>
              <a:spcBef>
                <a:spcPts val="600"/>
              </a:spcBef>
              <a:defRPr/>
            </a:pPr>
            <a:r>
              <a:rPr lang="zh-TW" altLang="en-US" sz="2000" dirty="0">
                <a:latin typeface="+mn-ea"/>
              </a:rPr>
              <a:t>報考資格</a:t>
            </a:r>
            <a:r>
              <a:rPr lang="zh-TW" altLang="en-US" sz="2000" dirty="0" smtClean="0">
                <a:latin typeface="+mn-ea"/>
              </a:rPr>
              <a:t>：經</a:t>
            </a:r>
            <a:r>
              <a:rPr lang="zh-TW" altLang="en-US" sz="2000" dirty="0">
                <a:latin typeface="+mn-ea"/>
              </a:rPr>
              <a:t>學校推薦後，始得報考科學班；其推薦總人數，以應屆</a:t>
            </a:r>
            <a:r>
              <a:rPr lang="zh-TW" altLang="en-US" sz="2000" dirty="0" smtClean="0">
                <a:latin typeface="+mn-ea"/>
              </a:rPr>
              <a:t>畢業生</a:t>
            </a:r>
            <a:endParaRPr lang="en-US" altLang="zh-TW" sz="2000" dirty="0" smtClean="0">
              <a:latin typeface="+mn-ea"/>
            </a:endParaRPr>
          </a:p>
          <a:p>
            <a:pPr>
              <a:spcBef>
                <a:spcPts val="600"/>
              </a:spcBef>
              <a:defRPr/>
            </a:pPr>
            <a:r>
              <a:rPr lang="en-US" altLang="zh-TW" sz="2000" dirty="0">
                <a:latin typeface="+mn-ea"/>
              </a:rPr>
              <a:t> </a:t>
            </a:r>
            <a:r>
              <a:rPr lang="en-US" altLang="zh-TW" sz="2000" dirty="0" smtClean="0">
                <a:latin typeface="+mn-ea"/>
              </a:rPr>
              <a:t>                 </a:t>
            </a:r>
            <a:r>
              <a:rPr lang="zh-TW" altLang="en-US" sz="2000" dirty="0" smtClean="0">
                <a:latin typeface="+mn-ea"/>
              </a:rPr>
              <a:t>總人數</a:t>
            </a:r>
            <a:r>
              <a:rPr lang="en-US" altLang="zh-TW" sz="2000" dirty="0" smtClean="0">
                <a:latin typeface="+mn-ea"/>
              </a:rPr>
              <a:t>20%</a:t>
            </a:r>
            <a:r>
              <a:rPr lang="zh-TW" altLang="en-US" sz="2000" dirty="0" smtClean="0">
                <a:latin typeface="+mn-ea"/>
              </a:rPr>
              <a:t>為限</a:t>
            </a:r>
            <a:r>
              <a:rPr lang="zh-TW" altLang="en-US" sz="2000" dirty="0">
                <a:latin typeface="+mn-ea"/>
              </a:rPr>
              <a:t>。同時具備條件一</a:t>
            </a:r>
            <a:r>
              <a:rPr lang="en-US" altLang="zh-TW" sz="2000" dirty="0">
                <a:latin typeface="+mn-ea"/>
              </a:rPr>
              <a:t>(</a:t>
            </a:r>
            <a:r>
              <a:rPr lang="zh-TW" altLang="en-US" sz="2000" dirty="0">
                <a:latin typeface="+mn-ea"/>
              </a:rPr>
              <a:t>六項之一項</a:t>
            </a:r>
            <a:r>
              <a:rPr lang="en-US" altLang="zh-TW" sz="2000" dirty="0">
                <a:latin typeface="+mn-ea"/>
              </a:rPr>
              <a:t>)</a:t>
            </a:r>
            <a:r>
              <a:rPr lang="zh-TW" altLang="en-US" sz="2000" dirty="0">
                <a:latin typeface="+mn-ea"/>
              </a:rPr>
              <a:t>與條件</a:t>
            </a:r>
            <a:r>
              <a:rPr lang="zh-TW" altLang="en-US" sz="2000" dirty="0" smtClean="0">
                <a:latin typeface="+mn-ea"/>
              </a:rPr>
              <a:t>二者</a:t>
            </a:r>
            <a:r>
              <a:rPr lang="zh-TW" altLang="en-US" sz="2000" dirty="0">
                <a:latin typeface="+mn-ea"/>
              </a:rPr>
              <a:t>。</a:t>
            </a:r>
            <a:r>
              <a:rPr lang="en-US" altLang="zh-TW" sz="2000" dirty="0">
                <a:latin typeface="+mn-ea"/>
              </a:rPr>
              <a:t>(</a:t>
            </a:r>
            <a:r>
              <a:rPr lang="zh-TW" altLang="en-US" sz="2000" dirty="0" smtClean="0">
                <a:latin typeface="+mn-ea"/>
              </a:rPr>
              <a:t>詳</a:t>
            </a:r>
            <a:endParaRPr lang="en-US" altLang="zh-TW" sz="2000" dirty="0" smtClean="0">
              <a:latin typeface="+mn-ea"/>
            </a:endParaRPr>
          </a:p>
          <a:p>
            <a:pPr>
              <a:spcBef>
                <a:spcPts val="600"/>
              </a:spcBef>
              <a:defRPr/>
            </a:pPr>
            <a:r>
              <a:rPr lang="en-US" altLang="zh-TW" sz="2000" dirty="0">
                <a:latin typeface="+mn-ea"/>
              </a:rPr>
              <a:t> </a:t>
            </a:r>
            <a:r>
              <a:rPr lang="en-US" altLang="zh-TW" sz="2000" dirty="0" smtClean="0">
                <a:latin typeface="+mn-ea"/>
              </a:rPr>
              <a:t>                 </a:t>
            </a:r>
            <a:r>
              <a:rPr lang="zh-TW" altLang="en-US" sz="2000" dirty="0" smtClean="0">
                <a:latin typeface="+mn-ea"/>
              </a:rPr>
              <a:t>見</a:t>
            </a:r>
            <a:r>
              <a:rPr lang="zh-TW" altLang="en-US" sz="2000" dirty="0">
                <a:latin typeface="+mn-ea"/>
              </a:rPr>
              <a:t>簡章</a:t>
            </a:r>
            <a:r>
              <a:rPr lang="en-US" altLang="zh-TW" sz="2000" dirty="0">
                <a:latin typeface="+mn-ea"/>
              </a:rPr>
              <a:t>)</a:t>
            </a:r>
          </a:p>
          <a:p>
            <a:pPr>
              <a:spcBef>
                <a:spcPts val="600"/>
              </a:spcBef>
              <a:spcAft>
                <a:spcPts val="600"/>
              </a:spcAft>
              <a:defRPr/>
            </a:pPr>
            <a:r>
              <a:rPr lang="zh-TW" altLang="en-US" sz="2000" dirty="0" smtClean="0">
                <a:latin typeface="+mn-ea"/>
              </a:rPr>
              <a:t>招收</a:t>
            </a:r>
            <a:r>
              <a:rPr lang="zh-TW" altLang="en-US" sz="2000" dirty="0">
                <a:latin typeface="+mn-ea"/>
              </a:rPr>
              <a:t>人數：每校</a:t>
            </a:r>
            <a:r>
              <a:rPr lang="en-US" altLang="zh-TW" sz="2000" dirty="0">
                <a:latin typeface="+mn-ea"/>
              </a:rPr>
              <a:t>30 </a:t>
            </a:r>
            <a:r>
              <a:rPr lang="zh-TW" altLang="en-US" sz="2000" dirty="0" smtClean="0">
                <a:latin typeface="+mn-ea"/>
              </a:rPr>
              <a:t>名</a:t>
            </a:r>
            <a:r>
              <a:rPr lang="en-US" altLang="zh-TW" sz="2000" dirty="0" smtClean="0">
                <a:latin typeface="+mn-ea"/>
              </a:rPr>
              <a:t>(</a:t>
            </a:r>
            <a:r>
              <a:rPr lang="zh-TW" altLang="en-US" sz="2000" dirty="0">
                <a:latin typeface="+mn-ea"/>
              </a:rPr>
              <a:t>含直接錄取至多○名，依各校簡章</a:t>
            </a:r>
            <a:r>
              <a:rPr lang="en-US" altLang="zh-TW" sz="2000" dirty="0" smtClean="0">
                <a:latin typeface="+mn-ea"/>
              </a:rPr>
              <a:t>)</a:t>
            </a:r>
            <a:endParaRPr lang="zh-TW" altLang="en-US" sz="2000" dirty="0">
              <a:latin typeface="+mn-ea"/>
            </a:endParaRPr>
          </a:p>
          <a:p>
            <a:pPr>
              <a:spcBef>
                <a:spcPts val="600"/>
              </a:spcBef>
              <a:spcAft>
                <a:spcPts val="600"/>
              </a:spcAft>
              <a:defRPr/>
            </a:pPr>
            <a:r>
              <a:rPr lang="zh-TW" altLang="en-US" sz="2000" dirty="0" smtClean="0">
                <a:latin typeface="+mn-ea"/>
              </a:rPr>
              <a:t>考試科目</a:t>
            </a:r>
            <a:r>
              <a:rPr lang="zh-TW" altLang="en-US" sz="2000" dirty="0">
                <a:latin typeface="+mn-ea"/>
              </a:rPr>
              <a:t>：科學能力檢定</a:t>
            </a:r>
            <a:endParaRPr lang="en-US" altLang="zh-TW" sz="2000" dirty="0" smtClean="0">
              <a:latin typeface="+mn-ea"/>
            </a:endParaRPr>
          </a:p>
          <a:p>
            <a:pPr>
              <a:spcBef>
                <a:spcPts val="600"/>
              </a:spcBef>
              <a:spcAft>
                <a:spcPts val="600"/>
              </a:spcAft>
              <a:defRPr/>
            </a:pPr>
            <a:r>
              <a:rPr lang="zh-TW" altLang="en-US" sz="2000" dirty="0" smtClean="0">
                <a:latin typeface="+mn-ea"/>
              </a:rPr>
              <a:t>日期：</a:t>
            </a:r>
            <a:r>
              <a:rPr lang="en-US" altLang="zh-TW" sz="2000" dirty="0" smtClean="0">
                <a:latin typeface="+mn-ea"/>
              </a:rPr>
              <a:t>109</a:t>
            </a:r>
            <a:r>
              <a:rPr lang="zh-TW" altLang="en-US" sz="2000" dirty="0" smtClean="0">
                <a:latin typeface="+mn-ea"/>
              </a:rPr>
              <a:t>年</a:t>
            </a:r>
            <a:r>
              <a:rPr lang="en-US" altLang="zh-TW" sz="2000" dirty="0">
                <a:latin typeface="+mn-ea"/>
              </a:rPr>
              <a:t>3</a:t>
            </a:r>
            <a:r>
              <a:rPr lang="zh-TW" altLang="en-US" sz="2000" dirty="0">
                <a:latin typeface="+mn-ea"/>
              </a:rPr>
              <a:t>月</a:t>
            </a:r>
            <a:r>
              <a:rPr lang="en-US" altLang="zh-TW" sz="2000" dirty="0" smtClean="0">
                <a:latin typeface="+mn-ea"/>
              </a:rPr>
              <a:t>14</a:t>
            </a:r>
            <a:r>
              <a:rPr lang="zh-TW" altLang="en-US" sz="2000" dirty="0" smtClean="0">
                <a:latin typeface="+mn-ea"/>
              </a:rPr>
              <a:t>日</a:t>
            </a:r>
            <a:r>
              <a:rPr lang="en-US" altLang="zh-TW" sz="2000" dirty="0">
                <a:latin typeface="+mn-ea"/>
              </a:rPr>
              <a:t>(</a:t>
            </a:r>
            <a:r>
              <a:rPr lang="zh-TW" altLang="en-US" sz="2000" dirty="0">
                <a:latin typeface="+mn-ea"/>
              </a:rPr>
              <a:t>六</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smtClean="0">
                <a:latin typeface="+mn-ea"/>
              </a:rPr>
              <a:t>錄取</a:t>
            </a:r>
            <a:r>
              <a:rPr lang="zh-TW" altLang="en-US" sz="2000" dirty="0">
                <a:latin typeface="+mn-ea"/>
              </a:rPr>
              <a:t>放榜：</a:t>
            </a:r>
            <a:r>
              <a:rPr lang="en-US" altLang="zh-TW" sz="2000" dirty="0" smtClean="0">
                <a:latin typeface="+mn-ea"/>
              </a:rPr>
              <a:t>109</a:t>
            </a:r>
            <a:r>
              <a:rPr lang="zh-TW" altLang="en-US" sz="2000" dirty="0" smtClean="0">
                <a:latin typeface="+mn-ea"/>
              </a:rPr>
              <a:t>年</a:t>
            </a:r>
            <a:r>
              <a:rPr lang="en-US" altLang="zh-TW" sz="2000" dirty="0">
                <a:latin typeface="+mn-ea"/>
              </a:rPr>
              <a:t>4</a:t>
            </a:r>
            <a:r>
              <a:rPr lang="zh-TW" altLang="en-US" sz="2000" dirty="0" smtClean="0">
                <a:latin typeface="+mn-ea"/>
              </a:rPr>
              <a:t>月     日</a:t>
            </a:r>
            <a:r>
              <a:rPr lang="en-US" altLang="zh-TW" sz="2000" dirty="0" smtClean="0">
                <a:latin typeface="+mn-ea"/>
              </a:rPr>
              <a:t>(</a:t>
            </a:r>
            <a:r>
              <a:rPr lang="zh-TW" altLang="en-US" sz="2000" dirty="0" smtClean="0">
                <a:latin typeface="+mn-ea"/>
              </a:rPr>
              <a:t>三</a:t>
            </a:r>
            <a:r>
              <a:rPr lang="en-US" altLang="zh-TW" sz="2000" dirty="0" smtClean="0">
                <a:latin typeface="+mn-ea"/>
              </a:rPr>
              <a:t>)</a:t>
            </a:r>
            <a:endParaRPr lang="zh-TW" altLang="en-US" sz="2000" dirty="0">
              <a:latin typeface="+mn-ea"/>
            </a:endParaRPr>
          </a:p>
          <a:p>
            <a:pPr>
              <a:spcBef>
                <a:spcPts val="600"/>
              </a:spcBef>
              <a:spcAft>
                <a:spcPts val="600"/>
              </a:spcAft>
              <a:defRPr/>
            </a:pPr>
            <a:r>
              <a:rPr lang="zh-TW" altLang="en-US" sz="2000" dirty="0" smtClean="0">
                <a:latin typeface="+mn-ea"/>
              </a:rPr>
              <a:t>錄取</a:t>
            </a:r>
            <a:r>
              <a:rPr lang="zh-TW" altLang="en-US" sz="2000" dirty="0">
                <a:latin typeface="+mn-ea"/>
              </a:rPr>
              <a:t>報到：</a:t>
            </a:r>
            <a:r>
              <a:rPr lang="en-US" altLang="zh-TW" sz="2000" dirty="0" smtClean="0">
                <a:latin typeface="+mn-ea"/>
              </a:rPr>
              <a:t>109</a:t>
            </a:r>
            <a:r>
              <a:rPr lang="zh-TW" altLang="en-US" sz="2000" dirty="0" smtClean="0">
                <a:latin typeface="+mn-ea"/>
              </a:rPr>
              <a:t>年</a:t>
            </a:r>
            <a:r>
              <a:rPr lang="en-US" altLang="zh-TW" sz="2000" dirty="0">
                <a:latin typeface="+mn-ea"/>
              </a:rPr>
              <a:t>4</a:t>
            </a:r>
            <a:r>
              <a:rPr lang="zh-TW" altLang="en-US" sz="2000" dirty="0">
                <a:latin typeface="+mn-ea"/>
              </a:rPr>
              <a:t>月</a:t>
            </a:r>
            <a:r>
              <a:rPr lang="en-US" altLang="zh-TW" sz="2000" dirty="0" smtClean="0">
                <a:latin typeface="+mn-ea"/>
              </a:rPr>
              <a:t>10</a:t>
            </a:r>
            <a:r>
              <a:rPr lang="zh-TW" altLang="en-US" sz="2000" dirty="0" smtClean="0">
                <a:latin typeface="+mn-ea"/>
              </a:rPr>
              <a:t>日</a:t>
            </a:r>
            <a:r>
              <a:rPr lang="en-US" altLang="zh-TW" sz="2000" dirty="0">
                <a:latin typeface="+mn-ea"/>
              </a:rPr>
              <a:t>(</a:t>
            </a:r>
            <a:r>
              <a:rPr lang="zh-TW" altLang="en-US" sz="2000" dirty="0">
                <a:latin typeface="+mn-ea"/>
              </a:rPr>
              <a:t>五</a:t>
            </a:r>
            <a:r>
              <a:rPr lang="en-US" altLang="zh-TW" sz="2000" dirty="0" smtClean="0">
                <a:latin typeface="+mn-ea"/>
              </a:rPr>
              <a:t>)</a:t>
            </a:r>
          </a:p>
          <a:p>
            <a:pPr>
              <a:spcBef>
                <a:spcPts val="600"/>
              </a:spcBef>
              <a:spcAft>
                <a:spcPts val="600"/>
              </a:spcAft>
              <a:defRPr/>
            </a:pPr>
            <a:r>
              <a:rPr lang="zh-TW" altLang="en-US" sz="2000" dirty="0" smtClean="0">
                <a:latin typeface="+mn-ea"/>
              </a:rPr>
              <a:t>相關資訊請見</a:t>
            </a:r>
            <a:r>
              <a:rPr lang="zh-TW" altLang="en-US" sz="2000" dirty="0">
                <a:latin typeface="+mn-ea"/>
              </a:rPr>
              <a:t>招生學校</a:t>
            </a:r>
            <a:r>
              <a:rPr lang="zh-TW" altLang="en-US" sz="2000" dirty="0" smtClean="0">
                <a:latin typeface="+mn-ea"/>
              </a:rPr>
              <a:t>網頁或教務處</a:t>
            </a:r>
            <a:endParaRPr lang="zh-TW" altLang="en-US" sz="2000" dirty="0">
              <a:latin typeface="+mn-ea"/>
            </a:endParaRPr>
          </a:p>
        </p:txBody>
      </p:sp>
      <p:sp>
        <p:nvSpPr>
          <p:cNvPr id="2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4585" y="125375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4585" y="169431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1621" y="216483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1621" y="262535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1621" y="3085886"/>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51621" y="3838004"/>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9360" y="43085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9360" y="4756356"/>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9360" y="522686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9360" y="56801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60288" y="6133365"/>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46" name="文字方塊 45"/>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33310502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4850825"/>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1" y="636929"/>
            <a:ext cx="4922379"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62</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3840011"/>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2829197"/>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1289" y="585131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7152" y="5098538"/>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8" y="6099976"/>
            <a:ext cx="1107996" cy="369332"/>
          </a:xfrm>
          <a:prstGeom prst="rect">
            <a:avLst/>
          </a:prstGeom>
          <a:noFill/>
        </p:spPr>
        <p:txBody>
          <a:bodyPr wrap="none" rtlCol="0">
            <a:spAutoFit/>
          </a:bodyPr>
          <a:lstStyle/>
          <a:p>
            <a:r>
              <a:rPr lang="zh-TW" altLang="en-US" b="1" dirty="0" smtClean="0"/>
              <a:t>考試分</a:t>
            </a:r>
            <a:r>
              <a:rPr lang="zh-TW" altLang="en-US" b="1" dirty="0"/>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0" y="412182"/>
            <a:ext cx="8640843" cy="677108"/>
          </a:xfrm>
          <a:prstGeom prst="rect">
            <a:avLst/>
          </a:prstGeom>
          <a:noFill/>
        </p:spPr>
        <p:txBody>
          <a:bodyPr wrap="square" lIns="0" tIns="0" rIns="0" bIns="0" rtlCol="0" anchor="t">
            <a:spAutoFit/>
          </a:bodyPr>
          <a:lstStyle/>
          <a:p>
            <a:pPr algn="ctr"/>
            <a:r>
              <a:rPr lang="zh-TW" altLang="en-US" sz="4400" b="1" dirty="0" smtClean="0"/>
              <a:t>考試分發</a:t>
            </a:r>
            <a:endParaRPr lang="en-US" sz="4400" b="1" dirty="0"/>
          </a:p>
        </p:txBody>
      </p:sp>
      <p:sp>
        <p:nvSpPr>
          <p:cNvPr id="2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1193" y="1392670"/>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41193" y="2098150"/>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8229" y="2568663"/>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8229" y="300355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8229" y="37888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8229" y="4233288"/>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5968" y="468670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5968" y="512600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235968" y="5596515"/>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 name="矩形 3"/>
          <p:cNvSpPr/>
          <p:nvPr/>
        </p:nvSpPr>
        <p:spPr>
          <a:xfrm>
            <a:off x="2397817" y="1314037"/>
            <a:ext cx="7899866" cy="4862870"/>
          </a:xfrm>
          <a:prstGeom prst="rect">
            <a:avLst/>
          </a:prstGeom>
        </p:spPr>
        <p:txBody>
          <a:bodyPr wrap="square">
            <a:spAutoFit/>
          </a:bodyPr>
          <a:lstStyle/>
          <a:p>
            <a:pPr>
              <a:spcBef>
                <a:spcPts val="0"/>
              </a:spcBef>
              <a:defRPr/>
            </a:pPr>
            <a:r>
              <a:rPr lang="zh-TW" altLang="en-US" sz="2000" dirty="0">
                <a:latin typeface="+mn-ea"/>
              </a:rPr>
              <a:t>招生學校</a:t>
            </a:r>
            <a:r>
              <a:rPr lang="zh-TW" altLang="en-US" sz="2000" dirty="0" smtClean="0">
                <a:latin typeface="+mn-ea"/>
              </a:rPr>
              <a:t>：政大</a:t>
            </a:r>
            <a:r>
              <a:rPr lang="zh-TW" altLang="en-US" sz="2000" dirty="0">
                <a:latin typeface="+mn-ea"/>
              </a:rPr>
              <a:t>附中</a:t>
            </a:r>
            <a:r>
              <a:rPr lang="en-US" altLang="zh-TW" sz="2000" dirty="0">
                <a:latin typeface="+mn-ea"/>
              </a:rPr>
              <a:t>(</a:t>
            </a:r>
            <a:r>
              <a:rPr lang="zh-TW" altLang="en-US" sz="2000" dirty="0">
                <a:latin typeface="+mn-ea"/>
              </a:rPr>
              <a:t>英語國際特色班</a:t>
            </a:r>
            <a:r>
              <a:rPr lang="en-US" altLang="zh-TW" sz="2000" dirty="0">
                <a:latin typeface="+mn-ea"/>
              </a:rPr>
              <a:t>)</a:t>
            </a:r>
            <a:r>
              <a:rPr lang="zh-TW" altLang="en-US" sz="2000" dirty="0">
                <a:latin typeface="+mn-ea"/>
              </a:rPr>
              <a:t>、師大附中</a:t>
            </a:r>
            <a:r>
              <a:rPr lang="en-US" altLang="zh-TW" sz="2000" dirty="0">
                <a:latin typeface="+mn-ea"/>
              </a:rPr>
              <a:t>(</a:t>
            </a:r>
            <a:r>
              <a:rPr lang="zh-TW" altLang="en-US" sz="2000" dirty="0">
                <a:latin typeface="+mn-ea"/>
              </a:rPr>
              <a:t>資訊科學特色專班</a:t>
            </a:r>
            <a:r>
              <a:rPr lang="en-US" altLang="zh-TW" sz="2000" dirty="0" smtClean="0">
                <a:latin typeface="+mn-ea"/>
              </a:rPr>
              <a:t>)</a:t>
            </a:r>
          </a:p>
          <a:p>
            <a:pPr>
              <a:spcBef>
                <a:spcPts val="0"/>
              </a:spcBef>
              <a:defRPr/>
            </a:pPr>
            <a:r>
              <a:rPr lang="zh-TW" altLang="en-US" sz="2000" dirty="0" smtClean="0">
                <a:latin typeface="+mn-ea"/>
              </a:rPr>
              <a:t>                  麗</a:t>
            </a:r>
            <a:r>
              <a:rPr lang="zh-TW" altLang="en-US" sz="2000" dirty="0">
                <a:latin typeface="+mn-ea"/>
              </a:rPr>
              <a:t>山</a:t>
            </a:r>
            <a:r>
              <a:rPr lang="zh-TW" altLang="en-US" sz="2000" dirty="0" smtClean="0">
                <a:latin typeface="+mn-ea"/>
              </a:rPr>
              <a:t>高中</a:t>
            </a:r>
            <a:r>
              <a:rPr lang="en-US" altLang="zh-TW" sz="2000" dirty="0" smtClean="0">
                <a:latin typeface="+mn-ea"/>
              </a:rPr>
              <a:t>(</a:t>
            </a:r>
            <a:r>
              <a:rPr lang="zh-TW" altLang="en-US" sz="2000" dirty="0" smtClean="0">
                <a:latin typeface="+mn-ea"/>
              </a:rPr>
              <a:t>資訊科學特色專班</a:t>
            </a:r>
            <a:r>
              <a:rPr lang="en-US" altLang="zh-TW" sz="2000" dirty="0" smtClean="0">
                <a:latin typeface="+mn-ea"/>
              </a:rPr>
              <a:t>)</a:t>
            </a:r>
            <a:endParaRPr lang="zh-TW" altLang="en-US" sz="2000" dirty="0" smtClean="0">
              <a:latin typeface="+mn-ea"/>
            </a:endParaRPr>
          </a:p>
          <a:p>
            <a:pPr>
              <a:lnSpc>
                <a:spcPct val="150000"/>
              </a:lnSpc>
              <a:spcBef>
                <a:spcPts val="0"/>
              </a:spcBef>
              <a:defRPr/>
            </a:pPr>
            <a:r>
              <a:rPr lang="zh-TW" altLang="en-US" sz="2000" dirty="0" smtClean="0">
                <a:latin typeface="+mn-ea"/>
              </a:rPr>
              <a:t>報名</a:t>
            </a:r>
            <a:r>
              <a:rPr lang="zh-TW" altLang="en-US" sz="2000" dirty="0">
                <a:latin typeface="+mn-ea"/>
              </a:rPr>
              <a:t>日期：</a:t>
            </a:r>
            <a:r>
              <a:rPr lang="en-US" altLang="zh-TW" sz="2000" dirty="0" smtClean="0">
                <a:latin typeface="+mn-ea"/>
              </a:rPr>
              <a:t>109</a:t>
            </a:r>
            <a:r>
              <a:rPr lang="zh-TW" altLang="en-US" sz="2000" dirty="0" smtClean="0">
                <a:latin typeface="+mn-ea"/>
              </a:rPr>
              <a:t>年</a:t>
            </a:r>
            <a:r>
              <a:rPr lang="en-US" altLang="zh-TW" sz="2000" dirty="0">
                <a:latin typeface="+mn-ea"/>
              </a:rPr>
              <a:t>6</a:t>
            </a:r>
            <a:r>
              <a:rPr lang="zh-TW" altLang="en-US" sz="2000" dirty="0" smtClean="0">
                <a:latin typeface="+mn-ea"/>
              </a:rPr>
              <a:t>月</a:t>
            </a:r>
            <a:r>
              <a:rPr lang="en-US" altLang="zh-TW" sz="2000" dirty="0" smtClean="0">
                <a:latin typeface="+mn-ea"/>
              </a:rPr>
              <a:t>17</a:t>
            </a:r>
            <a:r>
              <a:rPr lang="zh-TW" altLang="en-US" sz="2000" dirty="0" smtClean="0">
                <a:latin typeface="+mn-ea"/>
              </a:rPr>
              <a:t>日</a:t>
            </a:r>
            <a:r>
              <a:rPr lang="en-US" altLang="zh-TW" sz="2000" dirty="0" smtClean="0">
                <a:latin typeface="+mn-ea"/>
              </a:rPr>
              <a:t>-</a:t>
            </a:r>
            <a:r>
              <a:rPr lang="en-US" altLang="zh-TW" sz="2000" dirty="0" smtClean="0">
                <a:latin typeface="+mn-ea"/>
              </a:rPr>
              <a:t>19</a:t>
            </a:r>
            <a:r>
              <a:rPr lang="zh-TW" altLang="en-US" sz="2000" dirty="0" smtClean="0">
                <a:latin typeface="+mn-ea"/>
              </a:rPr>
              <a:t>日</a:t>
            </a:r>
            <a:r>
              <a:rPr lang="en-US" altLang="zh-TW" sz="2000" dirty="0">
                <a:latin typeface="+mn-ea"/>
              </a:rPr>
              <a:t>【</a:t>
            </a:r>
            <a:r>
              <a:rPr lang="zh-TW" altLang="en-US" sz="2000" dirty="0">
                <a:latin typeface="+mn-ea"/>
              </a:rPr>
              <a:t>擇</a:t>
            </a:r>
            <a:r>
              <a:rPr lang="zh-TW" altLang="en-US" sz="2000" dirty="0">
                <a:solidFill>
                  <a:schemeClr val="accent1"/>
                </a:solidFill>
                <a:latin typeface="+mn-ea"/>
              </a:rPr>
              <a:t>一校</a:t>
            </a:r>
            <a:r>
              <a:rPr lang="zh-TW" altLang="en-US" sz="2000" dirty="0">
                <a:latin typeface="+mn-ea"/>
              </a:rPr>
              <a:t>報名</a:t>
            </a:r>
            <a:r>
              <a:rPr lang="en-US" altLang="zh-TW" sz="2000" dirty="0">
                <a:latin typeface="+mn-ea"/>
              </a:rPr>
              <a:t>】</a:t>
            </a:r>
          </a:p>
          <a:p>
            <a:pPr>
              <a:lnSpc>
                <a:spcPct val="150000"/>
              </a:lnSpc>
              <a:spcBef>
                <a:spcPts val="0"/>
              </a:spcBef>
              <a:defRPr/>
            </a:pPr>
            <a:r>
              <a:rPr lang="zh-TW" altLang="en-US" sz="2000" dirty="0">
                <a:latin typeface="+mn-ea"/>
              </a:rPr>
              <a:t>會考</a:t>
            </a:r>
            <a:r>
              <a:rPr lang="zh-TW" altLang="en-US" sz="2000" dirty="0" smtClean="0">
                <a:latin typeface="+mn-ea"/>
              </a:rPr>
              <a:t>成績為</a:t>
            </a:r>
            <a:r>
              <a:rPr lang="zh-TW" altLang="en-US" sz="2000" dirty="0">
                <a:latin typeface="+mn-ea"/>
              </a:rPr>
              <a:t>報名門檻。</a:t>
            </a:r>
          </a:p>
          <a:p>
            <a:pPr>
              <a:spcBef>
                <a:spcPts val="600"/>
              </a:spcBef>
              <a:defRPr/>
            </a:pPr>
            <a:r>
              <a:rPr lang="zh-TW" altLang="en-US" sz="2000" dirty="0">
                <a:solidFill>
                  <a:srgbClr val="FF0000"/>
                </a:solidFill>
                <a:latin typeface="+mn-ea"/>
              </a:rPr>
              <a:t>考試科目</a:t>
            </a:r>
            <a:r>
              <a:rPr lang="zh-TW" altLang="en-US" sz="2000" dirty="0" smtClean="0">
                <a:solidFill>
                  <a:srgbClr val="FF0000"/>
                </a:solidFill>
                <a:latin typeface="+mn-ea"/>
              </a:rPr>
              <a:t>：政大</a:t>
            </a:r>
            <a:r>
              <a:rPr lang="zh-TW" altLang="en-US" sz="2000" dirty="0">
                <a:solidFill>
                  <a:srgbClr val="FF0000"/>
                </a:solidFill>
                <a:latin typeface="+mn-ea"/>
              </a:rPr>
              <a:t>附中</a:t>
            </a:r>
            <a:r>
              <a:rPr lang="en-US" altLang="zh-TW" sz="2000" dirty="0">
                <a:solidFill>
                  <a:srgbClr val="FF0000"/>
                </a:solidFill>
                <a:latin typeface="+mn-ea"/>
              </a:rPr>
              <a:t>(</a:t>
            </a:r>
            <a:r>
              <a:rPr lang="zh-TW" altLang="en-US" sz="2000" dirty="0">
                <a:solidFill>
                  <a:srgbClr val="FF0000"/>
                </a:solidFill>
                <a:latin typeface="+mn-ea"/>
              </a:rPr>
              <a:t>英文閱讀、英文聽力</a:t>
            </a:r>
            <a:r>
              <a:rPr lang="en-US" altLang="zh-TW" sz="2000" dirty="0" smtClean="0">
                <a:solidFill>
                  <a:srgbClr val="FF0000"/>
                </a:solidFill>
                <a:latin typeface="+mn-ea"/>
              </a:rPr>
              <a:t>)</a:t>
            </a:r>
          </a:p>
          <a:p>
            <a:pPr>
              <a:spcAft>
                <a:spcPts val="600"/>
              </a:spcAft>
              <a:defRPr/>
            </a:pPr>
            <a:r>
              <a:rPr lang="zh-TW" altLang="en-US" sz="2000" dirty="0">
                <a:solidFill>
                  <a:srgbClr val="FF0000"/>
                </a:solidFill>
                <a:latin typeface="+mn-ea"/>
              </a:rPr>
              <a:t> </a:t>
            </a:r>
            <a:r>
              <a:rPr lang="zh-TW" altLang="en-US" sz="2000" dirty="0" smtClean="0">
                <a:solidFill>
                  <a:srgbClr val="FF0000"/>
                </a:solidFill>
                <a:latin typeface="+mn-ea"/>
              </a:rPr>
              <a:t>                 師大</a:t>
            </a:r>
            <a:r>
              <a:rPr lang="zh-TW" altLang="en-US" sz="2000" dirty="0">
                <a:solidFill>
                  <a:srgbClr val="FF0000"/>
                </a:solidFill>
                <a:latin typeface="+mn-ea"/>
              </a:rPr>
              <a:t>附中及麗山高中</a:t>
            </a:r>
            <a:r>
              <a:rPr lang="en-US" altLang="zh-TW" sz="2000" dirty="0">
                <a:solidFill>
                  <a:srgbClr val="FF0000"/>
                </a:solidFill>
                <a:latin typeface="+mn-ea"/>
              </a:rPr>
              <a:t>(</a:t>
            </a:r>
            <a:r>
              <a:rPr lang="zh-TW" altLang="en-US" sz="2000" dirty="0">
                <a:solidFill>
                  <a:srgbClr val="FF0000"/>
                </a:solidFill>
                <a:latin typeface="+mn-ea"/>
              </a:rPr>
              <a:t>數學、</a:t>
            </a:r>
            <a:r>
              <a:rPr lang="zh-TW" altLang="en-US" sz="2000" dirty="0" smtClean="0">
                <a:solidFill>
                  <a:srgbClr val="FF0000"/>
                </a:solidFill>
                <a:latin typeface="+mn-ea"/>
              </a:rPr>
              <a:t>運算思維</a:t>
            </a:r>
            <a:r>
              <a:rPr lang="en-US" altLang="zh-TW" sz="2000" dirty="0">
                <a:solidFill>
                  <a:srgbClr val="FF0000"/>
                </a:solidFill>
                <a:latin typeface="+mn-ea"/>
              </a:rPr>
              <a:t>)</a:t>
            </a:r>
          </a:p>
          <a:p>
            <a:pPr>
              <a:lnSpc>
                <a:spcPct val="150000"/>
              </a:lnSpc>
              <a:spcBef>
                <a:spcPts val="0"/>
              </a:spcBef>
              <a:defRPr/>
            </a:pPr>
            <a:r>
              <a:rPr lang="zh-TW" altLang="en-US" sz="2000" dirty="0">
                <a:latin typeface="+mn-ea"/>
              </a:rPr>
              <a:t>考試日期：</a:t>
            </a:r>
            <a:r>
              <a:rPr lang="en-US" altLang="zh-TW" sz="2000" dirty="0" smtClean="0">
                <a:latin typeface="+mn-ea"/>
              </a:rPr>
              <a:t>109</a:t>
            </a:r>
            <a:r>
              <a:rPr lang="zh-TW" altLang="en-US" sz="2000" dirty="0" smtClean="0">
                <a:latin typeface="+mn-ea"/>
              </a:rPr>
              <a:t>年</a:t>
            </a:r>
            <a:r>
              <a:rPr lang="en-US" altLang="zh-TW" sz="2000" dirty="0">
                <a:latin typeface="+mn-ea"/>
              </a:rPr>
              <a:t>6</a:t>
            </a:r>
            <a:r>
              <a:rPr lang="zh-TW" altLang="en-US" sz="2000" dirty="0">
                <a:latin typeface="+mn-ea"/>
              </a:rPr>
              <a:t>月</a:t>
            </a:r>
            <a:r>
              <a:rPr lang="en-US" altLang="zh-TW" sz="2000" dirty="0" smtClean="0">
                <a:latin typeface="+mn-ea"/>
              </a:rPr>
              <a:t>21</a:t>
            </a:r>
            <a:r>
              <a:rPr lang="zh-TW" altLang="en-US" sz="2000" dirty="0" smtClean="0">
                <a:latin typeface="+mn-ea"/>
              </a:rPr>
              <a:t>日</a:t>
            </a:r>
            <a:r>
              <a:rPr lang="en-US" altLang="zh-TW" sz="2000" dirty="0">
                <a:latin typeface="+mn-ea"/>
              </a:rPr>
              <a:t>(</a:t>
            </a:r>
            <a:r>
              <a:rPr lang="zh-TW" altLang="en-US" sz="2000" dirty="0">
                <a:latin typeface="+mn-ea"/>
              </a:rPr>
              <a:t>日</a:t>
            </a:r>
            <a:r>
              <a:rPr lang="en-US" altLang="zh-TW" sz="2000" dirty="0">
                <a:latin typeface="+mn-ea"/>
              </a:rPr>
              <a:t>)</a:t>
            </a:r>
          </a:p>
          <a:p>
            <a:pPr>
              <a:lnSpc>
                <a:spcPct val="150000"/>
              </a:lnSpc>
              <a:spcBef>
                <a:spcPts val="0"/>
              </a:spcBef>
              <a:defRPr/>
            </a:pPr>
            <a:r>
              <a:rPr lang="zh-TW" altLang="en-US" sz="2000" dirty="0">
                <a:latin typeface="+mn-ea"/>
              </a:rPr>
              <a:t>成績查詢截止日：</a:t>
            </a:r>
            <a:r>
              <a:rPr lang="en-US" altLang="zh-TW" sz="2000" dirty="0" smtClean="0">
                <a:latin typeface="+mn-ea"/>
              </a:rPr>
              <a:t>109</a:t>
            </a:r>
            <a:r>
              <a:rPr lang="zh-TW" altLang="en-US" sz="2000" dirty="0" smtClean="0">
                <a:latin typeface="+mn-ea"/>
              </a:rPr>
              <a:t>年</a:t>
            </a:r>
            <a:r>
              <a:rPr lang="en-US" altLang="zh-TW" sz="2000" dirty="0">
                <a:latin typeface="+mn-ea"/>
              </a:rPr>
              <a:t>6</a:t>
            </a:r>
            <a:r>
              <a:rPr lang="zh-TW" altLang="en-US" sz="2000" dirty="0">
                <a:latin typeface="+mn-ea"/>
              </a:rPr>
              <a:t>月</a:t>
            </a:r>
            <a:r>
              <a:rPr lang="en-US" altLang="zh-TW" sz="2000" dirty="0" smtClean="0">
                <a:latin typeface="+mn-ea"/>
              </a:rPr>
              <a:t>22</a:t>
            </a:r>
            <a:r>
              <a:rPr lang="zh-TW" altLang="en-US" sz="2000" dirty="0" smtClean="0">
                <a:latin typeface="+mn-ea"/>
              </a:rPr>
              <a:t>日</a:t>
            </a:r>
            <a:r>
              <a:rPr lang="en-US" altLang="zh-TW" sz="2000" dirty="0" smtClean="0">
                <a:latin typeface="+mn-ea"/>
              </a:rPr>
              <a:t>(</a:t>
            </a:r>
            <a:r>
              <a:rPr lang="zh-TW" altLang="en-US" sz="2000" dirty="0" smtClean="0">
                <a:latin typeface="+mn-ea"/>
              </a:rPr>
              <a:t>一</a:t>
            </a:r>
            <a:r>
              <a:rPr lang="en-US" altLang="zh-TW" sz="2000" dirty="0" smtClean="0">
                <a:latin typeface="+mn-ea"/>
              </a:rPr>
              <a:t>)</a:t>
            </a:r>
            <a:endParaRPr lang="zh-TW" altLang="en-US" sz="2000" dirty="0">
              <a:latin typeface="+mn-ea"/>
            </a:endParaRPr>
          </a:p>
          <a:p>
            <a:pPr>
              <a:lnSpc>
                <a:spcPct val="150000"/>
              </a:lnSpc>
              <a:spcBef>
                <a:spcPts val="0"/>
              </a:spcBef>
              <a:defRPr/>
            </a:pPr>
            <a:r>
              <a:rPr lang="zh-TW" altLang="en-US" sz="2000" dirty="0">
                <a:latin typeface="+mn-ea"/>
              </a:rPr>
              <a:t>志願選填截止日：</a:t>
            </a:r>
            <a:r>
              <a:rPr lang="en-US" altLang="zh-TW" sz="2000" dirty="0" smtClean="0">
                <a:latin typeface="+mn-ea"/>
              </a:rPr>
              <a:t>109</a:t>
            </a:r>
            <a:r>
              <a:rPr lang="zh-TW" altLang="en-US" sz="2000" dirty="0" smtClean="0">
                <a:latin typeface="+mn-ea"/>
              </a:rPr>
              <a:t>年</a:t>
            </a:r>
            <a:r>
              <a:rPr lang="en-US" altLang="zh-TW" sz="2000" dirty="0">
                <a:latin typeface="+mn-ea"/>
              </a:rPr>
              <a:t>6</a:t>
            </a:r>
            <a:r>
              <a:rPr lang="zh-TW" altLang="en-US" sz="2000" dirty="0">
                <a:latin typeface="+mn-ea"/>
              </a:rPr>
              <a:t>月</a:t>
            </a:r>
            <a:r>
              <a:rPr lang="en-US" altLang="zh-TW" sz="2000" dirty="0" smtClean="0">
                <a:latin typeface="+mn-ea"/>
              </a:rPr>
              <a:t>24</a:t>
            </a:r>
            <a:r>
              <a:rPr lang="zh-TW" altLang="en-US" sz="2000" dirty="0" smtClean="0">
                <a:latin typeface="+mn-ea"/>
              </a:rPr>
              <a:t>日</a:t>
            </a:r>
            <a:r>
              <a:rPr lang="en-US" altLang="zh-TW" sz="2000" dirty="0" smtClean="0">
                <a:latin typeface="+mn-ea"/>
              </a:rPr>
              <a:t>(</a:t>
            </a:r>
            <a:r>
              <a:rPr lang="zh-TW" altLang="en-US" sz="2000" dirty="0" smtClean="0">
                <a:latin typeface="+mn-ea"/>
              </a:rPr>
              <a:t>三</a:t>
            </a:r>
            <a:r>
              <a:rPr lang="en-US" altLang="zh-TW" sz="2000" dirty="0" smtClean="0">
                <a:latin typeface="+mn-ea"/>
              </a:rPr>
              <a:t>)</a:t>
            </a:r>
            <a:endParaRPr lang="zh-TW" altLang="en-US" sz="2000" dirty="0">
              <a:latin typeface="+mn-ea"/>
            </a:endParaRPr>
          </a:p>
          <a:p>
            <a:pPr>
              <a:lnSpc>
                <a:spcPct val="150000"/>
              </a:lnSpc>
              <a:spcBef>
                <a:spcPts val="0"/>
              </a:spcBef>
              <a:defRPr/>
            </a:pPr>
            <a:r>
              <a:rPr lang="zh-TW" altLang="en-US" sz="2000" dirty="0">
                <a:latin typeface="+mn-ea"/>
              </a:rPr>
              <a:t>分發放榜：</a:t>
            </a:r>
            <a:r>
              <a:rPr lang="en-US" altLang="zh-TW" sz="2000" dirty="0" smtClean="0">
                <a:latin typeface="+mn-ea"/>
              </a:rPr>
              <a:t>109</a:t>
            </a:r>
            <a:r>
              <a:rPr lang="zh-TW" altLang="en-US" sz="2000" dirty="0" smtClean="0">
                <a:latin typeface="+mn-ea"/>
              </a:rPr>
              <a:t>年</a:t>
            </a:r>
            <a:r>
              <a:rPr lang="en-US" altLang="zh-TW" sz="2000" dirty="0">
                <a:latin typeface="+mn-ea"/>
              </a:rPr>
              <a:t>7</a:t>
            </a:r>
            <a:r>
              <a:rPr lang="zh-TW" altLang="en-US" sz="2000" dirty="0" smtClean="0">
                <a:latin typeface="+mn-ea"/>
              </a:rPr>
              <a:t>月</a:t>
            </a:r>
            <a:r>
              <a:rPr lang="en-US" altLang="zh-TW" sz="2000" dirty="0" smtClean="0">
                <a:latin typeface="+mn-ea"/>
              </a:rPr>
              <a:t>8</a:t>
            </a:r>
            <a:r>
              <a:rPr lang="zh-TW" altLang="en-US" sz="2000" dirty="0" smtClean="0">
                <a:latin typeface="+mn-ea"/>
              </a:rPr>
              <a:t>日</a:t>
            </a:r>
            <a:r>
              <a:rPr lang="en-US" altLang="zh-TW" sz="2000" dirty="0" smtClean="0">
                <a:latin typeface="+mn-ea"/>
              </a:rPr>
              <a:t>(</a:t>
            </a:r>
            <a:r>
              <a:rPr lang="zh-TW" altLang="en-US" sz="2000" dirty="0" smtClean="0">
                <a:latin typeface="+mn-ea"/>
              </a:rPr>
              <a:t>三</a:t>
            </a:r>
            <a:r>
              <a:rPr lang="en-US" altLang="zh-TW" sz="2000" dirty="0" smtClean="0">
                <a:latin typeface="+mn-ea"/>
              </a:rPr>
              <a:t>)【</a:t>
            </a:r>
            <a:r>
              <a:rPr lang="zh-TW" altLang="en-US" sz="2000" dirty="0">
                <a:latin typeface="+mn-ea"/>
              </a:rPr>
              <a:t>與基北區免試一次分發到位</a:t>
            </a:r>
            <a:r>
              <a:rPr lang="en-US" altLang="zh-TW" sz="2000" dirty="0">
                <a:latin typeface="+mn-ea"/>
              </a:rPr>
              <a:t>】</a:t>
            </a:r>
          </a:p>
          <a:p>
            <a:pPr>
              <a:lnSpc>
                <a:spcPct val="150000"/>
              </a:lnSpc>
              <a:spcBef>
                <a:spcPts val="0"/>
              </a:spcBef>
              <a:defRPr/>
            </a:pPr>
            <a:r>
              <a:rPr lang="zh-TW" altLang="en-US" sz="2000" dirty="0">
                <a:latin typeface="+mn-ea"/>
              </a:rPr>
              <a:t>相關</a:t>
            </a:r>
            <a:r>
              <a:rPr lang="zh-TW" altLang="en-US" sz="2000" dirty="0" smtClean="0">
                <a:latin typeface="+mn-ea"/>
              </a:rPr>
              <a:t>資訊請見</a:t>
            </a:r>
            <a:r>
              <a:rPr lang="zh-TW" altLang="en-US" sz="2000" dirty="0">
                <a:latin typeface="+mn-ea"/>
              </a:rPr>
              <a:t>招生學校</a:t>
            </a:r>
            <a:r>
              <a:rPr lang="zh-TW" altLang="en-US" sz="2000" dirty="0" smtClean="0">
                <a:latin typeface="+mn-ea"/>
              </a:rPr>
              <a:t>網頁</a:t>
            </a:r>
            <a:r>
              <a:rPr lang="zh-TW" altLang="en-US" sz="2000" dirty="0">
                <a:latin typeface="+mn-ea"/>
              </a:rPr>
              <a:t>或教務處</a:t>
            </a:r>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46" name="文字方塊 45"/>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spTree>
    <p:extLst>
      <p:ext uri="{BB962C8B-B14F-4D97-AF65-F5344CB8AC3E}">
        <p14:creationId xmlns:p14="http://schemas.microsoft.com/office/powerpoint/2010/main" val="28471434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val 83">
            <a:extLst>
              <a:ext uri="{FF2B5EF4-FFF2-40B4-BE49-F238E27FC236}">
                <a16:creationId xmlns="" xmlns:a16="http://schemas.microsoft.com/office/drawing/2014/main" id="{B43C524D-9D6A-4800-B4AC-49E079ABD482}"/>
              </a:ext>
            </a:extLst>
          </p:cNvPr>
          <p:cNvSpPr/>
          <p:nvPr/>
        </p:nvSpPr>
        <p:spPr>
          <a:xfrm rot="5400000">
            <a:off x="7727387" y="3199252"/>
            <a:ext cx="5380018" cy="1217806"/>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83">
            <a:extLst>
              <a:ext uri="{FF2B5EF4-FFF2-40B4-BE49-F238E27FC236}">
                <a16:creationId xmlns="" xmlns:a16="http://schemas.microsoft.com/office/drawing/2014/main" id="{B43C524D-9D6A-4800-B4AC-49E079ABD482}"/>
              </a:ext>
            </a:extLst>
          </p:cNvPr>
          <p:cNvSpPr/>
          <p:nvPr/>
        </p:nvSpPr>
        <p:spPr>
          <a:xfrm rot="5400000">
            <a:off x="6461765" y="3385230"/>
            <a:ext cx="4321220" cy="973559"/>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Arrow: Chevron 51">
            <a:extLst>
              <a:ext uri="{FF2B5EF4-FFF2-40B4-BE49-F238E27FC236}">
                <a16:creationId xmlns="" xmlns:a16="http://schemas.microsoft.com/office/drawing/2014/main" id="{421BF210-F8C0-47E7-92CA-34F5EF9AA6FA}"/>
              </a:ext>
            </a:extLst>
          </p:cNvPr>
          <p:cNvSpPr/>
          <p:nvPr/>
        </p:nvSpPr>
        <p:spPr>
          <a:xfrm rot="10800000" flipH="1">
            <a:off x="4500682" y="4542276"/>
            <a:ext cx="3106618" cy="91987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Oval 115">
            <a:extLst>
              <a:ext uri="{FF2B5EF4-FFF2-40B4-BE49-F238E27FC236}">
                <a16:creationId xmlns="" xmlns:a16="http://schemas.microsoft.com/office/drawing/2014/main" id="{424DBE1A-28BA-4F2D-87FC-2C0875049881}"/>
              </a:ext>
            </a:extLst>
          </p:cNvPr>
          <p:cNvSpPr/>
          <p:nvPr/>
        </p:nvSpPr>
        <p:spPr>
          <a:xfrm rot="10800000">
            <a:off x="5972214" y="5401410"/>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Chevron 51">
            <a:extLst>
              <a:ext uri="{FF2B5EF4-FFF2-40B4-BE49-F238E27FC236}">
                <a16:creationId xmlns="" xmlns:a16="http://schemas.microsoft.com/office/drawing/2014/main" id="{421BF210-F8C0-47E7-92CA-34F5EF9AA6FA}"/>
              </a:ext>
            </a:extLst>
          </p:cNvPr>
          <p:cNvSpPr/>
          <p:nvPr/>
        </p:nvSpPr>
        <p:spPr>
          <a:xfrm rot="10800000" flipH="1">
            <a:off x="4500681" y="3341691"/>
            <a:ext cx="3106619" cy="919876"/>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115">
            <a:extLst>
              <a:ext uri="{FF2B5EF4-FFF2-40B4-BE49-F238E27FC236}">
                <a16:creationId xmlns="" xmlns:a16="http://schemas.microsoft.com/office/drawing/2014/main" id="{424DBE1A-28BA-4F2D-87FC-2C0875049881}"/>
              </a:ext>
            </a:extLst>
          </p:cNvPr>
          <p:cNvSpPr/>
          <p:nvPr/>
        </p:nvSpPr>
        <p:spPr>
          <a:xfrm rot="10800000">
            <a:off x="5954278" y="4208674"/>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Chevron 51">
            <a:extLst>
              <a:ext uri="{FF2B5EF4-FFF2-40B4-BE49-F238E27FC236}">
                <a16:creationId xmlns="" xmlns:a16="http://schemas.microsoft.com/office/drawing/2014/main" id="{421BF210-F8C0-47E7-92CA-34F5EF9AA6FA}"/>
              </a:ext>
            </a:extLst>
          </p:cNvPr>
          <p:cNvSpPr/>
          <p:nvPr/>
        </p:nvSpPr>
        <p:spPr>
          <a:xfrm rot="10800000" flipH="1">
            <a:off x="4518616" y="2155645"/>
            <a:ext cx="3088684" cy="919876"/>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115">
            <a:extLst>
              <a:ext uri="{FF2B5EF4-FFF2-40B4-BE49-F238E27FC236}">
                <a16:creationId xmlns="" xmlns:a16="http://schemas.microsoft.com/office/drawing/2014/main" id="{424DBE1A-28BA-4F2D-87FC-2C0875049881}"/>
              </a:ext>
            </a:extLst>
          </p:cNvPr>
          <p:cNvSpPr/>
          <p:nvPr/>
        </p:nvSpPr>
        <p:spPr>
          <a:xfrm rot="10800000">
            <a:off x="5972213" y="3022628"/>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83">
            <a:extLst>
              <a:ext uri="{FF2B5EF4-FFF2-40B4-BE49-F238E27FC236}">
                <a16:creationId xmlns="" xmlns:a16="http://schemas.microsoft.com/office/drawing/2014/main" id="{B43C524D-9D6A-4800-B4AC-49E079ABD482}"/>
              </a:ext>
            </a:extLst>
          </p:cNvPr>
          <p:cNvSpPr/>
          <p:nvPr/>
        </p:nvSpPr>
        <p:spPr>
          <a:xfrm>
            <a:off x="2009607" y="4570414"/>
            <a:ext cx="2194912" cy="920231"/>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83">
            <a:extLst>
              <a:ext uri="{FF2B5EF4-FFF2-40B4-BE49-F238E27FC236}">
                <a16:creationId xmlns="" xmlns:a16="http://schemas.microsoft.com/office/drawing/2014/main" id="{B43C524D-9D6A-4800-B4AC-49E079ABD482}"/>
              </a:ext>
            </a:extLst>
          </p:cNvPr>
          <p:cNvSpPr/>
          <p:nvPr/>
        </p:nvSpPr>
        <p:spPr>
          <a:xfrm>
            <a:off x="2009607" y="3348040"/>
            <a:ext cx="2194912" cy="920231"/>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3">
            <a:extLst>
              <a:ext uri="{FF2B5EF4-FFF2-40B4-BE49-F238E27FC236}">
                <a16:creationId xmlns="" xmlns:a16="http://schemas.microsoft.com/office/drawing/2014/main" id="{B43C524D-9D6A-4800-B4AC-49E079ABD482}"/>
              </a:ext>
            </a:extLst>
          </p:cNvPr>
          <p:cNvSpPr/>
          <p:nvPr/>
        </p:nvSpPr>
        <p:spPr>
          <a:xfrm>
            <a:off x="2003257" y="2199769"/>
            <a:ext cx="2194912" cy="920231"/>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 xmlns:a16="http://schemas.microsoft.com/office/drawing/2014/main" id="{38C37A62-D4DE-47E8-8D85-CB5A7DC56BA2}"/>
              </a:ext>
            </a:extLst>
          </p:cNvPr>
          <p:cNvSpPr/>
          <p:nvPr/>
        </p:nvSpPr>
        <p:spPr>
          <a:xfrm>
            <a:off x="5699" y="4850825"/>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6"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t>特色招</a:t>
            </a:r>
            <a:r>
              <a:rPr lang="zh-TW" altLang="en-US" sz="2800" b="1" dirty="0"/>
              <a:t>生</a:t>
            </a:r>
            <a:endParaRPr lang="en-US" altLang="zh-TW" sz="2800" b="1" dirty="0"/>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0" y="636929"/>
            <a:ext cx="3362326"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63</a:t>
            </a:fld>
            <a:endParaRPr lang="en-US" sz="1600" dirty="0">
              <a:solidFill>
                <a:prstClr val="white"/>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80067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3840011"/>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5703" y="1818383"/>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2829197"/>
            <a:ext cx="1762898"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11289" y="585131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smtClean="0">
                <a:solidFill>
                  <a:schemeClr val="bg1"/>
                </a:solidFill>
              </a:rPr>
              <a:t>職校專業群科</a:t>
            </a:r>
            <a:endParaRPr lang="zh-TW" altLang="en-US" dirty="0">
              <a:solidFill>
                <a:schemeClr val="bg1"/>
              </a:solidFill>
            </a:endParaRPr>
          </a:p>
        </p:txBody>
      </p:sp>
      <p:sp>
        <p:nvSpPr>
          <p:cNvPr id="11" name="文字方塊 10"/>
          <p:cNvSpPr txBox="1"/>
          <p:nvPr/>
        </p:nvSpPr>
        <p:spPr>
          <a:xfrm>
            <a:off x="-31626" y="4098994"/>
            <a:ext cx="1826141" cy="338554"/>
          </a:xfrm>
          <a:prstGeom prst="rect">
            <a:avLst/>
          </a:prstGeom>
          <a:noFill/>
        </p:spPr>
        <p:txBody>
          <a:bodyPr wrap="none" rtlCol="0">
            <a:spAutoFit/>
          </a:bodyPr>
          <a:lstStyle/>
          <a:p>
            <a:r>
              <a:rPr lang="zh-TW" altLang="en-US" sz="1600" dirty="0" smtClean="0">
                <a:solidFill>
                  <a:schemeClr val="bg1"/>
                </a:solidFill>
              </a:rPr>
              <a:t>產特、技優、實用</a:t>
            </a:r>
            <a:endParaRPr lang="zh-TW" altLang="en-US" sz="1600" dirty="0">
              <a:solidFill>
                <a:schemeClr val="bg1"/>
              </a:solidFill>
            </a:endParaRPr>
          </a:p>
        </p:txBody>
      </p:sp>
      <p:sp>
        <p:nvSpPr>
          <p:cNvPr id="14" name="文字方塊 13"/>
          <p:cNvSpPr txBox="1"/>
          <p:nvPr/>
        </p:nvSpPr>
        <p:spPr>
          <a:xfrm>
            <a:off x="447152" y="5098538"/>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8" y="6099976"/>
            <a:ext cx="1107996" cy="369332"/>
          </a:xfrm>
          <a:prstGeom prst="rect">
            <a:avLst/>
          </a:prstGeom>
          <a:noFill/>
        </p:spPr>
        <p:txBody>
          <a:bodyPr wrap="none" rtlCol="0">
            <a:spAutoFit/>
          </a:bodyPr>
          <a:lstStyle/>
          <a:p>
            <a:r>
              <a:rPr lang="zh-TW" altLang="en-US" b="1" dirty="0" smtClean="0"/>
              <a:t>考試分</a:t>
            </a:r>
            <a:r>
              <a:rPr lang="zh-TW" altLang="en-US" b="1" dirty="0"/>
              <a:t>發</a:t>
            </a: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1859507" y="412182"/>
            <a:ext cx="10332492" cy="677108"/>
          </a:xfrm>
          <a:prstGeom prst="rect">
            <a:avLst/>
          </a:prstGeom>
          <a:noFill/>
        </p:spPr>
        <p:txBody>
          <a:bodyPr wrap="square" lIns="0" tIns="0" rIns="0" bIns="0" rtlCol="0" anchor="t">
            <a:spAutoFit/>
          </a:bodyPr>
          <a:lstStyle/>
          <a:p>
            <a:pPr algn="ctr"/>
            <a:r>
              <a:rPr lang="zh-TW" altLang="en-US" sz="4400" b="1" dirty="0" smtClean="0"/>
              <a:t>免試與考試分發一次到</a:t>
            </a:r>
            <a:r>
              <a:rPr lang="zh-TW" altLang="en-US" sz="4400" b="1" dirty="0"/>
              <a:t>位規劃</a:t>
            </a:r>
            <a:endParaRPr lang="en-US" sz="4400" b="1" dirty="0"/>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smtClean="0">
                <a:solidFill>
                  <a:schemeClr val="bg1"/>
                </a:solidFill>
                <a:latin typeface="+mn-ea"/>
              </a:rPr>
              <a:t>藝才、體育班</a:t>
            </a:r>
            <a:endParaRPr lang="zh-TW" altLang="en-US" dirty="0">
              <a:solidFill>
                <a:schemeClr val="bg1"/>
              </a:solidFill>
              <a:latin typeface="+mn-ea"/>
            </a:endParaRPr>
          </a:p>
        </p:txBody>
      </p:sp>
      <p:sp>
        <p:nvSpPr>
          <p:cNvPr id="46" name="文字方塊 45"/>
          <p:cNvSpPr txBox="1"/>
          <p:nvPr/>
        </p:nvSpPr>
        <p:spPr>
          <a:xfrm>
            <a:off x="558277" y="2079755"/>
            <a:ext cx="646331" cy="369332"/>
          </a:xfrm>
          <a:prstGeom prst="rect">
            <a:avLst/>
          </a:prstGeom>
          <a:noFill/>
        </p:spPr>
        <p:txBody>
          <a:bodyPr wrap="none" rtlCol="0">
            <a:spAutoFit/>
          </a:bodyPr>
          <a:lstStyle/>
          <a:p>
            <a:r>
              <a:rPr lang="zh-TW" altLang="en-US" dirty="0" smtClean="0">
                <a:solidFill>
                  <a:schemeClr val="bg1"/>
                </a:solidFill>
              </a:rPr>
              <a:t>五</a:t>
            </a:r>
            <a:r>
              <a:rPr lang="zh-TW" altLang="en-US" dirty="0">
                <a:solidFill>
                  <a:schemeClr val="bg1"/>
                </a:solidFill>
              </a:rPr>
              <a:t>專</a:t>
            </a:r>
          </a:p>
        </p:txBody>
      </p:sp>
      <p:grpSp>
        <p:nvGrpSpPr>
          <p:cNvPr id="44" name="群組 6"/>
          <p:cNvGrpSpPr>
            <a:grpSpLocks/>
          </p:cNvGrpSpPr>
          <p:nvPr/>
        </p:nvGrpSpPr>
        <p:grpSpPr bwMode="auto">
          <a:xfrm>
            <a:off x="2131460" y="1374574"/>
            <a:ext cx="8644566" cy="4892675"/>
            <a:chOff x="1983668" y="1898411"/>
            <a:chExt cx="9227877" cy="5221874"/>
          </a:xfrm>
        </p:grpSpPr>
        <p:sp>
          <p:nvSpPr>
            <p:cNvPr id="47" name="文字方塊 46"/>
            <p:cNvSpPr txBox="1"/>
            <p:nvPr/>
          </p:nvSpPr>
          <p:spPr>
            <a:xfrm>
              <a:off x="2088733" y="2843758"/>
              <a:ext cx="1825106" cy="75566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accent2">
                      <a:lumMod val="75000"/>
                    </a:schemeClr>
                  </a:solidFill>
                  <a:latin typeface="+mn-ea"/>
                </a:rPr>
                <a:t>甲生  </a:t>
              </a:r>
              <a:endParaRPr lang="en-US" altLang="zh-TW" sz="2000" dirty="0">
                <a:solidFill>
                  <a:schemeClr val="accent2">
                    <a:lumMod val="75000"/>
                  </a:schemeClr>
                </a:solidFill>
                <a:latin typeface="+mn-ea"/>
              </a:endParaRPr>
            </a:p>
            <a:p>
              <a:pPr algn="ctr">
                <a:defRPr/>
              </a:pPr>
              <a:r>
                <a:rPr lang="en-US" altLang="zh-TW" sz="2000" dirty="0">
                  <a:solidFill>
                    <a:schemeClr val="accent2">
                      <a:lumMod val="75000"/>
                    </a:schemeClr>
                  </a:solidFill>
                  <a:latin typeface="+mn-ea"/>
                </a:rPr>
                <a:t>(</a:t>
              </a:r>
              <a:r>
                <a:rPr lang="zh-TW" altLang="en-US" sz="2000" dirty="0">
                  <a:solidFill>
                    <a:schemeClr val="accent2">
                      <a:lumMod val="75000"/>
                    </a:schemeClr>
                  </a:solidFill>
                  <a:latin typeface="+mn-ea"/>
                </a:rPr>
                <a:t>免試</a:t>
              </a:r>
              <a:r>
                <a:rPr lang="en-US" altLang="zh-TW" sz="2000" dirty="0">
                  <a:solidFill>
                    <a:schemeClr val="accent2">
                      <a:lumMod val="75000"/>
                    </a:schemeClr>
                  </a:solidFill>
                  <a:latin typeface="+mn-ea"/>
                </a:rPr>
                <a:t>)</a:t>
              </a:r>
              <a:endParaRPr lang="zh-TW" altLang="en-US" sz="2000" dirty="0">
                <a:solidFill>
                  <a:schemeClr val="accent2">
                    <a:lumMod val="75000"/>
                  </a:schemeClr>
                </a:solidFill>
                <a:latin typeface="+mn-ea"/>
              </a:endParaRPr>
            </a:p>
          </p:txBody>
        </p:sp>
        <p:sp>
          <p:nvSpPr>
            <p:cNvPr id="48" name="文字方塊 47"/>
            <p:cNvSpPr txBox="1"/>
            <p:nvPr/>
          </p:nvSpPr>
          <p:spPr>
            <a:xfrm>
              <a:off x="2068398" y="4065357"/>
              <a:ext cx="1845442" cy="75566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bg1"/>
                  </a:solidFill>
                  <a:latin typeface="+mn-ea"/>
                </a:rPr>
                <a:t>乙生</a:t>
              </a:r>
              <a:endParaRPr lang="en-US" altLang="zh-TW" sz="2000" dirty="0">
                <a:solidFill>
                  <a:schemeClr val="bg1"/>
                </a:solidFill>
                <a:latin typeface="+mn-ea"/>
              </a:endParaRPr>
            </a:p>
            <a:p>
              <a:pPr>
                <a:defRPr/>
              </a:pPr>
              <a:r>
                <a:rPr lang="zh-TW" altLang="en-US" sz="2000" dirty="0" smtClean="0">
                  <a:solidFill>
                    <a:schemeClr val="bg1"/>
                  </a:solidFill>
                  <a:latin typeface="+mn-ea"/>
                </a:rPr>
                <a:t>   </a:t>
              </a:r>
              <a:r>
                <a:rPr lang="en-US" altLang="zh-TW" sz="2000" dirty="0" smtClean="0">
                  <a:solidFill>
                    <a:schemeClr val="bg1"/>
                  </a:solidFill>
                  <a:latin typeface="+mn-ea"/>
                </a:rPr>
                <a:t>(</a:t>
              </a:r>
              <a:r>
                <a:rPr lang="zh-TW" altLang="en-US" sz="2000" dirty="0">
                  <a:solidFill>
                    <a:schemeClr val="bg1"/>
                  </a:solidFill>
                  <a:latin typeface="+mn-ea"/>
                </a:rPr>
                <a:t>跨區特招</a:t>
              </a:r>
              <a:r>
                <a:rPr lang="en-US" altLang="zh-TW" sz="2000" dirty="0">
                  <a:solidFill>
                    <a:schemeClr val="bg1"/>
                  </a:solidFill>
                  <a:latin typeface="+mn-ea"/>
                </a:rPr>
                <a:t>)</a:t>
              </a:r>
              <a:endParaRPr lang="zh-TW" altLang="en-US" sz="2000" dirty="0">
                <a:solidFill>
                  <a:schemeClr val="bg1"/>
                </a:solidFill>
                <a:latin typeface="+mn-ea"/>
              </a:endParaRPr>
            </a:p>
          </p:txBody>
        </p:sp>
        <p:sp>
          <p:nvSpPr>
            <p:cNvPr id="49" name="文字方塊 48"/>
            <p:cNvSpPr txBox="1"/>
            <p:nvPr/>
          </p:nvSpPr>
          <p:spPr>
            <a:xfrm>
              <a:off x="1983668" y="5353035"/>
              <a:ext cx="1920005" cy="75566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smtClean="0">
                  <a:solidFill>
                    <a:schemeClr val="bg1"/>
                  </a:solidFill>
                  <a:latin typeface="+mn-ea"/>
                </a:rPr>
                <a:t> 丙</a:t>
              </a:r>
              <a:r>
                <a:rPr lang="zh-TW" altLang="en-US" sz="2000" dirty="0">
                  <a:solidFill>
                    <a:schemeClr val="bg1"/>
                  </a:solidFill>
                  <a:latin typeface="+mn-ea"/>
                </a:rPr>
                <a:t>生</a:t>
              </a:r>
              <a:endParaRPr lang="en-US" altLang="zh-TW" sz="2000" dirty="0">
                <a:solidFill>
                  <a:schemeClr val="bg1"/>
                </a:solidFill>
                <a:latin typeface="+mn-ea"/>
              </a:endParaRPr>
            </a:p>
            <a:p>
              <a:pPr algn="ctr">
                <a:defRPr/>
              </a:pPr>
              <a:r>
                <a:rPr lang="en-US" altLang="zh-TW" sz="2000" dirty="0">
                  <a:solidFill>
                    <a:schemeClr val="bg1"/>
                  </a:solidFill>
                  <a:latin typeface="+mn-ea"/>
                </a:rPr>
                <a:t>(</a:t>
              </a:r>
              <a:r>
                <a:rPr lang="zh-TW" altLang="en-US" sz="2000" dirty="0">
                  <a:solidFill>
                    <a:schemeClr val="bg1"/>
                  </a:solidFill>
                  <a:latin typeface="+mn-ea"/>
                </a:rPr>
                <a:t>免試</a:t>
              </a:r>
              <a:r>
                <a:rPr lang="en-US" altLang="zh-TW" sz="2000" dirty="0">
                  <a:solidFill>
                    <a:schemeClr val="bg1"/>
                  </a:solidFill>
                  <a:latin typeface="+mn-ea"/>
                </a:rPr>
                <a:t>+</a:t>
              </a:r>
              <a:r>
                <a:rPr lang="zh-TW" altLang="en-US" sz="2000" dirty="0">
                  <a:solidFill>
                    <a:schemeClr val="bg1"/>
                  </a:solidFill>
                  <a:latin typeface="+mn-ea"/>
                </a:rPr>
                <a:t>特招</a:t>
              </a:r>
              <a:r>
                <a:rPr lang="en-US" altLang="zh-TW" sz="2000" dirty="0">
                  <a:solidFill>
                    <a:schemeClr val="bg1"/>
                  </a:solidFill>
                  <a:latin typeface="+mn-ea"/>
                </a:rPr>
                <a:t>)</a:t>
              </a:r>
              <a:endParaRPr lang="zh-TW" altLang="en-US" sz="2000" dirty="0">
                <a:solidFill>
                  <a:schemeClr val="bg1"/>
                </a:solidFill>
                <a:latin typeface="+mn-ea"/>
              </a:endParaRPr>
            </a:p>
          </p:txBody>
        </p:sp>
        <p:sp>
          <p:nvSpPr>
            <p:cNvPr id="53" name="文字方塊 52"/>
            <p:cNvSpPr txBox="1"/>
            <p:nvPr/>
          </p:nvSpPr>
          <p:spPr>
            <a:xfrm>
              <a:off x="4946751" y="2781617"/>
              <a:ext cx="2126747" cy="77938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zh-TW" altLang="en-US" sz="2000" dirty="0">
                  <a:solidFill>
                    <a:schemeClr val="accent2">
                      <a:lumMod val="75000"/>
                    </a:schemeClr>
                  </a:solidFill>
                  <a:latin typeface="+mn-ea"/>
                </a:rPr>
                <a:t>免試選填</a:t>
              </a:r>
              <a:endParaRPr lang="en-US" altLang="zh-TW" sz="2000" dirty="0">
                <a:solidFill>
                  <a:schemeClr val="accent2">
                    <a:lumMod val="75000"/>
                  </a:schemeClr>
                </a:solidFill>
                <a:latin typeface="+mn-ea"/>
              </a:endParaRPr>
            </a:p>
            <a:p>
              <a:pPr algn="ctr">
                <a:defRPr/>
              </a:pPr>
              <a:r>
                <a:rPr lang="en-US" altLang="zh-TW" sz="2000" dirty="0">
                  <a:solidFill>
                    <a:schemeClr val="accent2">
                      <a:lumMod val="75000"/>
                    </a:schemeClr>
                  </a:solidFill>
                  <a:latin typeface="+mn-ea"/>
                </a:rPr>
                <a:t>30</a:t>
              </a:r>
              <a:r>
                <a:rPr lang="zh-TW" altLang="en-US" sz="2000" dirty="0">
                  <a:solidFill>
                    <a:schemeClr val="accent2">
                      <a:lumMod val="75000"/>
                    </a:schemeClr>
                  </a:solidFill>
                  <a:latin typeface="+mn-ea"/>
                </a:rPr>
                <a:t>個志願</a:t>
              </a:r>
              <a:r>
                <a:rPr lang="en-US" altLang="zh-TW" sz="2000" b="1" dirty="0">
                  <a:solidFill>
                    <a:schemeClr val="accent2">
                      <a:lumMod val="75000"/>
                    </a:schemeClr>
                  </a:solidFill>
                  <a:latin typeface="+mn-ea"/>
                </a:rPr>
                <a:t>(A0)</a:t>
              </a:r>
            </a:p>
          </p:txBody>
        </p:sp>
        <p:sp>
          <p:nvSpPr>
            <p:cNvPr id="54" name="文字方塊 53"/>
            <p:cNvSpPr txBox="1"/>
            <p:nvPr/>
          </p:nvSpPr>
          <p:spPr>
            <a:xfrm>
              <a:off x="5043619" y="4065357"/>
              <a:ext cx="2126747" cy="77769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zh-TW" altLang="en-US" sz="2000" dirty="0">
                  <a:solidFill>
                    <a:schemeClr val="bg1"/>
                  </a:solidFill>
                  <a:latin typeface="+mn-ea"/>
                </a:rPr>
                <a:t>特招選填</a:t>
              </a:r>
              <a:endParaRPr lang="en-US" altLang="zh-TW" sz="2000" dirty="0">
                <a:solidFill>
                  <a:schemeClr val="bg1"/>
                </a:solidFill>
                <a:latin typeface="+mn-ea"/>
              </a:endParaRPr>
            </a:p>
            <a:p>
              <a:pPr algn="ctr">
                <a:defRPr/>
              </a:pPr>
              <a:r>
                <a:rPr lang="zh-TW" altLang="en-US" sz="2000" dirty="0">
                  <a:solidFill>
                    <a:schemeClr val="bg1"/>
                  </a:solidFill>
                  <a:latin typeface="+mn-ea"/>
                </a:rPr>
                <a:t>單</a:t>
              </a:r>
              <a:r>
                <a:rPr lang="en-US" altLang="zh-TW" sz="2000" dirty="0">
                  <a:solidFill>
                    <a:schemeClr val="bg1"/>
                  </a:solidFill>
                  <a:latin typeface="+mn-ea"/>
                </a:rPr>
                <a:t>1</a:t>
              </a:r>
              <a:r>
                <a:rPr lang="zh-TW" altLang="en-US" sz="2000" dirty="0">
                  <a:solidFill>
                    <a:schemeClr val="bg1"/>
                  </a:solidFill>
                  <a:latin typeface="+mn-ea"/>
                </a:rPr>
                <a:t>志願</a:t>
              </a:r>
              <a:r>
                <a:rPr lang="en-US" altLang="zh-TW" sz="2000" b="1" dirty="0">
                  <a:solidFill>
                    <a:schemeClr val="bg1"/>
                  </a:solidFill>
                  <a:latin typeface="+mn-ea"/>
                </a:rPr>
                <a:t>(B0)</a:t>
              </a:r>
              <a:endParaRPr lang="zh-TW" altLang="en-US" sz="2000" b="1" dirty="0">
                <a:solidFill>
                  <a:schemeClr val="bg1"/>
                </a:solidFill>
                <a:latin typeface="+mn-ea"/>
              </a:endParaRPr>
            </a:p>
          </p:txBody>
        </p:sp>
        <p:sp>
          <p:nvSpPr>
            <p:cNvPr id="55" name="文字方塊 54"/>
            <p:cNvSpPr txBox="1"/>
            <p:nvPr/>
          </p:nvSpPr>
          <p:spPr>
            <a:xfrm>
              <a:off x="4679966" y="5342871"/>
              <a:ext cx="2942747" cy="10840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zh-TW" altLang="en-US" sz="2000" dirty="0">
                  <a:solidFill>
                    <a:schemeClr val="bg1"/>
                  </a:solidFill>
                  <a:latin typeface="+mn-ea"/>
                </a:rPr>
                <a:t>免試</a:t>
              </a:r>
              <a:r>
                <a:rPr lang="en-US" altLang="zh-TW" sz="2000" dirty="0" smtClean="0">
                  <a:solidFill>
                    <a:schemeClr val="bg1"/>
                  </a:solidFill>
                  <a:latin typeface="+mn-ea"/>
                </a:rPr>
                <a:t>30+</a:t>
              </a:r>
              <a:r>
                <a:rPr lang="zh-TW" altLang="en-US" sz="2000" dirty="0">
                  <a:solidFill>
                    <a:schemeClr val="bg1"/>
                  </a:solidFill>
                  <a:latin typeface="+mn-ea"/>
                </a:rPr>
                <a:t>特招</a:t>
              </a:r>
              <a:r>
                <a:rPr lang="en-US" altLang="zh-TW" sz="2000" dirty="0">
                  <a:solidFill>
                    <a:schemeClr val="bg1"/>
                  </a:solidFill>
                  <a:latin typeface="+mn-ea"/>
                </a:rPr>
                <a:t>1</a:t>
              </a:r>
              <a:endParaRPr lang="zh-TW" altLang="en-US" sz="2000" dirty="0">
                <a:solidFill>
                  <a:schemeClr val="bg1"/>
                </a:solidFill>
                <a:latin typeface="+mn-ea"/>
              </a:endParaRPr>
            </a:p>
            <a:p>
              <a:pPr algn="ctr">
                <a:defRPr/>
              </a:pPr>
              <a:r>
                <a:rPr lang="zh-TW" altLang="en-US" sz="2000" dirty="0">
                  <a:solidFill>
                    <a:schemeClr val="bg1"/>
                  </a:solidFill>
                  <a:latin typeface="+mn-ea"/>
                </a:rPr>
                <a:t>志願表   </a:t>
              </a:r>
              <a:r>
                <a:rPr lang="en-US" altLang="zh-TW" sz="2000" dirty="0" smtClean="0">
                  <a:solidFill>
                    <a:schemeClr val="bg1"/>
                  </a:solidFill>
                  <a:latin typeface="+mn-ea"/>
                </a:rPr>
                <a:t>30+1</a:t>
              </a:r>
              <a:r>
                <a:rPr lang="en-US" altLang="zh-TW" sz="2000" b="1" dirty="0" smtClean="0">
                  <a:solidFill>
                    <a:schemeClr val="bg1"/>
                  </a:solidFill>
                  <a:latin typeface="+mn-ea"/>
                </a:rPr>
                <a:t>(C0</a:t>
              </a:r>
              <a:r>
                <a:rPr lang="en-US" altLang="zh-TW" sz="2000" b="1" dirty="0">
                  <a:solidFill>
                    <a:schemeClr val="bg1"/>
                  </a:solidFill>
                  <a:latin typeface="+mn-ea"/>
                </a:rPr>
                <a:t>)</a:t>
              </a:r>
              <a:endParaRPr lang="zh-TW" altLang="en-US" sz="2000" b="1" dirty="0">
                <a:solidFill>
                  <a:schemeClr val="bg1"/>
                </a:solidFill>
                <a:latin typeface="+mn-ea"/>
              </a:endParaRPr>
            </a:p>
            <a:p>
              <a:pPr>
                <a:defRPr/>
              </a:pPr>
              <a:endParaRPr lang="zh-TW" altLang="en-US" sz="2000" dirty="0">
                <a:solidFill>
                  <a:schemeClr val="bg1"/>
                </a:solidFill>
                <a:latin typeface="+mn-ea"/>
              </a:endParaRPr>
            </a:p>
          </p:txBody>
        </p:sp>
        <p:sp>
          <p:nvSpPr>
            <p:cNvPr id="62" name="文字方塊 61"/>
            <p:cNvSpPr txBox="1"/>
            <p:nvPr/>
          </p:nvSpPr>
          <p:spPr>
            <a:xfrm>
              <a:off x="8556331" y="2529557"/>
              <a:ext cx="793082" cy="40392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TW" altLang="en-US" sz="2400" dirty="0">
                  <a:solidFill>
                    <a:schemeClr val="bg1"/>
                  </a:solidFill>
                  <a:latin typeface="+mn-ea"/>
                </a:rPr>
                <a:t>列印志願表</a:t>
              </a:r>
              <a:endParaRPr lang="en-US" altLang="zh-TW" sz="2400" dirty="0">
                <a:solidFill>
                  <a:schemeClr val="bg1"/>
                </a:solidFill>
                <a:latin typeface="+mn-ea"/>
              </a:endParaRPr>
            </a:p>
            <a:p>
              <a:pPr>
                <a:defRPr/>
              </a:pPr>
              <a:r>
                <a:rPr lang="zh-TW" altLang="en-US" sz="2400" dirty="0">
                  <a:solidFill>
                    <a:schemeClr val="bg1"/>
                  </a:solidFill>
                  <a:latin typeface="+mn-ea"/>
                </a:rPr>
                <a:t>，家長簽名</a:t>
              </a:r>
            </a:p>
          </p:txBody>
        </p:sp>
        <p:sp>
          <p:nvSpPr>
            <p:cNvPr id="63" name="文字方塊 62"/>
            <p:cNvSpPr txBox="1"/>
            <p:nvPr/>
          </p:nvSpPr>
          <p:spPr>
            <a:xfrm>
              <a:off x="10572673" y="1898411"/>
              <a:ext cx="638872" cy="52218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TW" altLang="en-US" sz="2400" dirty="0">
                  <a:solidFill>
                    <a:schemeClr val="bg1"/>
                  </a:solidFill>
                  <a:latin typeface="+mn-ea"/>
                </a:rPr>
                <a:t>同時選填志願</a:t>
              </a:r>
              <a:endParaRPr lang="en-US" altLang="zh-TW" sz="2400" dirty="0">
                <a:solidFill>
                  <a:schemeClr val="bg1"/>
                </a:solidFill>
                <a:latin typeface="+mn-ea"/>
              </a:endParaRPr>
            </a:p>
            <a:p>
              <a:pPr>
                <a:defRPr/>
              </a:pPr>
              <a:r>
                <a:rPr lang="zh-TW" altLang="en-US" sz="2400" dirty="0">
                  <a:solidFill>
                    <a:schemeClr val="bg1"/>
                  </a:solidFill>
                  <a:latin typeface="+mn-ea"/>
                </a:rPr>
                <a:t>，一次分發到位</a:t>
              </a:r>
            </a:p>
          </p:txBody>
        </p:sp>
      </p:grpSp>
      <p:sp>
        <p:nvSpPr>
          <p:cNvPr id="65" name="文字方塊 24"/>
          <p:cNvSpPr txBox="1">
            <a:spLocks noChangeArrowheads="1"/>
          </p:cNvSpPr>
          <p:nvPr/>
        </p:nvSpPr>
        <p:spPr bwMode="auto">
          <a:xfrm>
            <a:off x="4748250" y="1421078"/>
            <a:ext cx="2447925" cy="461962"/>
          </a:xfrm>
          <a:prstGeom prst="rect">
            <a:avLst/>
          </a:prstGeom>
          <a:noFill/>
          <a:ln w="9525">
            <a:noFill/>
            <a:miter lim="800000"/>
            <a:headEnd/>
            <a:tailEnd/>
          </a:ln>
        </p:spPr>
        <p:txBody>
          <a:bodyPr>
            <a:spAutoFit/>
          </a:bodyPr>
          <a:lstStyle/>
          <a:p>
            <a:pPr algn="ctr" eaLnBrk="1" hangingPunct="1">
              <a:defRPr/>
            </a:pPr>
            <a:r>
              <a:rPr lang="zh-TW" altLang="en-US" sz="2400" dirty="0">
                <a:solidFill>
                  <a:prstClr val="black"/>
                </a:solidFill>
              </a:rPr>
              <a:t>志願選填系統</a:t>
            </a:r>
          </a:p>
        </p:txBody>
      </p:sp>
      <p:sp>
        <p:nvSpPr>
          <p:cNvPr id="103" name="Arrow: Chevron 51">
            <a:extLst>
              <a:ext uri="{FF2B5EF4-FFF2-40B4-BE49-F238E27FC236}">
                <a16:creationId xmlns="" xmlns:a16="http://schemas.microsoft.com/office/drawing/2014/main" id="{421BF210-F8C0-47E7-92CA-34F5EF9AA6FA}"/>
              </a:ext>
            </a:extLst>
          </p:cNvPr>
          <p:cNvSpPr/>
          <p:nvPr/>
        </p:nvSpPr>
        <p:spPr>
          <a:xfrm rot="10800000" flipH="1" flipV="1">
            <a:off x="9167639" y="3704671"/>
            <a:ext cx="302015" cy="190350"/>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向右箭號 1"/>
          <p:cNvSpPr/>
          <p:nvPr/>
        </p:nvSpPr>
        <p:spPr>
          <a:xfrm>
            <a:off x="4221746" y="2535645"/>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向右箭號 49"/>
          <p:cNvSpPr/>
          <p:nvPr/>
        </p:nvSpPr>
        <p:spPr>
          <a:xfrm>
            <a:off x="4228810" y="3664059"/>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向右箭號 50"/>
          <p:cNvSpPr/>
          <p:nvPr/>
        </p:nvSpPr>
        <p:spPr>
          <a:xfrm>
            <a:off x="4204519" y="4909876"/>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向右箭號 51"/>
          <p:cNvSpPr/>
          <p:nvPr/>
        </p:nvSpPr>
        <p:spPr>
          <a:xfrm>
            <a:off x="7607300" y="3484236"/>
            <a:ext cx="618994" cy="54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向右箭號 55"/>
          <p:cNvSpPr/>
          <p:nvPr/>
        </p:nvSpPr>
        <p:spPr>
          <a:xfrm>
            <a:off x="9079413" y="3556196"/>
            <a:ext cx="618994" cy="54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668913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0" y="636929"/>
            <a:ext cx="2956846" cy="16664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64</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t>基北區適性入學報名查詢</a:t>
            </a:r>
            <a:endParaRPr lang="en-US" sz="4400" b="1" dirty="0"/>
          </a:p>
        </p:txBody>
      </p:sp>
      <p:sp>
        <p:nvSpPr>
          <p:cNvPr id="2" name="矩形 1"/>
          <p:cNvSpPr/>
          <p:nvPr/>
        </p:nvSpPr>
        <p:spPr>
          <a:xfrm>
            <a:off x="2676569" y="1014270"/>
            <a:ext cx="3386440" cy="369332"/>
          </a:xfrm>
          <a:prstGeom prst="rect">
            <a:avLst/>
          </a:prstGeom>
        </p:spPr>
        <p:txBody>
          <a:bodyPr wrap="none">
            <a:spAutoFit/>
          </a:bodyPr>
          <a:lstStyle/>
          <a:p>
            <a:r>
              <a:rPr lang="zh-TW" altLang="en-US" dirty="0" smtClean="0">
                <a:latin typeface="+mn-ea"/>
              </a:rPr>
              <a:t>網址</a:t>
            </a:r>
            <a:r>
              <a:rPr lang="en-US" altLang="zh-TW" dirty="0">
                <a:latin typeface="+mn-ea"/>
              </a:rPr>
              <a:t>:</a:t>
            </a:r>
            <a:r>
              <a:rPr lang="en-US" altLang="zh-TW" dirty="0" smtClean="0">
                <a:latin typeface="+mn-ea"/>
              </a:rPr>
              <a:t>http</a:t>
            </a:r>
            <a:r>
              <a:rPr lang="en-US" altLang="zh-TW" dirty="0">
                <a:latin typeface="+mn-ea"/>
              </a:rPr>
              <a:t>://www.ttk.entry.edu.tw</a:t>
            </a:r>
            <a:endParaRPr lang="zh-TW" altLang="en-US" dirty="0">
              <a:latin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803" y="1523924"/>
            <a:ext cx="9094091" cy="502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0989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326449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65</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latin typeface="+mn-ea"/>
              </a:rPr>
              <a:t>免試</a:t>
            </a:r>
            <a:r>
              <a:rPr lang="zh-TW" altLang="en-US" sz="4400" b="1" dirty="0">
                <a:latin typeface="+mn-ea"/>
              </a:rPr>
              <a:t>入學模擬志願選填</a:t>
            </a:r>
            <a:endParaRPr lang="en-US" sz="4400" b="1" dirty="0">
              <a:latin typeface="+mn-ea"/>
            </a:endParaRPr>
          </a:p>
        </p:txBody>
      </p:sp>
      <p:sp>
        <p:nvSpPr>
          <p:cNvPr id="3" name="矩形 2"/>
          <p:cNvSpPr/>
          <p:nvPr/>
        </p:nvSpPr>
        <p:spPr>
          <a:xfrm>
            <a:off x="1996866" y="1318043"/>
            <a:ext cx="8886825" cy="4647426"/>
          </a:xfrm>
          <a:prstGeom prst="rect">
            <a:avLst/>
          </a:prstGeom>
        </p:spPr>
        <p:txBody>
          <a:bodyPr wrap="square">
            <a:spAutoFit/>
          </a:bodyPr>
          <a:lstStyle/>
          <a:p>
            <a:pPr>
              <a:spcBef>
                <a:spcPts val="1200"/>
              </a:spcBef>
            </a:pPr>
            <a:r>
              <a:rPr lang="zh-TW" altLang="en-US" sz="3200" dirty="0">
                <a:latin typeface="+mn-ea"/>
              </a:rPr>
              <a:t>英文網址：</a:t>
            </a:r>
            <a:r>
              <a:rPr lang="en-US" altLang="zh-TW" sz="3200" dirty="0">
                <a:latin typeface="+mn-ea"/>
                <a:hlinkClick r:id="rId2"/>
              </a:rPr>
              <a:t>https://ttk.entry.edu.tw</a:t>
            </a:r>
            <a:endParaRPr lang="zh-TW" altLang="en-US" sz="3200" dirty="0">
              <a:latin typeface="+mn-ea"/>
            </a:endParaRPr>
          </a:p>
          <a:p>
            <a:pPr>
              <a:spcBef>
                <a:spcPts val="1200"/>
              </a:spcBef>
            </a:pPr>
            <a:r>
              <a:rPr lang="zh-TW" altLang="en-US" sz="3200" dirty="0">
                <a:latin typeface="+mn-ea"/>
              </a:rPr>
              <a:t>第一次模擬志願選填：</a:t>
            </a:r>
            <a:r>
              <a:rPr lang="en-US" altLang="zh-TW" sz="3200" dirty="0" smtClean="0">
                <a:solidFill>
                  <a:srgbClr val="FF0000"/>
                </a:solidFill>
                <a:latin typeface="+mn-ea"/>
              </a:rPr>
              <a:t>108.12.30.~109.1.17</a:t>
            </a:r>
            <a:r>
              <a:rPr lang="en-US" altLang="zh-TW" sz="3200" dirty="0" smtClean="0">
                <a:solidFill>
                  <a:srgbClr val="FF0000"/>
                </a:solidFill>
                <a:latin typeface="+mn-ea"/>
              </a:rPr>
              <a:t>.</a:t>
            </a:r>
            <a:r>
              <a:rPr lang="zh-TW" altLang="en-US" sz="3200" dirty="0">
                <a:solidFill>
                  <a:srgbClr val="FF0000"/>
                </a:solidFill>
                <a:latin typeface="+mn-ea"/>
              </a:rPr>
              <a:t/>
            </a:r>
            <a:br>
              <a:rPr lang="zh-TW" altLang="en-US" sz="3200" dirty="0">
                <a:solidFill>
                  <a:srgbClr val="FF0000"/>
                </a:solidFill>
                <a:latin typeface="+mn-ea"/>
              </a:rPr>
            </a:br>
            <a:r>
              <a:rPr lang="zh-TW" altLang="en-US" sz="3200" dirty="0">
                <a:latin typeface="+mn-ea"/>
              </a:rPr>
              <a:t>（沒有特色招生志願的選填）</a:t>
            </a:r>
          </a:p>
          <a:p>
            <a:pPr>
              <a:spcBef>
                <a:spcPts val="1200"/>
              </a:spcBef>
            </a:pPr>
            <a:r>
              <a:rPr lang="zh-TW" altLang="en-US" sz="3200" dirty="0">
                <a:latin typeface="+mn-ea"/>
              </a:rPr>
              <a:t>第二次模擬志願選填：</a:t>
            </a:r>
            <a:r>
              <a:rPr lang="en-US" altLang="zh-TW" sz="3200" dirty="0" smtClean="0">
                <a:solidFill>
                  <a:srgbClr val="FF0000"/>
                </a:solidFill>
                <a:latin typeface="+mn-ea"/>
              </a:rPr>
              <a:t>109.3.30.~</a:t>
            </a:r>
            <a:r>
              <a:rPr lang="en-US" altLang="zh-TW" sz="3200" dirty="0" smtClean="0">
                <a:solidFill>
                  <a:srgbClr val="FF0000"/>
                </a:solidFill>
                <a:latin typeface="+mn-ea"/>
              </a:rPr>
              <a:t>109.4.10</a:t>
            </a:r>
            <a:r>
              <a:rPr lang="en-US" altLang="zh-TW" sz="3200" dirty="0" smtClean="0">
                <a:solidFill>
                  <a:srgbClr val="FF0000"/>
                </a:solidFill>
                <a:latin typeface="+mn-ea"/>
              </a:rPr>
              <a:t>.</a:t>
            </a:r>
            <a:r>
              <a:rPr lang="en-US" altLang="zh-TW" sz="3200" dirty="0">
                <a:solidFill>
                  <a:srgbClr val="FF0000"/>
                </a:solidFill>
                <a:latin typeface="+mn-ea"/>
              </a:rPr>
              <a:t/>
            </a:r>
            <a:br>
              <a:rPr lang="en-US" altLang="zh-TW" sz="3200" dirty="0">
                <a:solidFill>
                  <a:srgbClr val="FF0000"/>
                </a:solidFill>
                <a:latin typeface="+mn-ea"/>
              </a:rPr>
            </a:br>
            <a:r>
              <a:rPr lang="zh-TW" altLang="en-US" sz="3200" dirty="0">
                <a:latin typeface="+mn-ea"/>
              </a:rPr>
              <a:t>（包含特色招生志願的選填）</a:t>
            </a:r>
          </a:p>
          <a:p>
            <a:pPr>
              <a:spcBef>
                <a:spcPts val="1200"/>
              </a:spcBef>
            </a:pPr>
            <a:r>
              <a:rPr lang="zh-TW" altLang="en-US" sz="3200" dirty="0">
                <a:latin typeface="+mn-ea"/>
              </a:rPr>
              <a:t>第三次模擬志願選填：</a:t>
            </a:r>
            <a:r>
              <a:rPr lang="en-US" altLang="zh-TW" sz="3200" dirty="0" smtClean="0">
                <a:solidFill>
                  <a:srgbClr val="FF0000"/>
                </a:solidFill>
                <a:latin typeface="+mn-ea"/>
              </a:rPr>
              <a:t>109.6.8.</a:t>
            </a:r>
            <a:r>
              <a:rPr lang="zh-TW" altLang="en-US" sz="3200" dirty="0" smtClean="0">
                <a:solidFill>
                  <a:srgbClr val="FF0000"/>
                </a:solidFill>
                <a:latin typeface="+mn-ea"/>
              </a:rPr>
              <a:t> </a:t>
            </a:r>
            <a:r>
              <a:rPr lang="en-US" altLang="zh-TW" sz="3200" dirty="0">
                <a:solidFill>
                  <a:srgbClr val="FF0000"/>
                </a:solidFill>
                <a:latin typeface="+mn-ea"/>
              </a:rPr>
              <a:t>~</a:t>
            </a:r>
            <a:r>
              <a:rPr lang="en-US" altLang="zh-TW" sz="3200" dirty="0" smtClean="0">
                <a:solidFill>
                  <a:srgbClr val="FF0000"/>
                </a:solidFill>
                <a:latin typeface="+mn-ea"/>
              </a:rPr>
              <a:t>109.6.16.</a:t>
            </a:r>
            <a:r>
              <a:rPr lang="en-US" altLang="zh-TW" sz="3200" dirty="0">
                <a:solidFill>
                  <a:srgbClr val="FF0000"/>
                </a:solidFill>
                <a:latin typeface="+mn-ea"/>
              </a:rPr>
              <a:t/>
            </a:r>
            <a:br>
              <a:rPr lang="en-US" altLang="zh-TW" sz="3200" dirty="0">
                <a:solidFill>
                  <a:srgbClr val="FF0000"/>
                </a:solidFill>
                <a:latin typeface="+mn-ea"/>
              </a:rPr>
            </a:br>
            <a:r>
              <a:rPr lang="zh-TW" altLang="en-US" sz="3200" dirty="0">
                <a:latin typeface="+mn-ea"/>
              </a:rPr>
              <a:t> </a:t>
            </a:r>
            <a:r>
              <a:rPr lang="en-US" altLang="zh-TW" sz="3200" dirty="0">
                <a:latin typeface="+mn-ea"/>
              </a:rPr>
              <a:t>(</a:t>
            </a:r>
            <a:r>
              <a:rPr lang="zh-TW" altLang="en-US" sz="3200" dirty="0">
                <a:latin typeface="+mn-ea"/>
              </a:rPr>
              <a:t>模擬志願選填的資料可保留到正式選填時</a:t>
            </a:r>
            <a:r>
              <a:rPr lang="en-US" altLang="zh-TW" sz="3200" dirty="0">
                <a:latin typeface="+mn-ea"/>
              </a:rPr>
              <a:t>)</a:t>
            </a:r>
          </a:p>
          <a:p>
            <a:pPr>
              <a:spcBef>
                <a:spcPts val="1200"/>
              </a:spcBef>
            </a:pPr>
            <a:r>
              <a:rPr lang="zh-TW" altLang="en-US" sz="3200" dirty="0">
                <a:latin typeface="+mn-ea"/>
              </a:rPr>
              <a:t>正式選填：</a:t>
            </a:r>
            <a:r>
              <a:rPr lang="en-US" altLang="zh-TW" sz="3200" dirty="0" smtClean="0">
                <a:solidFill>
                  <a:srgbClr val="FF0000"/>
                </a:solidFill>
                <a:latin typeface="+mn-ea"/>
              </a:rPr>
              <a:t>109.6.17.</a:t>
            </a:r>
            <a:r>
              <a:rPr lang="zh-TW" altLang="en-US" sz="3200" dirty="0" smtClean="0">
                <a:solidFill>
                  <a:srgbClr val="FF0000"/>
                </a:solidFill>
                <a:latin typeface="+mn-ea"/>
              </a:rPr>
              <a:t> </a:t>
            </a:r>
            <a:r>
              <a:rPr lang="en-US" altLang="zh-TW" sz="3200" dirty="0">
                <a:solidFill>
                  <a:srgbClr val="FF0000"/>
                </a:solidFill>
                <a:latin typeface="+mn-ea"/>
              </a:rPr>
              <a:t>~</a:t>
            </a:r>
            <a:r>
              <a:rPr lang="en-US" altLang="zh-TW" sz="3200" dirty="0" smtClean="0">
                <a:solidFill>
                  <a:srgbClr val="FF0000"/>
                </a:solidFill>
                <a:latin typeface="+mn-ea"/>
              </a:rPr>
              <a:t>109.6.24.</a:t>
            </a:r>
            <a:endParaRPr lang="zh-TW" altLang="en-US" sz="3200" dirty="0">
              <a:solidFill>
                <a:srgbClr val="FF0000"/>
              </a:solidFill>
              <a:latin typeface="+mn-ea"/>
            </a:endParaRPr>
          </a:p>
        </p:txBody>
      </p:sp>
    </p:spTree>
    <p:extLst>
      <p:ext uri="{BB962C8B-B14F-4D97-AF65-F5344CB8AC3E}">
        <p14:creationId xmlns:p14="http://schemas.microsoft.com/office/powerpoint/2010/main" val="2472580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5187298"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66</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latin typeface="+mn-ea"/>
              </a:rPr>
              <a:t>步驟</a:t>
            </a:r>
            <a:r>
              <a:rPr lang="zh-TW" altLang="en-US" sz="4400" b="1" dirty="0">
                <a:latin typeface="+mn-ea"/>
              </a:rPr>
              <a:t>一</a:t>
            </a:r>
            <a:endParaRPr lang="en-US" sz="4400" b="1" dirty="0">
              <a:latin typeface="+mn-ea"/>
            </a:endParaRPr>
          </a:p>
        </p:txBody>
      </p:sp>
      <p:sp>
        <p:nvSpPr>
          <p:cNvPr id="2" name="矩形 1"/>
          <p:cNvSpPr/>
          <p:nvPr/>
        </p:nvSpPr>
        <p:spPr>
          <a:xfrm>
            <a:off x="3837063" y="1032327"/>
            <a:ext cx="4493538" cy="523220"/>
          </a:xfrm>
          <a:prstGeom prst="rect">
            <a:avLst/>
          </a:prstGeom>
        </p:spPr>
        <p:txBody>
          <a:bodyPr wrap="none">
            <a:spAutoFit/>
          </a:bodyPr>
          <a:lstStyle/>
          <a:p>
            <a:pPr>
              <a:defRPr/>
            </a:pPr>
            <a:r>
              <a:rPr lang="zh-TW" altLang="en-US" sz="2800" b="1" dirty="0"/>
              <a:t>請依身分別選擇進入的管道</a:t>
            </a:r>
          </a:p>
        </p:txBody>
      </p:sp>
      <p:pic>
        <p:nvPicPr>
          <p:cNvPr id="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4354" y="2199807"/>
            <a:ext cx="8470900"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單箭頭接點 11"/>
          <p:cNvCxnSpPr/>
          <p:nvPr/>
        </p:nvCxnSpPr>
        <p:spPr>
          <a:xfrm>
            <a:off x="8144142" y="2580830"/>
            <a:ext cx="604165" cy="96846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7708307" y="2580830"/>
            <a:ext cx="435835" cy="96846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46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5187298"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67</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latin typeface="+mn-ea"/>
              </a:rPr>
              <a:t>步驟二</a:t>
            </a:r>
            <a:endParaRPr lang="en-US" sz="4400" b="1" dirty="0">
              <a:latin typeface="+mn-ea"/>
            </a:endParaRPr>
          </a:p>
        </p:txBody>
      </p:sp>
      <p:sp>
        <p:nvSpPr>
          <p:cNvPr id="2" name="矩形 1"/>
          <p:cNvSpPr/>
          <p:nvPr/>
        </p:nvSpPr>
        <p:spPr>
          <a:xfrm>
            <a:off x="3118918" y="1056433"/>
            <a:ext cx="5570756" cy="523220"/>
          </a:xfrm>
          <a:prstGeom prst="rect">
            <a:avLst/>
          </a:prstGeom>
        </p:spPr>
        <p:txBody>
          <a:bodyPr wrap="none">
            <a:spAutoFit/>
          </a:bodyPr>
          <a:lstStyle/>
          <a:p>
            <a:pPr>
              <a:defRPr/>
            </a:pPr>
            <a:r>
              <a:rPr lang="zh-TW" altLang="en-US" sz="2800" b="1" dirty="0"/>
              <a:t>請利用身分證</a:t>
            </a:r>
            <a:r>
              <a:rPr lang="zh-TW" altLang="en-US" sz="2800" b="1" dirty="0" smtClean="0"/>
              <a:t>字號及</a:t>
            </a:r>
            <a:r>
              <a:rPr lang="zh-TW" altLang="en-US" sz="2800" b="1" dirty="0"/>
              <a:t>出生月日登入</a:t>
            </a:r>
          </a:p>
        </p:txBody>
      </p:sp>
      <p:pic>
        <p:nvPicPr>
          <p:cNvPr id="10" name="Picture 2"/>
          <p:cNvPicPr>
            <a:picLocks noChangeAspect="1" noChangeArrowheads="1"/>
          </p:cNvPicPr>
          <p:nvPr/>
        </p:nvPicPr>
        <p:blipFill rotWithShape="1">
          <a:blip r:embed="rId2"/>
          <a:srcRect l="13934" t="10991" r="13970" b="9698"/>
          <a:stretch/>
        </p:blipFill>
        <p:spPr bwMode="auto">
          <a:xfrm>
            <a:off x="1840195" y="1579653"/>
            <a:ext cx="8636950" cy="4984240"/>
          </a:xfrm>
          <a:prstGeom prst="rect">
            <a:avLst/>
          </a:prstGeom>
          <a:noFill/>
          <a:ln>
            <a:noFill/>
          </a:ln>
          <a:effectLst>
            <a:prstShdw prst="shdw17" dist="17961" dir="2700000">
              <a:schemeClr val="accent1">
                <a:gamma/>
                <a:shade val="60000"/>
                <a:invGamma/>
              </a:schemeClr>
            </a:prstShdw>
          </a:effectLst>
          <a:extLst/>
        </p:spPr>
      </p:pic>
    </p:spTree>
    <p:extLst>
      <p:ext uri="{BB962C8B-B14F-4D97-AF65-F5344CB8AC3E}">
        <p14:creationId xmlns:p14="http://schemas.microsoft.com/office/powerpoint/2010/main" val="14419162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223045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68</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1668598" y="413509"/>
            <a:ext cx="8471396" cy="677108"/>
          </a:xfrm>
          <a:prstGeom prst="rect">
            <a:avLst/>
          </a:prstGeom>
          <a:noFill/>
        </p:spPr>
        <p:txBody>
          <a:bodyPr wrap="square" lIns="0" tIns="0" rIns="0" bIns="0" rtlCol="0" anchor="t">
            <a:spAutoFit/>
          </a:bodyPr>
          <a:lstStyle/>
          <a:p>
            <a:pPr algn="ctr"/>
            <a:r>
              <a:rPr lang="zh-TW" altLang="en-US" sz="4400" b="1" dirty="0"/>
              <a:t>基本資料與超額比序積分查詢</a:t>
            </a:r>
            <a:endParaRPr lang="en-US" sz="4400" b="1" dirty="0"/>
          </a:p>
        </p:txBody>
      </p:sp>
      <p:pic>
        <p:nvPicPr>
          <p:cNvPr id="8"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8598" y="1182196"/>
            <a:ext cx="8491671" cy="542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橢圓 10"/>
          <p:cNvSpPr/>
          <p:nvPr/>
        </p:nvSpPr>
        <p:spPr>
          <a:xfrm>
            <a:off x="2519482" y="1182196"/>
            <a:ext cx="1693595" cy="517006"/>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Tree>
    <p:extLst>
      <p:ext uri="{BB962C8B-B14F-4D97-AF65-F5344CB8AC3E}">
        <p14:creationId xmlns:p14="http://schemas.microsoft.com/office/powerpoint/2010/main" val="2958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4366902"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9BC9"/>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69</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solidFill>
                  <a:prstClr val="black"/>
                </a:solidFill>
              </a:rPr>
              <a:t>招生名額查詢</a:t>
            </a:r>
            <a:endParaRPr lang="en-US" sz="4400" b="1" dirty="0">
              <a:solidFill>
                <a:prstClr val="black"/>
              </a:solidFill>
            </a:endParaRPr>
          </a:p>
        </p:txBody>
      </p:sp>
      <p:sp>
        <p:nvSpPr>
          <p:cNvPr id="13" name="橢圓 12"/>
          <p:cNvSpPr/>
          <p:nvPr/>
        </p:nvSpPr>
        <p:spPr>
          <a:xfrm>
            <a:off x="4220095" y="1897165"/>
            <a:ext cx="1172301" cy="494245"/>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438274"/>
            <a:ext cx="9916925" cy="455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0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59083"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2" y="636928"/>
            <a:ext cx="4895848" cy="17037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招生資訊</a:t>
            </a:r>
            <a:endParaRPr lang="en-US" sz="4400" b="1" dirty="0">
              <a:solidFill>
                <a:prstClr val="black"/>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0" y="6356350"/>
            <a:ext cx="457200" cy="365125"/>
          </a:xfrm>
        </p:spPr>
        <p:txBody>
          <a:bodyPr/>
          <a:lstStyle/>
          <a:p>
            <a:pPr algn="ctr"/>
            <a:fld id="{1046B996-B622-4B67-A455-51FC79324563}" type="slidenum">
              <a:rPr lang="en-US" sz="1600" smtClean="0">
                <a:solidFill>
                  <a:prstClr val="white"/>
                </a:solidFill>
              </a:rPr>
              <a:pPr algn="ctr"/>
              <a:t>7</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4849307"/>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2" y="1817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2" y="28283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3838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649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1" y="5859808"/>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5543" y="2071871"/>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5543" y="3074215"/>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0127" y="6106122"/>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6149"/>
            <a:ext cx="1107996" cy="369332"/>
          </a:xfrm>
          <a:prstGeom prst="rect">
            <a:avLst/>
          </a:prstGeom>
          <a:noFill/>
        </p:spPr>
        <p:txBody>
          <a:bodyPr wrap="none" rtlCol="0">
            <a:spAutoFit/>
          </a:bodyPr>
          <a:lstStyle/>
          <a:p>
            <a:r>
              <a:rPr lang="zh-TW" altLang="en-US" b="1" dirty="0" smtClean="0"/>
              <a:t>分區免試</a:t>
            </a:r>
            <a:endParaRPr lang="zh-TW" altLang="en-US" b="1" dirty="0"/>
          </a:p>
        </p:txBody>
      </p:sp>
      <p:sp>
        <p:nvSpPr>
          <p:cNvPr id="16" name="文字方塊 15"/>
          <p:cNvSpPr txBox="1"/>
          <p:nvPr/>
        </p:nvSpPr>
        <p:spPr>
          <a:xfrm>
            <a:off x="325543" y="5095475"/>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3" name="矩形 2"/>
          <p:cNvSpPr/>
          <p:nvPr/>
        </p:nvSpPr>
        <p:spPr>
          <a:xfrm>
            <a:off x="2571752" y="1302244"/>
            <a:ext cx="9239948" cy="4893647"/>
          </a:xfrm>
          <a:prstGeom prst="rect">
            <a:avLst/>
          </a:prstGeom>
        </p:spPr>
        <p:txBody>
          <a:bodyPr wrap="square">
            <a:spAutoFit/>
          </a:bodyPr>
          <a:lstStyle/>
          <a:p>
            <a:pPr>
              <a:spcBef>
                <a:spcPct val="0"/>
              </a:spcBef>
              <a:buFontTx/>
              <a:buNone/>
            </a:pPr>
            <a:r>
              <a:rPr lang="zh-TW" altLang="en-US" sz="2400" dirty="0" smtClean="0">
                <a:latin typeface="+mn-ea"/>
              </a:rPr>
              <a:t>招生</a:t>
            </a:r>
            <a:r>
              <a:rPr lang="zh-TW" altLang="en-US" sz="2400" dirty="0">
                <a:latin typeface="+mn-ea"/>
              </a:rPr>
              <a:t>對象</a:t>
            </a:r>
            <a:r>
              <a:rPr lang="zh-TW" altLang="en-US" sz="2400" dirty="0" smtClean="0">
                <a:latin typeface="+mn-ea"/>
              </a:rPr>
              <a:t>：</a:t>
            </a:r>
            <a:r>
              <a:rPr lang="en-US" altLang="zh-TW" sz="2400" dirty="0" smtClean="0">
                <a:latin typeface="+mn-ea"/>
              </a:rPr>
              <a:t>(</a:t>
            </a:r>
            <a:r>
              <a:rPr lang="zh-TW" altLang="en-US" sz="2400" dirty="0">
                <a:latin typeface="+mn-ea"/>
              </a:rPr>
              <a:t>詳見簡章規定</a:t>
            </a:r>
            <a:r>
              <a:rPr lang="en-US" altLang="zh-TW" sz="2400" dirty="0" smtClean="0">
                <a:latin typeface="+mn-ea"/>
              </a:rPr>
              <a:t>)</a:t>
            </a:r>
          </a:p>
          <a:p>
            <a:pPr>
              <a:spcBef>
                <a:spcPct val="0"/>
              </a:spcBef>
              <a:buFontTx/>
              <a:buNone/>
            </a:pPr>
            <a:endParaRPr lang="en-US" altLang="zh-TW" sz="2400" dirty="0" smtClean="0">
              <a:latin typeface="+mn-ea"/>
            </a:endParaRPr>
          </a:p>
          <a:p>
            <a:pPr>
              <a:spcBef>
                <a:spcPct val="0"/>
              </a:spcBef>
              <a:buFontTx/>
              <a:buNone/>
            </a:pPr>
            <a:r>
              <a:rPr lang="zh-TW" altLang="en-US" sz="2400" dirty="0" smtClean="0">
                <a:latin typeface="+mn-ea"/>
              </a:rPr>
              <a:t>招生學校：基北區及共同就學區公私立普通型、技術型高中</a:t>
            </a:r>
            <a:endParaRPr lang="en-US" altLang="zh-TW" sz="2400" dirty="0" smtClean="0">
              <a:latin typeface="+mn-ea"/>
            </a:endParaRPr>
          </a:p>
          <a:p>
            <a:pPr>
              <a:spcBef>
                <a:spcPct val="0"/>
              </a:spcBef>
              <a:buFontTx/>
              <a:buNone/>
            </a:pPr>
            <a:endParaRPr lang="en-US" altLang="zh-TW" sz="2400" dirty="0" smtClean="0">
              <a:latin typeface="+mn-ea"/>
            </a:endParaRPr>
          </a:p>
          <a:p>
            <a:pPr>
              <a:spcBef>
                <a:spcPct val="0"/>
              </a:spcBef>
              <a:buFont typeface="Arial" panose="020B0604020202020204" pitchFamily="34" charset="0"/>
              <a:buNone/>
            </a:pPr>
            <a:r>
              <a:rPr lang="zh-TW" altLang="en-US" sz="2400" dirty="0" smtClean="0">
                <a:latin typeface="+mn-ea"/>
              </a:rPr>
              <a:t>招生</a:t>
            </a:r>
            <a:r>
              <a:rPr lang="zh-TW" altLang="en-US" sz="2400" dirty="0">
                <a:latin typeface="+mn-ea"/>
              </a:rPr>
              <a:t>名額</a:t>
            </a:r>
            <a:r>
              <a:rPr lang="zh-TW" altLang="en-US" sz="2400" dirty="0" smtClean="0">
                <a:latin typeface="+mn-ea"/>
              </a:rPr>
              <a:t>：以</a:t>
            </a:r>
            <a:r>
              <a:rPr lang="en-US" altLang="zh-TW" sz="2400" dirty="0" smtClean="0">
                <a:solidFill>
                  <a:schemeClr val="accent1"/>
                </a:solidFill>
                <a:latin typeface="+mn-ea"/>
              </a:rPr>
              <a:t>109</a:t>
            </a:r>
            <a:r>
              <a:rPr lang="zh-TW" altLang="en-US" sz="2400" dirty="0" smtClean="0">
                <a:solidFill>
                  <a:schemeClr val="accent1"/>
                </a:solidFill>
                <a:latin typeface="+mn-ea"/>
              </a:rPr>
              <a:t>年</a:t>
            </a:r>
            <a:r>
              <a:rPr lang="en-US" altLang="zh-TW" sz="2400" dirty="0">
                <a:solidFill>
                  <a:schemeClr val="accent1"/>
                </a:solidFill>
                <a:latin typeface="+mn-ea"/>
              </a:rPr>
              <a:t>6</a:t>
            </a:r>
            <a:r>
              <a:rPr lang="zh-TW" altLang="en-US" sz="2400" dirty="0" smtClean="0">
                <a:solidFill>
                  <a:schemeClr val="accent1"/>
                </a:solidFill>
                <a:latin typeface="+mn-ea"/>
              </a:rPr>
              <a:t>月</a:t>
            </a:r>
            <a:r>
              <a:rPr lang="en-US" altLang="zh-TW" sz="2400" dirty="0" smtClean="0">
                <a:solidFill>
                  <a:schemeClr val="accent1"/>
                </a:solidFill>
                <a:latin typeface="+mn-ea"/>
              </a:rPr>
              <a:t>17</a:t>
            </a:r>
            <a:r>
              <a:rPr lang="zh-TW" altLang="en-US" sz="2400" dirty="0" smtClean="0">
                <a:solidFill>
                  <a:schemeClr val="accent1"/>
                </a:solidFill>
                <a:latin typeface="+mn-ea"/>
              </a:rPr>
              <a:t>日</a:t>
            </a:r>
            <a:r>
              <a:rPr lang="en-US" altLang="zh-TW" sz="2400" dirty="0" smtClean="0">
                <a:solidFill>
                  <a:schemeClr val="accent1"/>
                </a:solidFill>
                <a:latin typeface="+mn-ea"/>
              </a:rPr>
              <a:t>(</a:t>
            </a:r>
            <a:r>
              <a:rPr lang="zh-TW" altLang="en-US" sz="2400" dirty="0" smtClean="0">
                <a:solidFill>
                  <a:schemeClr val="accent1"/>
                </a:solidFill>
                <a:latin typeface="+mn-ea"/>
              </a:rPr>
              <a:t>三</a:t>
            </a:r>
            <a:r>
              <a:rPr lang="en-US" altLang="zh-TW" sz="2400" dirty="0" smtClean="0">
                <a:solidFill>
                  <a:schemeClr val="accent1"/>
                </a:solidFill>
                <a:latin typeface="+mn-ea"/>
              </a:rPr>
              <a:t>)</a:t>
            </a:r>
            <a:r>
              <a:rPr lang="zh-TW" altLang="en-US" sz="2400" dirty="0">
                <a:solidFill>
                  <a:schemeClr val="accent1"/>
                </a:solidFill>
                <a:latin typeface="+mn-ea"/>
              </a:rPr>
              <a:t>中午</a:t>
            </a:r>
            <a:r>
              <a:rPr lang="en-US" altLang="zh-TW" sz="2400" dirty="0">
                <a:solidFill>
                  <a:schemeClr val="accent1"/>
                </a:solidFill>
                <a:latin typeface="+mn-ea"/>
              </a:rPr>
              <a:t>12</a:t>
            </a:r>
            <a:r>
              <a:rPr lang="zh-TW" altLang="en-US" sz="2400" dirty="0">
                <a:solidFill>
                  <a:schemeClr val="accent1"/>
                </a:solidFill>
                <a:latin typeface="+mn-ea"/>
              </a:rPr>
              <a:t>時</a:t>
            </a:r>
            <a:r>
              <a:rPr lang="zh-TW" altLang="en-US" sz="2400" dirty="0">
                <a:latin typeface="+mn-ea"/>
              </a:rPr>
              <a:t>公告</a:t>
            </a:r>
            <a:r>
              <a:rPr lang="zh-TW" altLang="en-US" sz="2400" dirty="0" smtClean="0">
                <a:latin typeface="+mn-ea"/>
              </a:rPr>
              <a:t>為主</a:t>
            </a:r>
            <a:endParaRPr lang="en-US" altLang="zh-TW" sz="2400" dirty="0" smtClean="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smtClean="0">
                <a:latin typeface="+mn-ea"/>
              </a:rPr>
              <a:t>報名</a:t>
            </a:r>
            <a:r>
              <a:rPr lang="zh-TW" altLang="en-US" sz="2400" dirty="0">
                <a:latin typeface="+mn-ea"/>
              </a:rPr>
              <a:t>費：</a:t>
            </a:r>
            <a:r>
              <a:rPr lang="en-US" altLang="zh-TW" sz="2400" dirty="0">
                <a:latin typeface="+mn-ea"/>
              </a:rPr>
              <a:t>230</a:t>
            </a:r>
            <a:r>
              <a:rPr lang="zh-TW" altLang="en-US" sz="2400" dirty="0" smtClean="0">
                <a:latin typeface="+mn-ea"/>
              </a:rPr>
              <a:t>元</a:t>
            </a:r>
            <a:endParaRPr lang="en-US" altLang="zh-TW" sz="2400" dirty="0" smtClean="0">
              <a:latin typeface="+mn-ea"/>
            </a:endParaRPr>
          </a:p>
          <a:p>
            <a:pPr>
              <a:spcBef>
                <a:spcPct val="0"/>
              </a:spcBef>
              <a:buFont typeface="Arial" panose="020B0604020202020204" pitchFamily="34" charset="0"/>
              <a:buNone/>
            </a:pPr>
            <a:endParaRPr lang="zh-TW" altLang="en-US" sz="2400" dirty="0">
              <a:latin typeface="+mn-ea"/>
            </a:endParaRPr>
          </a:p>
          <a:p>
            <a:pPr>
              <a:spcBef>
                <a:spcPct val="0"/>
              </a:spcBef>
              <a:buFont typeface="Arial" panose="020B0604020202020204" pitchFamily="34" charset="0"/>
              <a:buNone/>
            </a:pPr>
            <a:r>
              <a:rPr lang="zh-TW" altLang="en-US" sz="2400" dirty="0" smtClean="0">
                <a:latin typeface="+mn-ea"/>
              </a:rPr>
              <a:t>個別</a:t>
            </a:r>
            <a:r>
              <a:rPr lang="zh-TW" altLang="en-US" sz="2400" dirty="0">
                <a:latin typeface="+mn-ea"/>
              </a:rPr>
              <a:t>序位查詢及志願選填：</a:t>
            </a:r>
            <a:r>
              <a:rPr lang="en-US" altLang="zh-TW" sz="2400" dirty="0" smtClean="0">
                <a:latin typeface="+mn-ea"/>
              </a:rPr>
              <a:t>109</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17</a:t>
            </a:r>
            <a:r>
              <a:rPr lang="zh-TW" altLang="en-US" sz="2400" dirty="0" smtClean="0">
                <a:latin typeface="+mn-ea"/>
              </a:rPr>
              <a:t>日</a:t>
            </a:r>
            <a:r>
              <a:rPr lang="en-US" altLang="zh-TW" sz="2400" dirty="0" smtClean="0">
                <a:latin typeface="+mn-ea"/>
              </a:rPr>
              <a:t>(</a:t>
            </a:r>
            <a:r>
              <a:rPr lang="zh-TW" altLang="en-US" sz="2400" dirty="0" smtClean="0">
                <a:latin typeface="+mn-ea"/>
              </a:rPr>
              <a:t>三</a:t>
            </a:r>
            <a:r>
              <a:rPr lang="en-US" altLang="zh-TW" sz="2400" dirty="0" smtClean="0">
                <a:latin typeface="+mn-ea"/>
              </a:rPr>
              <a:t>)12</a:t>
            </a:r>
            <a:r>
              <a:rPr lang="zh-TW" altLang="en-US" sz="2400" dirty="0">
                <a:latin typeface="+mn-ea"/>
              </a:rPr>
              <a:t>時</a:t>
            </a:r>
            <a:r>
              <a:rPr lang="en-US" altLang="zh-TW" sz="2400" dirty="0">
                <a:latin typeface="+mn-ea"/>
              </a:rPr>
              <a:t>~6</a:t>
            </a:r>
            <a:r>
              <a:rPr lang="zh-TW" altLang="en-US" sz="2400" dirty="0">
                <a:latin typeface="+mn-ea"/>
              </a:rPr>
              <a:t>月</a:t>
            </a:r>
            <a:r>
              <a:rPr lang="en-US" altLang="zh-TW" sz="2400" dirty="0" smtClean="0">
                <a:latin typeface="+mn-ea"/>
              </a:rPr>
              <a:t>24</a:t>
            </a:r>
            <a:r>
              <a:rPr lang="zh-TW" altLang="en-US" sz="2400" dirty="0" smtClean="0">
                <a:latin typeface="+mn-ea"/>
              </a:rPr>
              <a:t>日</a:t>
            </a:r>
            <a:r>
              <a:rPr lang="en-US" altLang="zh-TW" sz="2400" dirty="0" smtClean="0">
                <a:latin typeface="+mn-ea"/>
              </a:rPr>
              <a:t>(</a:t>
            </a:r>
            <a:r>
              <a:rPr lang="zh-TW" altLang="en-US" sz="2400" dirty="0" smtClean="0">
                <a:latin typeface="+mn-ea"/>
              </a:rPr>
              <a:t>三</a:t>
            </a:r>
            <a:r>
              <a:rPr lang="en-US" altLang="zh-TW" sz="2400" dirty="0" smtClean="0">
                <a:latin typeface="+mn-ea"/>
              </a:rPr>
              <a:t>)</a:t>
            </a: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smtClean="0">
                <a:latin typeface="+mn-ea"/>
              </a:rPr>
              <a:t>放</a:t>
            </a:r>
            <a:r>
              <a:rPr lang="zh-TW" altLang="en-US" sz="2400" dirty="0">
                <a:latin typeface="+mn-ea"/>
              </a:rPr>
              <a:t>榜：</a:t>
            </a:r>
            <a:r>
              <a:rPr lang="en-US" altLang="zh-TW" sz="2400" dirty="0" smtClean="0">
                <a:latin typeface="+mn-ea"/>
              </a:rPr>
              <a:t>109</a:t>
            </a:r>
            <a:r>
              <a:rPr lang="zh-TW" altLang="zh-TW" sz="2400" dirty="0" smtClean="0">
                <a:latin typeface="+mn-ea"/>
              </a:rPr>
              <a:t>年</a:t>
            </a:r>
            <a:r>
              <a:rPr lang="en-US" altLang="zh-TW" sz="2400" dirty="0">
                <a:latin typeface="+mn-ea"/>
              </a:rPr>
              <a:t>7</a:t>
            </a:r>
            <a:r>
              <a:rPr lang="zh-TW" altLang="zh-TW" sz="2400" dirty="0" smtClean="0">
                <a:latin typeface="+mn-ea"/>
              </a:rPr>
              <a:t>月</a:t>
            </a:r>
            <a:r>
              <a:rPr lang="en-US" altLang="zh-TW" sz="2400" dirty="0" smtClean="0">
                <a:latin typeface="+mn-ea"/>
              </a:rPr>
              <a:t>8</a:t>
            </a:r>
            <a:r>
              <a:rPr lang="zh-TW" altLang="zh-TW" sz="2400" dirty="0" smtClean="0">
                <a:latin typeface="+mn-ea"/>
              </a:rPr>
              <a:t>日</a:t>
            </a:r>
            <a:r>
              <a:rPr lang="en-US" altLang="zh-TW" sz="2400" dirty="0" smtClean="0">
                <a:latin typeface="+mn-ea"/>
              </a:rPr>
              <a:t>(</a:t>
            </a:r>
            <a:r>
              <a:rPr lang="zh-TW" altLang="en-US" sz="2400" dirty="0" smtClean="0">
                <a:latin typeface="+mn-ea"/>
              </a:rPr>
              <a:t>三</a:t>
            </a:r>
            <a:r>
              <a:rPr lang="en-US" altLang="zh-TW" sz="2400" dirty="0" smtClean="0">
                <a:latin typeface="+mn-ea"/>
              </a:rPr>
              <a:t>)</a:t>
            </a: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smtClean="0">
                <a:latin typeface="+mn-ea"/>
              </a:rPr>
              <a:t>報到</a:t>
            </a:r>
            <a:r>
              <a:rPr lang="zh-TW" altLang="en-US" sz="2400" dirty="0">
                <a:latin typeface="+mn-ea"/>
              </a:rPr>
              <a:t>：</a:t>
            </a:r>
            <a:r>
              <a:rPr lang="en-US" altLang="zh-TW" sz="2400" dirty="0" smtClean="0">
                <a:latin typeface="+mn-ea"/>
              </a:rPr>
              <a:t>109</a:t>
            </a:r>
            <a:r>
              <a:rPr lang="zh-TW" altLang="zh-TW" sz="2400" dirty="0" smtClean="0">
                <a:latin typeface="+mn-ea"/>
              </a:rPr>
              <a:t>年</a:t>
            </a:r>
            <a:r>
              <a:rPr lang="en-US" altLang="zh-TW" sz="2400" dirty="0">
                <a:latin typeface="+mn-ea"/>
              </a:rPr>
              <a:t>7</a:t>
            </a:r>
            <a:r>
              <a:rPr lang="zh-TW" altLang="zh-TW" sz="2400" dirty="0">
                <a:latin typeface="+mn-ea"/>
              </a:rPr>
              <a:t>月</a:t>
            </a:r>
            <a:r>
              <a:rPr lang="en-US" altLang="zh-TW" sz="2400" dirty="0" smtClean="0">
                <a:latin typeface="+mn-ea"/>
              </a:rPr>
              <a:t>10</a:t>
            </a:r>
            <a:r>
              <a:rPr lang="zh-TW" altLang="en-US" sz="2400" dirty="0" smtClean="0">
                <a:latin typeface="+mn-ea"/>
              </a:rPr>
              <a:t>日</a:t>
            </a:r>
            <a:r>
              <a:rPr lang="en-US" altLang="zh-TW" sz="2400" dirty="0">
                <a:latin typeface="+mn-ea"/>
              </a:rPr>
              <a:t>(</a:t>
            </a:r>
            <a:r>
              <a:rPr lang="zh-TW" altLang="en-US" sz="2400" dirty="0">
                <a:latin typeface="+mn-ea"/>
              </a:rPr>
              <a:t>五</a:t>
            </a:r>
            <a:r>
              <a:rPr lang="en-US" altLang="zh-TW" sz="2400" dirty="0">
                <a:latin typeface="+mn-ea"/>
              </a:rPr>
              <a:t>)</a:t>
            </a:r>
          </a:p>
        </p:txBody>
      </p:sp>
      <p:sp>
        <p:nvSpPr>
          <p:cNvPr id="2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13311" y="1307916"/>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13311" y="2010675"/>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13311" y="2769764"/>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13311" y="3479049"/>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13311" y="4231465"/>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13311" y="4978514"/>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113311" y="5710973"/>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45005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4366902"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70</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t>招生名額查詢</a:t>
            </a:r>
            <a:endParaRPr lang="en-US" sz="4400" b="1" dirty="0"/>
          </a:p>
        </p:txBody>
      </p:sp>
      <p:pic>
        <p:nvPicPr>
          <p:cNvPr id="8" name="Picture 2"/>
          <p:cNvPicPr>
            <a:picLocks noChangeAspect="1" noChangeArrowheads="1"/>
          </p:cNvPicPr>
          <p:nvPr/>
        </p:nvPicPr>
        <p:blipFill rotWithShape="1">
          <a:blip r:embed="rId2"/>
          <a:srcRect l="14298" t="23436" r="13848"/>
          <a:stretch/>
        </p:blipFill>
        <p:spPr bwMode="auto">
          <a:xfrm>
            <a:off x="1524000" y="1196975"/>
            <a:ext cx="9144000" cy="4997450"/>
          </a:xfrm>
          <a:prstGeom prst="rect">
            <a:avLst/>
          </a:prstGeom>
          <a:noFill/>
          <a:ln>
            <a:noFill/>
          </a:ln>
          <a:effectLst>
            <a:prstShdw prst="shdw17" dist="17961" dir="2700000">
              <a:schemeClr val="accent1">
                <a:gamma/>
                <a:shade val="60000"/>
                <a:invGamma/>
              </a:schemeClr>
            </a:prstShdw>
          </a:effectLst>
          <a:extLst/>
        </p:spPr>
      </p:pic>
      <p:sp>
        <p:nvSpPr>
          <p:cNvPr id="12" name="文字方塊 3"/>
          <p:cNvSpPr txBox="1">
            <a:spLocks noChangeArrowheads="1"/>
          </p:cNvSpPr>
          <p:nvPr/>
        </p:nvSpPr>
        <p:spPr bwMode="auto">
          <a:xfrm>
            <a:off x="6383338" y="1701800"/>
            <a:ext cx="4176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b="1" dirty="0">
                <a:solidFill>
                  <a:srgbClr val="FF3300"/>
                </a:solidFill>
                <a:latin typeface="+mn-ea"/>
                <a:ea typeface="+mn-ea"/>
              </a:rPr>
              <a:t>目前招生名額為簡章招生名額，實際招生名額以</a:t>
            </a:r>
            <a:r>
              <a:rPr lang="en-US" altLang="zh-TW" b="1" dirty="0" smtClean="0">
                <a:solidFill>
                  <a:srgbClr val="FF3300"/>
                </a:solidFill>
                <a:latin typeface="+mn-ea"/>
                <a:ea typeface="+mn-ea"/>
              </a:rPr>
              <a:t>10</a:t>
            </a:r>
            <a:r>
              <a:rPr lang="en-US" altLang="zh-TW" b="1" dirty="0">
                <a:solidFill>
                  <a:srgbClr val="FF3300"/>
                </a:solidFill>
                <a:latin typeface="+mn-ea"/>
                <a:ea typeface="+mn-ea"/>
              </a:rPr>
              <a:t>9</a:t>
            </a:r>
            <a:r>
              <a:rPr lang="zh-TW" altLang="en-US" b="1" dirty="0" smtClean="0">
                <a:solidFill>
                  <a:srgbClr val="FF3300"/>
                </a:solidFill>
                <a:latin typeface="+mn-ea"/>
                <a:ea typeface="+mn-ea"/>
              </a:rPr>
              <a:t>年</a:t>
            </a:r>
            <a:r>
              <a:rPr lang="en-US" altLang="zh-TW" b="1" dirty="0">
                <a:solidFill>
                  <a:srgbClr val="FF3300"/>
                </a:solidFill>
                <a:latin typeface="+mn-ea"/>
                <a:ea typeface="+mn-ea"/>
              </a:rPr>
              <a:t>6</a:t>
            </a:r>
            <a:r>
              <a:rPr lang="zh-TW" altLang="en-US" b="1" dirty="0" smtClean="0">
                <a:solidFill>
                  <a:srgbClr val="FF3300"/>
                </a:solidFill>
                <a:latin typeface="+mn-ea"/>
                <a:ea typeface="+mn-ea"/>
              </a:rPr>
              <a:t>月</a:t>
            </a:r>
            <a:r>
              <a:rPr lang="en-US" altLang="zh-TW" b="1" dirty="0" smtClean="0">
                <a:solidFill>
                  <a:srgbClr val="FF3300"/>
                </a:solidFill>
                <a:latin typeface="+mn-ea"/>
                <a:ea typeface="+mn-ea"/>
              </a:rPr>
              <a:t>17</a:t>
            </a:r>
            <a:r>
              <a:rPr lang="zh-TW" altLang="en-US" b="1" dirty="0" smtClean="0">
                <a:solidFill>
                  <a:srgbClr val="FF3300"/>
                </a:solidFill>
                <a:latin typeface="+mn-ea"/>
                <a:ea typeface="+mn-ea"/>
              </a:rPr>
              <a:t>日</a:t>
            </a:r>
            <a:r>
              <a:rPr lang="zh-TW" altLang="en-US" b="1" dirty="0">
                <a:solidFill>
                  <a:srgbClr val="FF3300"/>
                </a:solidFill>
                <a:latin typeface="+mn-ea"/>
                <a:ea typeface="+mn-ea"/>
              </a:rPr>
              <a:t>中午</a:t>
            </a:r>
            <a:r>
              <a:rPr lang="en-US" altLang="zh-TW" b="1" dirty="0">
                <a:solidFill>
                  <a:srgbClr val="FF3300"/>
                </a:solidFill>
                <a:latin typeface="+mn-ea"/>
                <a:ea typeface="+mn-ea"/>
              </a:rPr>
              <a:t>12</a:t>
            </a:r>
            <a:r>
              <a:rPr lang="zh-TW" altLang="en-US" b="1" dirty="0">
                <a:solidFill>
                  <a:srgbClr val="FF3300"/>
                </a:solidFill>
                <a:latin typeface="+mn-ea"/>
                <a:ea typeface="+mn-ea"/>
              </a:rPr>
              <a:t>時公告為主</a:t>
            </a:r>
          </a:p>
        </p:txBody>
      </p:sp>
    </p:spTree>
    <p:extLst>
      <p:ext uri="{BB962C8B-B14F-4D97-AF65-F5344CB8AC3E}">
        <p14:creationId xmlns:p14="http://schemas.microsoft.com/office/powerpoint/2010/main" val="2077192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251948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71</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1668598" y="413509"/>
            <a:ext cx="8471396" cy="677108"/>
          </a:xfrm>
          <a:prstGeom prst="rect">
            <a:avLst/>
          </a:prstGeom>
          <a:noFill/>
        </p:spPr>
        <p:txBody>
          <a:bodyPr wrap="square" lIns="0" tIns="0" rIns="0" bIns="0" rtlCol="0" anchor="t">
            <a:spAutoFit/>
          </a:bodyPr>
          <a:lstStyle/>
          <a:p>
            <a:pPr algn="ctr"/>
            <a:r>
              <a:rPr lang="zh-TW" altLang="en-US" sz="4400" b="1" dirty="0" smtClean="0"/>
              <a:t>免試</a:t>
            </a:r>
            <a:r>
              <a:rPr lang="zh-TW" altLang="en-US" sz="4400" b="1" dirty="0"/>
              <a:t>入學個別序位區間查詢</a:t>
            </a:r>
            <a:endParaRPr lang="en-US" sz="4400" b="1" dirty="0"/>
          </a:p>
        </p:txBody>
      </p:sp>
      <p:sp>
        <p:nvSpPr>
          <p:cNvPr id="2" name="矩形 1"/>
          <p:cNvSpPr/>
          <p:nvPr/>
        </p:nvSpPr>
        <p:spPr>
          <a:xfrm>
            <a:off x="1822422" y="1163246"/>
            <a:ext cx="8760593" cy="5016758"/>
          </a:xfrm>
          <a:prstGeom prst="rect">
            <a:avLst/>
          </a:prstGeom>
        </p:spPr>
        <p:txBody>
          <a:bodyPr wrap="square">
            <a:spAutoFit/>
          </a:bodyPr>
          <a:lstStyle/>
          <a:p>
            <a:pPr>
              <a:spcBef>
                <a:spcPts val="0"/>
              </a:spcBef>
              <a:defRPr/>
            </a:pPr>
            <a:r>
              <a:rPr lang="zh-TW" altLang="en-US" sz="2000" dirty="0">
                <a:latin typeface="+mn-ea"/>
              </a:rPr>
              <a:t>查詢資訊（</a:t>
            </a:r>
            <a:r>
              <a:rPr lang="zh-TW" altLang="en-US" sz="2000" dirty="0">
                <a:solidFill>
                  <a:srgbClr val="FF0000"/>
                </a:solidFill>
                <a:latin typeface="+mn-ea"/>
              </a:rPr>
              <a:t>學生個人</a:t>
            </a:r>
            <a:r>
              <a:rPr lang="zh-TW" altLang="en-US" sz="2000" dirty="0">
                <a:latin typeface="+mn-ea"/>
              </a:rPr>
              <a:t>的）： </a:t>
            </a:r>
          </a:p>
          <a:p>
            <a:pPr lvl="1">
              <a:defRPr/>
            </a:pPr>
            <a:r>
              <a:rPr lang="zh-TW" altLang="en-US" sz="2000" dirty="0">
                <a:latin typeface="+mn-ea"/>
              </a:rPr>
              <a:t>免試入學超額比序（未含志願序）個別序位之比率及累積人數區間（依教育部規定，</a:t>
            </a:r>
            <a:r>
              <a:rPr lang="zh-TW" altLang="en-US" sz="2000" dirty="0" smtClean="0">
                <a:latin typeface="+mn-ea"/>
              </a:rPr>
              <a:t>比率未定</a:t>
            </a:r>
            <a:r>
              <a:rPr lang="zh-TW" altLang="en-US" sz="2000" dirty="0">
                <a:latin typeface="+mn-ea"/>
              </a:rPr>
              <a:t>）</a:t>
            </a:r>
          </a:p>
          <a:p>
            <a:pPr>
              <a:spcBef>
                <a:spcPts val="0"/>
              </a:spcBef>
              <a:defRPr/>
            </a:pPr>
            <a:r>
              <a:rPr lang="zh-TW" altLang="en-US" sz="2000" dirty="0">
                <a:latin typeface="+mn-ea"/>
              </a:rPr>
              <a:t>預計查詢畫面</a:t>
            </a:r>
          </a:p>
          <a:p>
            <a:pPr lvl="1">
              <a:spcBef>
                <a:spcPts val="0"/>
              </a:spcBef>
              <a:defRPr/>
            </a:pPr>
            <a:r>
              <a:rPr lang="zh-TW" altLang="en-US" sz="2000" dirty="0">
                <a:latin typeface="+mn-ea"/>
              </a:rPr>
              <a:t>個別序位（不分性別）區間落在：</a:t>
            </a:r>
            <a:br>
              <a:rPr lang="zh-TW" altLang="en-US" sz="2000" dirty="0">
                <a:latin typeface="+mn-ea"/>
              </a:rPr>
            </a:br>
            <a:r>
              <a:rPr lang="zh-TW" altLang="en-US" sz="2000" dirty="0">
                <a:latin typeface="+mn-ea"/>
              </a:rPr>
              <a:t>Ｘ</a:t>
            </a:r>
            <a:r>
              <a:rPr lang="en-US" altLang="zh-TW" sz="2000" dirty="0">
                <a:latin typeface="+mn-ea"/>
              </a:rPr>
              <a:t>%</a:t>
            </a:r>
            <a:r>
              <a:rPr lang="zh-TW" altLang="en-US" sz="2000" dirty="0">
                <a:latin typeface="+mn-ea"/>
              </a:rPr>
              <a:t>（人數：０００）～  Ｙ</a:t>
            </a:r>
            <a:r>
              <a:rPr lang="en-US" altLang="zh-TW" sz="2000" dirty="0">
                <a:latin typeface="+mn-ea"/>
              </a:rPr>
              <a:t>%</a:t>
            </a:r>
            <a:r>
              <a:rPr lang="zh-TW" altLang="en-US" sz="2000" dirty="0">
                <a:latin typeface="+mn-ea"/>
              </a:rPr>
              <a:t>（人數：０００  ）</a:t>
            </a:r>
          </a:p>
          <a:p>
            <a:pPr lvl="1">
              <a:spcBef>
                <a:spcPts val="0"/>
              </a:spcBef>
              <a:defRPr/>
            </a:pPr>
            <a:r>
              <a:rPr lang="zh-TW" altLang="en-US" sz="2000" dirty="0">
                <a:latin typeface="+mn-ea"/>
              </a:rPr>
              <a:t>男生（女生）的個別序位區間落在：００  ～００人</a:t>
            </a:r>
          </a:p>
          <a:p>
            <a:pPr lvl="1">
              <a:spcBef>
                <a:spcPts val="0"/>
              </a:spcBef>
              <a:defRPr/>
            </a:pPr>
            <a:r>
              <a:rPr lang="zh-TW" altLang="en-US" sz="2000" dirty="0">
                <a:latin typeface="+mn-ea"/>
              </a:rPr>
              <a:t>國中教育會考各科成績（等級、標示）</a:t>
            </a:r>
          </a:p>
          <a:p>
            <a:pPr lvl="1">
              <a:spcBef>
                <a:spcPts val="0"/>
              </a:spcBef>
              <a:defRPr/>
            </a:pPr>
            <a:r>
              <a:rPr lang="zh-TW" altLang="en-US" sz="2000" dirty="0">
                <a:latin typeface="+mn-ea"/>
              </a:rPr>
              <a:t>多元學習表現成績</a:t>
            </a:r>
          </a:p>
          <a:p>
            <a:pPr lvl="1">
              <a:spcBef>
                <a:spcPts val="0"/>
              </a:spcBef>
              <a:defRPr/>
            </a:pPr>
            <a:endParaRPr lang="zh-TW" altLang="en-US" sz="2000" dirty="0">
              <a:latin typeface="+mn-ea"/>
            </a:endParaRPr>
          </a:p>
          <a:p>
            <a:pPr>
              <a:spcBef>
                <a:spcPts val="0"/>
              </a:spcBef>
              <a:defRPr/>
            </a:pPr>
            <a:r>
              <a:rPr lang="zh-TW" altLang="en-US" sz="2000" dirty="0">
                <a:latin typeface="+mn-ea"/>
              </a:rPr>
              <a:t>本序位之計算係</a:t>
            </a:r>
            <a:r>
              <a:rPr lang="zh-TW" altLang="en-US" sz="2000" dirty="0">
                <a:solidFill>
                  <a:srgbClr val="FF0000"/>
                </a:solidFill>
                <a:latin typeface="+mn-ea"/>
              </a:rPr>
              <a:t>以報名免試入學的學生人數</a:t>
            </a:r>
            <a:r>
              <a:rPr lang="zh-TW" altLang="en-US" sz="2000" dirty="0">
                <a:latin typeface="+mn-ea"/>
              </a:rPr>
              <a:t>為主，已</a:t>
            </a:r>
            <a:r>
              <a:rPr lang="zh-TW" altLang="en-US" sz="2000" dirty="0">
                <a:solidFill>
                  <a:srgbClr val="FF0000"/>
                </a:solidFill>
                <a:latin typeface="+mn-ea"/>
              </a:rPr>
              <a:t>扣除</a:t>
            </a:r>
            <a:r>
              <a:rPr lang="zh-TW" altLang="en-US" sz="2000" dirty="0">
                <a:latin typeface="+mn-ea"/>
              </a:rPr>
              <a:t>經各入學管道錄取報到者</a:t>
            </a:r>
            <a:r>
              <a:rPr lang="en-US" altLang="zh-TW" sz="2000" dirty="0">
                <a:latin typeface="+mn-ea"/>
              </a:rPr>
              <a:t>(</a:t>
            </a:r>
            <a:r>
              <a:rPr lang="zh-TW" altLang="en-US" sz="2000" dirty="0">
                <a:latin typeface="+mn-ea"/>
              </a:rPr>
              <a:t>如直升入學、職科甄選入學、國中技藝技能優良學生甄審入學、產業特殊需求類科優先入學、實用技能學程、新北市公私校優先免試入學錄取報到者</a:t>
            </a:r>
            <a:r>
              <a:rPr lang="en-US" altLang="zh-TW" sz="2000" dirty="0">
                <a:latin typeface="+mn-ea"/>
              </a:rPr>
              <a:t>)</a:t>
            </a:r>
            <a:r>
              <a:rPr lang="zh-TW" altLang="en-US" sz="2000" dirty="0">
                <a:latin typeface="+mn-ea"/>
              </a:rPr>
              <a:t>。</a:t>
            </a:r>
          </a:p>
          <a:p>
            <a:pPr>
              <a:spcBef>
                <a:spcPts val="0"/>
              </a:spcBef>
              <a:defRPr/>
            </a:pPr>
            <a:r>
              <a:rPr lang="zh-TW" altLang="en-US" sz="2000" dirty="0">
                <a:latin typeface="+mn-ea"/>
              </a:rPr>
              <a:t>超額比序（會考</a:t>
            </a:r>
            <a:r>
              <a:rPr lang="en-US" altLang="zh-TW" sz="2000" dirty="0">
                <a:latin typeface="+mn-ea"/>
              </a:rPr>
              <a:t>+</a:t>
            </a:r>
            <a:r>
              <a:rPr lang="zh-TW" altLang="en-US" sz="2000" dirty="0">
                <a:latin typeface="+mn-ea"/>
              </a:rPr>
              <a:t>多元學習成績，</a:t>
            </a:r>
            <a:r>
              <a:rPr lang="zh-TW" altLang="en-US" sz="2000" dirty="0">
                <a:solidFill>
                  <a:srgbClr val="FF0000"/>
                </a:solidFill>
                <a:latin typeface="+mn-ea"/>
              </a:rPr>
              <a:t>不含志願序</a:t>
            </a:r>
            <a:r>
              <a:rPr lang="zh-TW" altLang="en-US" sz="2000" dirty="0">
                <a:latin typeface="+mn-ea"/>
              </a:rPr>
              <a:t>）的個別序位區間，把所有超額比序順次都納入比較，以◎</a:t>
            </a:r>
            <a:r>
              <a:rPr lang="en-US" altLang="zh-TW" sz="2000" dirty="0">
                <a:latin typeface="+mn-ea"/>
              </a:rPr>
              <a:t>%</a:t>
            </a:r>
            <a:r>
              <a:rPr lang="zh-TW" altLang="en-US" sz="2000" dirty="0">
                <a:latin typeface="+mn-ea"/>
              </a:rPr>
              <a:t>為一區間單位、另</a:t>
            </a:r>
            <a:r>
              <a:rPr lang="zh-TW" altLang="en-US" sz="2000" dirty="0">
                <a:solidFill>
                  <a:srgbClr val="FF0000"/>
                </a:solidFill>
                <a:latin typeface="+mn-ea"/>
              </a:rPr>
              <a:t>會分列男女人數</a:t>
            </a:r>
            <a:r>
              <a:rPr lang="zh-TW" altLang="en-US" sz="2000" dirty="0">
                <a:latin typeface="+mn-ea"/>
              </a:rPr>
              <a:t>。 </a:t>
            </a:r>
          </a:p>
        </p:txBody>
      </p:sp>
    </p:spTree>
    <p:extLst>
      <p:ext uri="{BB962C8B-B14F-4D97-AF65-F5344CB8AC3E}">
        <p14:creationId xmlns:p14="http://schemas.microsoft.com/office/powerpoint/2010/main" val="13030190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251948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72</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1668598" y="413509"/>
            <a:ext cx="8471396" cy="677108"/>
          </a:xfrm>
          <a:prstGeom prst="rect">
            <a:avLst/>
          </a:prstGeom>
          <a:noFill/>
        </p:spPr>
        <p:txBody>
          <a:bodyPr wrap="square" lIns="0" tIns="0" rIns="0" bIns="0" rtlCol="0" anchor="t">
            <a:spAutoFit/>
          </a:bodyPr>
          <a:lstStyle/>
          <a:p>
            <a:pPr algn="ctr"/>
            <a:r>
              <a:rPr lang="zh-TW" altLang="en-US" sz="4400" b="1" dirty="0" smtClean="0"/>
              <a:t>免試</a:t>
            </a:r>
            <a:r>
              <a:rPr lang="zh-TW" altLang="en-US" sz="4400" b="1" dirty="0"/>
              <a:t>入學個別序位區間查詢</a:t>
            </a:r>
            <a:endParaRPr lang="en-US" sz="4400" b="1" dirty="0"/>
          </a:p>
        </p:txBody>
      </p:sp>
      <p:sp>
        <p:nvSpPr>
          <p:cNvPr id="3" name="矩形 2"/>
          <p:cNvSpPr/>
          <p:nvPr/>
        </p:nvSpPr>
        <p:spPr>
          <a:xfrm>
            <a:off x="1718506" y="1318043"/>
            <a:ext cx="9768645" cy="4893647"/>
          </a:xfrm>
          <a:prstGeom prst="rect">
            <a:avLst/>
          </a:prstGeom>
        </p:spPr>
        <p:txBody>
          <a:bodyPr wrap="square">
            <a:spAutoFit/>
          </a:bodyPr>
          <a:lstStyle/>
          <a:p>
            <a:pPr>
              <a:spcBef>
                <a:spcPts val="1200"/>
              </a:spcBef>
            </a:pPr>
            <a:r>
              <a:rPr lang="zh-TW" altLang="en-US" sz="2800" dirty="0">
                <a:latin typeface="+mn-ea"/>
              </a:rPr>
              <a:t>查詢時間：</a:t>
            </a:r>
          </a:p>
          <a:p>
            <a:pPr>
              <a:spcBef>
                <a:spcPts val="1200"/>
              </a:spcBef>
            </a:pPr>
            <a:r>
              <a:rPr lang="en-US" altLang="zh-TW" sz="2800" dirty="0" smtClean="0">
                <a:latin typeface="+mn-ea"/>
              </a:rPr>
              <a:t>109</a:t>
            </a:r>
            <a:r>
              <a:rPr lang="zh-TW" altLang="en-US" sz="2800" dirty="0" smtClean="0">
                <a:latin typeface="+mn-ea"/>
              </a:rPr>
              <a:t>年</a:t>
            </a:r>
            <a:r>
              <a:rPr lang="en-US" altLang="zh-TW" sz="2800" dirty="0">
                <a:solidFill>
                  <a:srgbClr val="FF0000"/>
                </a:solidFill>
                <a:latin typeface="+mn-ea"/>
              </a:rPr>
              <a:t>6</a:t>
            </a:r>
            <a:r>
              <a:rPr lang="zh-TW" altLang="en-US" sz="2800" dirty="0" smtClean="0">
                <a:solidFill>
                  <a:srgbClr val="FF0000"/>
                </a:solidFill>
                <a:latin typeface="+mn-ea"/>
              </a:rPr>
              <a:t>月</a:t>
            </a:r>
            <a:r>
              <a:rPr lang="en-US" altLang="zh-TW" sz="2800" dirty="0" smtClean="0">
                <a:solidFill>
                  <a:srgbClr val="FF0000"/>
                </a:solidFill>
                <a:latin typeface="+mn-ea"/>
              </a:rPr>
              <a:t>17</a:t>
            </a:r>
            <a:r>
              <a:rPr lang="zh-TW" altLang="en-US" sz="2800" dirty="0" smtClean="0">
                <a:solidFill>
                  <a:srgbClr val="FF0000"/>
                </a:solidFill>
                <a:latin typeface="+mn-ea"/>
              </a:rPr>
              <a:t>日</a:t>
            </a:r>
            <a:r>
              <a:rPr lang="en-US" altLang="zh-TW" sz="2800" dirty="0" smtClean="0">
                <a:latin typeface="+mn-ea"/>
              </a:rPr>
              <a:t>(</a:t>
            </a:r>
            <a:r>
              <a:rPr lang="zh-TW" altLang="en-US" sz="2800" dirty="0" smtClean="0">
                <a:latin typeface="+mn-ea"/>
              </a:rPr>
              <a:t>三</a:t>
            </a:r>
            <a:r>
              <a:rPr lang="en-US" altLang="zh-TW" sz="2800" dirty="0" smtClean="0">
                <a:latin typeface="+mn-ea"/>
              </a:rPr>
              <a:t>)</a:t>
            </a:r>
            <a:r>
              <a:rPr lang="zh-TW" altLang="en-US" sz="2800" dirty="0">
                <a:latin typeface="+mn-ea"/>
              </a:rPr>
              <a:t>中午</a:t>
            </a:r>
            <a:r>
              <a:rPr lang="en-US" altLang="zh-TW" sz="2800" dirty="0">
                <a:latin typeface="+mn-ea"/>
              </a:rPr>
              <a:t>12</a:t>
            </a:r>
            <a:r>
              <a:rPr lang="zh-TW" altLang="en-US" sz="2800" dirty="0">
                <a:latin typeface="+mn-ea"/>
              </a:rPr>
              <a:t>時～</a:t>
            </a:r>
            <a:r>
              <a:rPr lang="en-US" altLang="zh-TW" sz="2800" dirty="0" smtClean="0">
                <a:latin typeface="+mn-ea"/>
              </a:rPr>
              <a:t>109</a:t>
            </a:r>
            <a:r>
              <a:rPr lang="zh-TW" altLang="en-US" sz="2800" dirty="0" smtClean="0">
                <a:latin typeface="+mn-ea"/>
              </a:rPr>
              <a:t>年</a:t>
            </a:r>
            <a:r>
              <a:rPr lang="en-US" altLang="zh-TW" sz="2800" dirty="0">
                <a:latin typeface="+mn-ea"/>
              </a:rPr>
              <a:t>6</a:t>
            </a:r>
            <a:r>
              <a:rPr lang="zh-TW" altLang="en-US" sz="2800" dirty="0">
                <a:latin typeface="+mn-ea"/>
              </a:rPr>
              <a:t>月</a:t>
            </a:r>
            <a:r>
              <a:rPr lang="en-US" altLang="zh-TW" sz="2800" dirty="0" smtClean="0">
                <a:latin typeface="+mn-ea"/>
              </a:rPr>
              <a:t>24</a:t>
            </a:r>
            <a:r>
              <a:rPr lang="zh-TW" altLang="en-US" sz="2800" dirty="0" smtClean="0">
                <a:latin typeface="+mn-ea"/>
              </a:rPr>
              <a:t>日</a:t>
            </a:r>
            <a:r>
              <a:rPr lang="en-US" altLang="zh-TW" sz="2800" dirty="0" smtClean="0">
                <a:latin typeface="+mn-ea"/>
              </a:rPr>
              <a:t>(</a:t>
            </a:r>
            <a:r>
              <a:rPr lang="zh-TW" altLang="en-US" sz="2800" dirty="0" smtClean="0">
                <a:latin typeface="+mn-ea"/>
              </a:rPr>
              <a:t>三</a:t>
            </a:r>
            <a:r>
              <a:rPr lang="en-US" altLang="zh-TW" sz="2800" dirty="0" smtClean="0">
                <a:latin typeface="+mn-ea"/>
              </a:rPr>
              <a:t>)</a:t>
            </a:r>
            <a:r>
              <a:rPr lang="zh-TW" altLang="en-US" sz="2800" dirty="0">
                <a:latin typeface="+mn-ea"/>
              </a:rPr>
              <a:t>中午</a:t>
            </a:r>
            <a:r>
              <a:rPr lang="en-US" altLang="zh-TW" sz="2800" dirty="0">
                <a:latin typeface="+mn-ea"/>
              </a:rPr>
              <a:t>12</a:t>
            </a:r>
            <a:r>
              <a:rPr lang="zh-TW" altLang="en-US" sz="2800" dirty="0">
                <a:latin typeface="+mn-ea"/>
              </a:rPr>
              <a:t>時止</a:t>
            </a:r>
          </a:p>
          <a:p>
            <a:pPr>
              <a:spcBef>
                <a:spcPts val="1200"/>
              </a:spcBef>
            </a:pPr>
            <a:r>
              <a:rPr lang="zh-TW" altLang="en-US" sz="2800" dirty="0">
                <a:latin typeface="+mn-ea"/>
              </a:rPr>
              <a:t>（與基北區免試入學志願選填時間相同）</a:t>
            </a:r>
          </a:p>
          <a:p>
            <a:pPr>
              <a:spcBef>
                <a:spcPts val="1200"/>
              </a:spcBef>
            </a:pPr>
            <a:r>
              <a:rPr lang="zh-TW" altLang="en-US" sz="2800" dirty="0">
                <a:latin typeface="+mn-ea"/>
              </a:rPr>
              <a:t>查詢網站：基北區免試入學委員會網站</a:t>
            </a:r>
          </a:p>
          <a:p>
            <a:pPr>
              <a:spcBef>
                <a:spcPts val="1200"/>
              </a:spcBef>
            </a:pPr>
            <a:r>
              <a:rPr lang="zh-TW" altLang="en-US" sz="2800" dirty="0">
                <a:latin typeface="+mn-ea"/>
              </a:rPr>
              <a:t>  （</a:t>
            </a:r>
            <a:r>
              <a:rPr lang="zh-TW" altLang="en-US" sz="2800" dirty="0">
                <a:latin typeface="+mn-ea"/>
                <a:hlinkClick r:id="rId2"/>
              </a:rPr>
              <a:t> </a:t>
            </a:r>
            <a:r>
              <a:rPr lang="en-US" altLang="zh-TW" sz="2800" dirty="0">
                <a:latin typeface="+mn-ea"/>
                <a:hlinkClick r:id="rId2"/>
              </a:rPr>
              <a:t>https://ttk.entry.edu.tw </a:t>
            </a:r>
            <a:r>
              <a:rPr lang="zh-TW" altLang="en-US" sz="2800" dirty="0">
                <a:latin typeface="+mn-ea"/>
              </a:rPr>
              <a:t>）</a:t>
            </a:r>
          </a:p>
          <a:p>
            <a:pPr>
              <a:spcBef>
                <a:spcPts val="1200"/>
              </a:spcBef>
            </a:pPr>
            <a:r>
              <a:rPr lang="zh-TW" altLang="en-US" sz="2800" dirty="0">
                <a:latin typeface="+mn-ea"/>
              </a:rPr>
              <a:t>查詢對象：</a:t>
            </a:r>
          </a:p>
          <a:p>
            <a:r>
              <a:rPr lang="zh-TW" altLang="en-US" sz="2800" dirty="0">
                <a:latin typeface="+mn-ea"/>
              </a:rPr>
              <a:t>     參加基北區免試入學學生（需符合報名資格，含變更</a:t>
            </a:r>
            <a:r>
              <a:rPr lang="zh-TW" altLang="en-US" sz="2800" dirty="0" smtClean="0">
                <a:latin typeface="+mn-ea"/>
              </a:rPr>
              <a:t>就學</a:t>
            </a:r>
            <a:endParaRPr lang="en-US" altLang="zh-TW" sz="2800" dirty="0" smtClean="0">
              <a:latin typeface="+mn-ea"/>
            </a:endParaRPr>
          </a:p>
          <a:p>
            <a:r>
              <a:rPr lang="en-US" altLang="zh-TW" sz="2800" dirty="0">
                <a:latin typeface="+mn-ea"/>
              </a:rPr>
              <a:t> </a:t>
            </a:r>
            <a:r>
              <a:rPr lang="en-US" altLang="zh-TW" sz="2800" dirty="0" smtClean="0">
                <a:latin typeface="+mn-ea"/>
              </a:rPr>
              <a:t>   </a:t>
            </a:r>
            <a:r>
              <a:rPr lang="zh-TW" altLang="en-US" sz="2800" dirty="0" smtClean="0">
                <a:latin typeface="+mn-ea"/>
              </a:rPr>
              <a:t> 區</a:t>
            </a:r>
            <a:r>
              <a:rPr lang="zh-TW" altLang="en-US" sz="2800" dirty="0">
                <a:latin typeface="+mn-ea"/>
              </a:rPr>
              <a:t>審核通過者）</a:t>
            </a:r>
          </a:p>
          <a:p>
            <a:pPr>
              <a:spcBef>
                <a:spcPts val="1200"/>
              </a:spcBef>
            </a:pPr>
            <a:r>
              <a:rPr lang="zh-TW" altLang="en-US" sz="2800" dirty="0">
                <a:latin typeface="+mn-ea"/>
              </a:rPr>
              <a:t>查詢方式：以帳號、密碼登入查詢</a:t>
            </a:r>
          </a:p>
        </p:txBody>
      </p:sp>
    </p:spTree>
    <p:extLst>
      <p:ext uri="{BB962C8B-B14F-4D97-AF65-F5344CB8AC3E}">
        <p14:creationId xmlns:p14="http://schemas.microsoft.com/office/powerpoint/2010/main" val="15378165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2162087"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73</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1668598" y="413509"/>
            <a:ext cx="8471396" cy="677108"/>
          </a:xfrm>
          <a:prstGeom prst="rect">
            <a:avLst/>
          </a:prstGeom>
          <a:noFill/>
        </p:spPr>
        <p:txBody>
          <a:bodyPr wrap="square" lIns="0" tIns="0" rIns="0" bIns="0" rtlCol="0" anchor="t">
            <a:spAutoFit/>
          </a:bodyPr>
          <a:lstStyle/>
          <a:p>
            <a:pPr algn="ctr"/>
            <a:r>
              <a:rPr lang="zh-TW" altLang="en-US" sz="4400" b="1" dirty="0" smtClean="0"/>
              <a:t>免試</a:t>
            </a:r>
            <a:r>
              <a:rPr lang="zh-TW" altLang="en-US" sz="4400" b="1" dirty="0"/>
              <a:t>入學個別序位區間</a:t>
            </a:r>
            <a:r>
              <a:rPr lang="zh-TW" altLang="en-US" sz="4400" b="1" dirty="0" smtClean="0"/>
              <a:t>查詢</a:t>
            </a:r>
            <a:r>
              <a:rPr lang="en-US" altLang="zh-TW" sz="4400" b="1" dirty="0" smtClean="0"/>
              <a:t>1/2</a:t>
            </a:r>
            <a:endParaRPr lang="en-US" sz="4400" b="1"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84" y="1820022"/>
            <a:ext cx="10282306" cy="3149105"/>
          </a:xfrm>
          <a:prstGeom prst="rect">
            <a:avLst/>
          </a:prstGeom>
        </p:spPr>
      </p:pic>
    </p:spTree>
    <p:extLst>
      <p:ext uri="{BB962C8B-B14F-4D97-AF65-F5344CB8AC3E}">
        <p14:creationId xmlns:p14="http://schemas.microsoft.com/office/powerpoint/2010/main" val="14199672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4366902"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74</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a:t>選擇志願選填</a:t>
            </a:r>
            <a:endParaRPr lang="en-US" sz="4400" b="1"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532" y="1164053"/>
            <a:ext cx="9142857" cy="5460317"/>
          </a:xfrm>
          <a:prstGeom prst="rect">
            <a:avLst/>
          </a:prstGeom>
        </p:spPr>
      </p:pic>
      <p:sp>
        <p:nvSpPr>
          <p:cNvPr id="10" name="橢圓 9"/>
          <p:cNvSpPr/>
          <p:nvPr/>
        </p:nvSpPr>
        <p:spPr>
          <a:xfrm>
            <a:off x="2466843" y="3481092"/>
            <a:ext cx="1366837" cy="503237"/>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Tree>
    <p:extLst>
      <p:ext uri="{BB962C8B-B14F-4D97-AF65-F5344CB8AC3E}">
        <p14:creationId xmlns:p14="http://schemas.microsoft.com/office/powerpoint/2010/main" val="41240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2"/>
          <p:cNvSpPr txBox="1">
            <a:spLocks/>
          </p:cNvSpPr>
          <p:nvPr/>
        </p:nvSpPr>
        <p:spPr bwMode="auto">
          <a:xfrm>
            <a:off x="1739560" y="6492874"/>
            <a:ext cx="5715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ts val="18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spcBef>
                <a:spcPts val="8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spcBef>
                <a:spcPts val="600"/>
              </a:spcBef>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spcBef>
                <a:spcPts val="600"/>
              </a:spcBef>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6pPr>
            <a:lvl7pPr marL="29718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7pPr>
            <a:lvl8pPr marL="34290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8pPr>
            <a:lvl9pPr marL="38862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9pPr>
          </a:lstStyle>
          <a:p>
            <a:pPr>
              <a:spcBef>
                <a:spcPct val="0"/>
              </a:spcBef>
              <a:buFontTx/>
              <a:buNone/>
            </a:pPr>
            <a:fld id="{B38BAF23-949E-4110-AF92-FE51C6751F69}" type="slidenum">
              <a:rPr lang="zh-TW" altLang="en-US" sz="1200" b="1" smtClean="0">
                <a:solidFill>
                  <a:srgbClr val="000000"/>
                </a:solidFill>
                <a:latin typeface="Arial" panose="020B0604020202020204" pitchFamily="34" charset="0"/>
              </a:rPr>
              <a:pPr>
                <a:spcBef>
                  <a:spcPct val="0"/>
                </a:spcBef>
                <a:buFontTx/>
                <a:buNone/>
              </a:pPr>
              <a:t>75</a:t>
            </a:fld>
            <a:endParaRPr lang="zh-TW" altLang="en-US" sz="1200" b="1">
              <a:solidFill>
                <a:srgbClr val="000000"/>
              </a:solidFill>
              <a:latin typeface="Arial" panose="020B0604020202020204" pitchFamily="34" charset="0"/>
            </a:endParaRPr>
          </a:p>
        </p:txBody>
      </p:sp>
      <p:grpSp>
        <p:nvGrpSpPr>
          <p:cNvPr id="12" name="群組 3"/>
          <p:cNvGrpSpPr>
            <a:grpSpLocks/>
          </p:cNvGrpSpPr>
          <p:nvPr/>
        </p:nvGrpSpPr>
        <p:grpSpPr bwMode="auto">
          <a:xfrm>
            <a:off x="1753848" y="915986"/>
            <a:ext cx="8569325" cy="5799138"/>
            <a:chOff x="323528" y="908720"/>
            <a:chExt cx="8568952" cy="5799137"/>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568952"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13"/>
            <p:cNvSpPr txBox="1"/>
            <p:nvPr/>
          </p:nvSpPr>
          <p:spPr>
            <a:xfrm>
              <a:off x="3563475" y="2451770"/>
              <a:ext cx="1368365" cy="369888"/>
            </a:xfrm>
            <a:prstGeom prst="rect">
              <a:avLst/>
            </a:prstGeom>
            <a:solidFill>
              <a:schemeClr val="bg1">
                <a:lumMod val="95000"/>
              </a:schemeClr>
            </a:solidFill>
          </p:spPr>
          <p:txBody>
            <a:bodyPr>
              <a:spAutoFit/>
            </a:bodyPr>
            <a:lstStyle/>
            <a:p>
              <a:pPr>
                <a:defRPr/>
              </a:pPr>
              <a:r>
                <a:rPr lang="zh-TW" altLang="en-US" dirty="0">
                  <a:solidFill>
                    <a:srgbClr val="FF0000"/>
                  </a:solidFill>
                </a:rPr>
                <a:t>板橋高中</a:t>
              </a:r>
            </a:p>
          </p:txBody>
        </p:sp>
        <p:sp>
          <p:nvSpPr>
            <p:cNvPr id="15" name="文字方塊 14"/>
            <p:cNvSpPr txBox="1"/>
            <p:nvPr/>
          </p:nvSpPr>
          <p:spPr>
            <a:xfrm>
              <a:off x="3563475" y="3501108"/>
              <a:ext cx="1368365" cy="369887"/>
            </a:xfrm>
            <a:prstGeom prst="rect">
              <a:avLst/>
            </a:prstGeom>
            <a:solidFill>
              <a:schemeClr val="bg1">
                <a:lumMod val="95000"/>
              </a:schemeClr>
            </a:solidFill>
          </p:spPr>
          <p:txBody>
            <a:bodyPr>
              <a:spAutoFit/>
            </a:bodyPr>
            <a:lstStyle/>
            <a:p>
              <a:pPr>
                <a:defRPr/>
              </a:pPr>
              <a:r>
                <a:rPr lang="zh-TW" altLang="en-US" dirty="0">
                  <a:solidFill>
                    <a:srgbClr val="FF0000"/>
                  </a:solidFill>
                </a:rPr>
                <a:t>新北高工</a:t>
              </a:r>
            </a:p>
          </p:txBody>
        </p:sp>
        <p:sp>
          <p:nvSpPr>
            <p:cNvPr id="16" name="文字方塊 15"/>
            <p:cNvSpPr txBox="1"/>
            <p:nvPr/>
          </p:nvSpPr>
          <p:spPr>
            <a:xfrm>
              <a:off x="3563475" y="5012407"/>
              <a:ext cx="1368365" cy="369887"/>
            </a:xfrm>
            <a:prstGeom prst="rect">
              <a:avLst/>
            </a:prstGeom>
            <a:solidFill>
              <a:schemeClr val="bg1">
                <a:lumMod val="95000"/>
              </a:schemeClr>
            </a:solidFill>
          </p:spPr>
          <p:txBody>
            <a:bodyPr>
              <a:spAutoFit/>
            </a:bodyPr>
            <a:lstStyle/>
            <a:p>
              <a:pPr>
                <a:defRPr/>
              </a:pPr>
              <a:r>
                <a:rPr lang="zh-TW" altLang="en-US" dirty="0">
                  <a:solidFill>
                    <a:srgbClr val="FF0000"/>
                  </a:solidFill>
                </a:rPr>
                <a:t>中和高中</a:t>
              </a:r>
            </a:p>
          </p:txBody>
        </p:sp>
        <p:sp>
          <p:nvSpPr>
            <p:cNvPr id="17" name="文字方塊 16"/>
            <p:cNvSpPr txBox="1"/>
            <p:nvPr/>
          </p:nvSpPr>
          <p:spPr>
            <a:xfrm>
              <a:off x="3563475" y="6022057"/>
              <a:ext cx="1368365" cy="368300"/>
            </a:xfrm>
            <a:prstGeom prst="rect">
              <a:avLst/>
            </a:prstGeom>
            <a:solidFill>
              <a:schemeClr val="bg1">
                <a:lumMod val="95000"/>
              </a:schemeClr>
            </a:solidFill>
          </p:spPr>
          <p:txBody>
            <a:bodyPr>
              <a:spAutoFit/>
            </a:bodyPr>
            <a:lstStyle/>
            <a:p>
              <a:pPr>
                <a:defRPr/>
              </a:pPr>
              <a:r>
                <a:rPr lang="zh-TW" altLang="en-US" dirty="0">
                  <a:solidFill>
                    <a:srgbClr val="FF0000"/>
                  </a:solidFill>
                </a:rPr>
                <a:t>錦和高中</a:t>
              </a:r>
            </a:p>
          </p:txBody>
        </p:sp>
        <p:sp>
          <p:nvSpPr>
            <p:cNvPr id="18" name="文字方塊 17"/>
            <p:cNvSpPr txBox="1"/>
            <p:nvPr/>
          </p:nvSpPr>
          <p:spPr>
            <a:xfrm>
              <a:off x="5939859" y="3463008"/>
              <a:ext cx="1008019" cy="369887"/>
            </a:xfrm>
            <a:prstGeom prst="rect">
              <a:avLst/>
            </a:prstGeom>
            <a:solidFill>
              <a:schemeClr val="bg1">
                <a:lumMod val="95000"/>
              </a:schemeClr>
            </a:solidFill>
          </p:spPr>
          <p:txBody>
            <a:bodyPr>
              <a:spAutoFit/>
            </a:bodyPr>
            <a:lstStyle/>
            <a:p>
              <a:pPr>
                <a:defRPr/>
              </a:pPr>
              <a:r>
                <a:rPr lang="zh-TW" altLang="en-US" dirty="0">
                  <a:solidFill>
                    <a:srgbClr val="FF0000"/>
                  </a:solidFill>
                </a:rPr>
                <a:t>機械科</a:t>
              </a:r>
            </a:p>
          </p:txBody>
        </p:sp>
        <p:sp>
          <p:nvSpPr>
            <p:cNvPr id="19" name="文字方塊 9"/>
            <p:cNvSpPr txBox="1">
              <a:spLocks noChangeArrowheads="1"/>
            </p:cNvSpPr>
            <p:nvPr/>
          </p:nvSpPr>
          <p:spPr bwMode="auto">
            <a:xfrm>
              <a:off x="5940152" y="3933056"/>
              <a:ext cx="10081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800">
                  <a:solidFill>
                    <a:srgbClr val="FF0000"/>
                  </a:solidFill>
                  <a:latin typeface="Arial" panose="020B0604020202020204" pitchFamily="34" charset="0"/>
                </a:rPr>
                <a:t>模具科</a:t>
              </a:r>
            </a:p>
          </p:txBody>
        </p:sp>
        <p:sp>
          <p:nvSpPr>
            <p:cNvPr id="20" name="文字方塊 19"/>
            <p:cNvSpPr txBox="1"/>
            <p:nvPr/>
          </p:nvSpPr>
          <p:spPr>
            <a:xfrm>
              <a:off x="5939859" y="2451770"/>
              <a:ext cx="1008019" cy="369888"/>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sp>
          <p:nvSpPr>
            <p:cNvPr id="21" name="文字方塊 20"/>
            <p:cNvSpPr txBox="1"/>
            <p:nvPr/>
          </p:nvSpPr>
          <p:spPr>
            <a:xfrm>
              <a:off x="6012880" y="4994944"/>
              <a:ext cx="1008019" cy="369888"/>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sp>
          <p:nvSpPr>
            <p:cNvPr id="22" name="文字方塊 21"/>
            <p:cNvSpPr txBox="1"/>
            <p:nvPr/>
          </p:nvSpPr>
          <p:spPr>
            <a:xfrm>
              <a:off x="6012880" y="6044282"/>
              <a:ext cx="1008019" cy="369887"/>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grpSp>
      <p:sp>
        <p:nvSpPr>
          <p:cNvPr id="23" name="七角星形 22"/>
          <p:cNvSpPr/>
          <p:nvPr/>
        </p:nvSpPr>
        <p:spPr>
          <a:xfrm>
            <a:off x="2194193" y="2944811"/>
            <a:ext cx="3168650" cy="1663700"/>
          </a:xfrm>
          <a:prstGeom prst="star7">
            <a:avLst/>
          </a:prstGeom>
          <a:solidFill>
            <a:schemeClr val="accent2">
              <a:lumMod val="50000"/>
            </a:schemeClr>
          </a:solidFill>
        </p:spPr>
        <p:style>
          <a:lnRef idx="0">
            <a:schemeClr val="accent5"/>
          </a:lnRef>
          <a:fillRef idx="3">
            <a:schemeClr val="accent5"/>
          </a:fillRef>
          <a:effectRef idx="3">
            <a:schemeClr val="accent5"/>
          </a:effectRef>
          <a:fontRef idx="minor">
            <a:schemeClr val="lt1"/>
          </a:fontRef>
        </p:style>
        <p:txBody>
          <a:bodyPr lIns="36000" rIns="36000" bIns="36000" anchor="ctr"/>
          <a:lstStyle/>
          <a:p>
            <a:pPr algn="ctr">
              <a:defRPr/>
            </a:pPr>
            <a:endParaRPr lang="en-US" altLang="zh-TW" dirty="0" smtClean="0">
              <a:solidFill>
                <a:srgbClr val="FFFFFF"/>
              </a:solidFill>
            </a:endParaRPr>
          </a:p>
          <a:p>
            <a:pPr algn="ctr">
              <a:defRPr/>
            </a:pPr>
            <a:r>
              <a:rPr lang="zh-TW" altLang="en-US" dirty="0" smtClean="0">
                <a:solidFill>
                  <a:srgbClr val="FFFFFF"/>
                </a:solidFill>
              </a:rPr>
              <a:t>技術</a:t>
            </a:r>
            <a:r>
              <a:rPr lang="zh-TW" altLang="en-US" dirty="0">
                <a:solidFill>
                  <a:srgbClr val="FFFFFF"/>
                </a:solidFill>
              </a:rPr>
              <a:t>型高中，連續選擇同校多科，可算同一志願</a:t>
            </a:r>
          </a:p>
        </p:txBody>
      </p:sp>
      <p:sp>
        <p:nvSpPr>
          <p:cNvPr id="6" name="Rectangle 5">
            <a:extLst>
              <a:ext uri="{FF2B5EF4-FFF2-40B4-BE49-F238E27FC236}">
                <a16:creationId xmlns="" xmlns:a16="http://schemas.microsoft.com/office/drawing/2014/main" id="{828F1EF8-D55F-4EAB-9B5F-B1D632BB5452}"/>
              </a:ext>
            </a:extLst>
          </p:cNvPr>
          <p:cNvSpPr/>
          <p:nvPr/>
        </p:nvSpPr>
        <p:spPr>
          <a:xfrm>
            <a:off x="-1" y="640935"/>
            <a:ext cx="3290132"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75</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t>免試</a:t>
            </a:r>
            <a:r>
              <a:rPr lang="zh-TW" altLang="en-US" sz="4400" b="1" dirty="0"/>
              <a:t>入學志願選填畫面</a:t>
            </a:r>
            <a:endParaRPr lang="en-US" sz="4400" b="1" dirty="0"/>
          </a:p>
        </p:txBody>
      </p:sp>
    </p:spTree>
    <p:extLst>
      <p:ext uri="{BB962C8B-B14F-4D97-AF65-F5344CB8AC3E}">
        <p14:creationId xmlns:p14="http://schemas.microsoft.com/office/powerpoint/2010/main" val="256026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491383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76</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defRPr/>
            </a:pPr>
            <a:r>
              <a:rPr lang="zh-TW" altLang="en-US" sz="4400" b="1" dirty="0" smtClean="0">
                <a:latin typeface="+mn-ea"/>
              </a:rPr>
              <a:t>未來願</a:t>
            </a:r>
            <a:r>
              <a:rPr lang="zh-TW" altLang="en-US" sz="4400" b="1" dirty="0">
                <a:latin typeface="+mn-ea"/>
              </a:rPr>
              <a:t>景</a:t>
            </a:r>
          </a:p>
        </p:txBody>
      </p:sp>
      <p:grpSp>
        <p:nvGrpSpPr>
          <p:cNvPr id="7" name="群組 6"/>
          <p:cNvGrpSpPr>
            <a:grpSpLocks/>
          </p:cNvGrpSpPr>
          <p:nvPr/>
        </p:nvGrpSpPr>
        <p:grpSpPr bwMode="auto">
          <a:xfrm rot="19567985">
            <a:off x="1415310" y="1555572"/>
            <a:ext cx="2481263" cy="1795463"/>
            <a:chOff x="954278" y="1827505"/>
            <a:chExt cx="2481072" cy="1347216"/>
          </a:xfrm>
        </p:grpSpPr>
        <p:pic>
          <p:nvPicPr>
            <p:cNvPr id="8" name="圖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278" y="1827505"/>
              <a:ext cx="2481072" cy="13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6"/>
            <p:cNvSpPr txBox="1">
              <a:spLocks noChangeArrowheads="1"/>
            </p:cNvSpPr>
            <p:nvPr/>
          </p:nvSpPr>
          <p:spPr bwMode="auto">
            <a:xfrm>
              <a:off x="1320147" y="2389239"/>
              <a:ext cx="12105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rPr>
                <a:t>學校近一點</a:t>
              </a:r>
            </a:p>
          </p:txBody>
        </p:sp>
      </p:grpSp>
      <p:grpSp>
        <p:nvGrpSpPr>
          <p:cNvPr id="12" name="群組 11"/>
          <p:cNvGrpSpPr>
            <a:grpSpLocks/>
          </p:cNvGrpSpPr>
          <p:nvPr/>
        </p:nvGrpSpPr>
        <p:grpSpPr bwMode="auto">
          <a:xfrm>
            <a:off x="1583851" y="4402464"/>
            <a:ext cx="2498669" cy="1442532"/>
            <a:chOff x="2995115" y="2953829"/>
            <a:chExt cx="2218944" cy="847344"/>
          </a:xfrm>
        </p:grpSpPr>
        <p:pic>
          <p:nvPicPr>
            <p:cNvPr id="1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115" y="2953829"/>
              <a:ext cx="2218944" cy="8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7"/>
            <p:cNvSpPr txBox="1">
              <a:spLocks noChangeArrowheads="1"/>
            </p:cNvSpPr>
            <p:nvPr/>
          </p:nvSpPr>
          <p:spPr bwMode="auto">
            <a:xfrm>
              <a:off x="3281350" y="3262834"/>
              <a:ext cx="12105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rPr>
                <a:t>睡眠多一點</a:t>
              </a:r>
            </a:p>
          </p:txBody>
        </p:sp>
      </p:grpSp>
      <p:grpSp>
        <p:nvGrpSpPr>
          <p:cNvPr id="15" name="群組 14"/>
          <p:cNvGrpSpPr>
            <a:grpSpLocks/>
          </p:cNvGrpSpPr>
          <p:nvPr/>
        </p:nvGrpSpPr>
        <p:grpSpPr bwMode="auto">
          <a:xfrm rot="9094427">
            <a:off x="7869702" y="3786095"/>
            <a:ext cx="2444750" cy="1726631"/>
            <a:chOff x="4790758" y="1836534"/>
            <a:chExt cx="2444496" cy="1054608"/>
          </a:xfrm>
        </p:grpSpPr>
        <p:pic>
          <p:nvPicPr>
            <p:cNvPr id="1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0758" y="1836534"/>
              <a:ext cx="2444496" cy="10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8"/>
            <p:cNvSpPr txBox="1">
              <a:spLocks noChangeArrowheads="1"/>
            </p:cNvSpPr>
            <p:nvPr/>
          </p:nvSpPr>
          <p:spPr bwMode="auto">
            <a:xfrm rot="10800000">
              <a:off x="5624428" y="2219653"/>
              <a:ext cx="12105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a:solidFill>
                    <a:schemeClr val="bg1"/>
                  </a:solidFill>
                  <a:latin typeface="微軟正黑體" panose="020B0604030504040204" pitchFamily="34" charset="-120"/>
                  <a:ea typeface="微軟正黑體" panose="020B0604030504040204" pitchFamily="34" charset="-120"/>
                </a:rPr>
                <a:t>陪伴長一點</a:t>
              </a:r>
            </a:p>
          </p:txBody>
        </p:sp>
      </p:grpSp>
      <p:grpSp>
        <p:nvGrpSpPr>
          <p:cNvPr id="18" name="群組 17"/>
          <p:cNvGrpSpPr>
            <a:grpSpLocks/>
          </p:cNvGrpSpPr>
          <p:nvPr/>
        </p:nvGrpSpPr>
        <p:grpSpPr bwMode="auto">
          <a:xfrm>
            <a:off x="8224053" y="1300113"/>
            <a:ext cx="2298700" cy="2008188"/>
            <a:chOff x="5974443" y="2868195"/>
            <a:chExt cx="2298192" cy="1505712"/>
          </a:xfrm>
        </p:grpSpPr>
        <p:pic>
          <p:nvPicPr>
            <p:cNvPr id="19" name="圖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4443" y="2868195"/>
              <a:ext cx="2298192" cy="150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字方塊 19"/>
            <p:cNvSpPr txBox="1"/>
            <p:nvPr/>
          </p:nvSpPr>
          <p:spPr>
            <a:xfrm>
              <a:off x="6669614" y="3285986"/>
              <a:ext cx="1006253" cy="438025"/>
            </a:xfrm>
            <a:prstGeom prst="rect">
              <a:avLst/>
            </a:prstGeom>
            <a:noFill/>
          </p:spPr>
          <p:txBody>
            <a:bodyPr wrap="none">
              <a:spAutoFit/>
            </a:bodyPr>
            <a:lstStyle/>
            <a:p>
              <a:pPr>
                <a:defRPr/>
              </a:pPr>
              <a:r>
                <a:rPr lang="zh-TW" altLang="en-US" sz="1600" b="1" dirty="0">
                  <a:solidFill>
                    <a:schemeClr val="tx1">
                      <a:lumMod val="65000"/>
                      <a:lumOff val="35000"/>
                    </a:schemeClr>
                  </a:solidFill>
                  <a:latin typeface="Microsoft JhengHei" charset="0"/>
                  <a:ea typeface="Microsoft JhengHei" charset="0"/>
                  <a:cs typeface="Microsoft JhengHei" charset="0"/>
                </a:rPr>
                <a:t>經濟壓力</a:t>
              </a:r>
            </a:p>
            <a:p>
              <a:pPr>
                <a:defRPr/>
              </a:pPr>
              <a:r>
                <a:rPr lang="zh-TW" altLang="en-US" sz="1600" b="1" dirty="0">
                  <a:solidFill>
                    <a:schemeClr val="tx1">
                      <a:lumMod val="65000"/>
                      <a:lumOff val="35000"/>
                    </a:schemeClr>
                  </a:solidFill>
                  <a:latin typeface="Microsoft JhengHei" charset="0"/>
                  <a:ea typeface="Microsoft JhengHei" charset="0"/>
                  <a:cs typeface="Microsoft JhengHei" charset="0"/>
                </a:rPr>
                <a:t>少一點</a:t>
              </a:r>
            </a:p>
          </p:txBody>
        </p:sp>
      </p:grpSp>
      <p:grpSp>
        <p:nvGrpSpPr>
          <p:cNvPr id="21" name="群組 20"/>
          <p:cNvGrpSpPr>
            <a:grpSpLocks/>
          </p:cNvGrpSpPr>
          <p:nvPr/>
        </p:nvGrpSpPr>
        <p:grpSpPr bwMode="auto">
          <a:xfrm>
            <a:off x="4082520" y="2018706"/>
            <a:ext cx="3627438" cy="3694112"/>
            <a:chOff x="2635119" y="1814862"/>
            <a:chExt cx="3548768" cy="3548768"/>
          </a:xfrm>
        </p:grpSpPr>
        <p:pic>
          <p:nvPicPr>
            <p:cNvPr id="22" name="圖片 5">
              <a:hlinkClick r:id="rId6" action="ppaction://hlinkfil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35119" y="1814862"/>
              <a:ext cx="3548768" cy="354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字方塊 21"/>
            <p:cNvSpPr txBox="1">
              <a:spLocks noChangeArrowheads="1"/>
            </p:cNvSpPr>
            <p:nvPr/>
          </p:nvSpPr>
          <p:spPr bwMode="auto">
            <a:xfrm>
              <a:off x="3440899" y="3192337"/>
              <a:ext cx="1937207" cy="6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a:spcBef>
                  <a:spcPct val="0"/>
                </a:spcBef>
                <a:buFontTx/>
                <a:buNone/>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讓孩子在新北</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spcBef>
                  <a:spcPct val="0"/>
                </a:spcBef>
                <a:buFontTx/>
                <a:buNone/>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成為自己的明星</a:t>
              </a:r>
            </a:p>
          </p:txBody>
        </p:sp>
      </p:grpSp>
      <p:pic>
        <p:nvPicPr>
          <p:cNvPr id="24" name="圖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13938" y="5795165"/>
            <a:ext cx="1573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0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defRPr/>
            </a:pPr>
            <a:r>
              <a:rPr lang="zh-TW" altLang="en-US" sz="4400" b="1" dirty="0">
                <a:latin typeface="+mn-ea"/>
              </a:rPr>
              <a:t>結語</a:t>
            </a:r>
          </a:p>
        </p:txBody>
      </p:sp>
      <p:sp>
        <p:nvSpPr>
          <p:cNvPr id="6" name="Rectangle 5">
            <a:extLst>
              <a:ext uri="{FF2B5EF4-FFF2-40B4-BE49-F238E27FC236}">
                <a16:creationId xmlns="" xmlns:a16="http://schemas.microsoft.com/office/drawing/2014/main" id="{828F1EF8-D55F-4EAB-9B5F-B1D632BB5452}"/>
              </a:ext>
            </a:extLst>
          </p:cNvPr>
          <p:cNvSpPr/>
          <p:nvPr/>
        </p:nvSpPr>
        <p:spPr>
          <a:xfrm>
            <a:off x="-1" y="640936"/>
            <a:ext cx="5494947" cy="1626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77</a:t>
            </a:fld>
            <a:endParaRPr lang="en-US" sz="1600" dirty="0">
              <a:solidFill>
                <a:prstClr val="white"/>
              </a:solidFill>
            </a:endParaRPr>
          </a:p>
        </p:txBody>
      </p:sp>
      <p:sp>
        <p:nvSpPr>
          <p:cNvPr id="27" name="文字方塊 2"/>
          <p:cNvSpPr txBox="1">
            <a:spLocks noChangeArrowheads="1"/>
          </p:cNvSpPr>
          <p:nvPr/>
        </p:nvSpPr>
        <p:spPr bwMode="auto">
          <a:xfrm>
            <a:off x="821082" y="1080475"/>
            <a:ext cx="1032455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marL="0" indent="0" eaLnBrk="1" hangingPunct="1">
              <a:lnSpc>
                <a:spcPct val="90000"/>
              </a:lnSpc>
              <a:buClr>
                <a:srgbClr val="F5B821"/>
              </a:buClr>
              <a:buNone/>
            </a:pPr>
            <a:r>
              <a:rPr lang="zh-TW" altLang="en-US" sz="3200" dirty="0">
                <a:solidFill>
                  <a:srgbClr val="002060"/>
                </a:solidFill>
                <a:latin typeface="標楷體" panose="03000509000000000000" pitchFamily="65" charset="-120"/>
                <a:ea typeface="標楷體" panose="03000509000000000000" pitchFamily="65" charset="-120"/>
              </a:rPr>
              <a:t>新北市為提升高中職辦學品質，使學子能適性就近入學社區優質高中職，把每個孩子帶上來，逐步實現在地就學的目標，我們做了</a:t>
            </a:r>
            <a:r>
              <a:rPr lang="en-US" altLang="zh-TW" sz="3200" dirty="0">
                <a:solidFill>
                  <a:srgbClr val="002060"/>
                </a:solidFill>
                <a:latin typeface="標楷體" panose="03000509000000000000" pitchFamily="65" charset="-120"/>
                <a:ea typeface="標楷體" panose="03000509000000000000" pitchFamily="65" charset="-120"/>
              </a:rPr>
              <a:t>...</a:t>
            </a:r>
          </a:p>
        </p:txBody>
      </p:sp>
      <p:grpSp>
        <p:nvGrpSpPr>
          <p:cNvPr id="2" name="群組 1"/>
          <p:cNvGrpSpPr/>
          <p:nvPr/>
        </p:nvGrpSpPr>
        <p:grpSpPr>
          <a:xfrm>
            <a:off x="3561366" y="2441847"/>
            <a:ext cx="5044932" cy="4279627"/>
            <a:chOff x="2902657" y="2088832"/>
            <a:chExt cx="5797550" cy="4918075"/>
          </a:xfrm>
        </p:grpSpPr>
        <p:grpSp>
          <p:nvGrpSpPr>
            <p:cNvPr id="28" name="群組 27"/>
            <p:cNvGrpSpPr>
              <a:grpSpLocks/>
            </p:cNvGrpSpPr>
            <p:nvPr/>
          </p:nvGrpSpPr>
          <p:grpSpPr bwMode="auto">
            <a:xfrm>
              <a:off x="5880807" y="2088832"/>
              <a:ext cx="1941513" cy="1801813"/>
              <a:chOff x="5873707" y="381892"/>
              <a:chExt cx="1941892" cy="1801254"/>
            </a:xfrm>
          </p:grpSpPr>
          <p:pic>
            <p:nvPicPr>
              <p:cNvPr id="29" name="圖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707" y="381892"/>
                <a:ext cx="1941892" cy="18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字方塊 23">
                <a:hlinkClick r:id="rId3" action="ppaction://hlinksldjump"/>
              </p:cNvPr>
              <p:cNvSpPr txBox="1">
                <a:spLocks noChangeArrowheads="1"/>
              </p:cNvSpPr>
              <p:nvPr/>
            </p:nvSpPr>
            <p:spPr bwMode="auto">
              <a:xfrm>
                <a:off x="5955131" y="1361005"/>
                <a:ext cx="1459588" cy="3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優化學習環境</a:t>
                </a:r>
              </a:p>
            </p:txBody>
          </p:sp>
          <p:pic>
            <p:nvPicPr>
              <p:cNvPr id="31" name="圖片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5973" y="793826"/>
                <a:ext cx="531726" cy="53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群組 32"/>
            <p:cNvGrpSpPr>
              <a:grpSpLocks/>
            </p:cNvGrpSpPr>
            <p:nvPr/>
          </p:nvGrpSpPr>
          <p:grpSpPr bwMode="auto">
            <a:xfrm>
              <a:off x="2902657" y="5057457"/>
              <a:ext cx="1801813" cy="1947863"/>
              <a:chOff x="2896088" y="3350067"/>
              <a:chExt cx="1801254" cy="1947302"/>
            </a:xfrm>
          </p:grpSpPr>
          <p:pic>
            <p:nvPicPr>
              <p:cNvPr id="34" name="圖片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6088" y="3350067"/>
                <a:ext cx="1801254" cy="19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字方塊 27">
                <a:hlinkClick r:id="rId6" action="ppaction://hlinksldjump"/>
              </p:cNvPr>
              <p:cNvSpPr txBox="1">
                <a:spLocks noChangeArrowheads="1"/>
              </p:cNvSpPr>
              <p:nvPr/>
            </p:nvSpPr>
            <p:spPr bwMode="auto">
              <a:xfrm>
                <a:off x="3183166" y="4079376"/>
                <a:ext cx="1362225" cy="60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完成國私立</a:t>
                </a:r>
                <a:endParaRPr lang="en-US" altLang="zh-TW" sz="1400" b="1" dirty="0">
                  <a:solidFill>
                    <a:srgbClr val="FFFFFF"/>
                  </a:solidFill>
                  <a:latin typeface="微軟正黑體" panose="020B0604030504040204" pitchFamily="34" charset="-120"/>
                  <a:ea typeface="微軟正黑體" panose="020B0604030504040204" pitchFamily="34" charset="-120"/>
                </a:endParaRPr>
              </a:p>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高中職改隸</a:t>
                </a:r>
              </a:p>
            </p:txBody>
          </p:sp>
          <p:pic>
            <p:nvPicPr>
              <p:cNvPr id="36" name="圖片 2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7248" y="3531352"/>
                <a:ext cx="570736" cy="52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群組 36"/>
            <p:cNvGrpSpPr>
              <a:grpSpLocks/>
            </p:cNvGrpSpPr>
            <p:nvPr/>
          </p:nvGrpSpPr>
          <p:grpSpPr bwMode="auto">
            <a:xfrm>
              <a:off x="2928057" y="3000057"/>
              <a:ext cx="1800225" cy="1941513"/>
              <a:chOff x="2921264" y="1292221"/>
              <a:chExt cx="1801254" cy="1941892"/>
            </a:xfrm>
          </p:grpSpPr>
          <p:pic>
            <p:nvPicPr>
              <p:cNvPr id="38" name="圖片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1264" y="1292221"/>
                <a:ext cx="1801254" cy="19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字方塊 31">
                <a:hlinkClick r:id="rId9" action="ppaction://hlinksldjump"/>
              </p:cNvPr>
              <p:cNvSpPr txBox="1">
                <a:spLocks noChangeArrowheads="1"/>
              </p:cNvSpPr>
              <p:nvPr/>
            </p:nvSpPr>
            <p:spPr bwMode="auto">
              <a:xfrm>
                <a:off x="2959884" y="2586478"/>
                <a:ext cx="1538898" cy="3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提高就學機會</a:t>
                </a:r>
              </a:p>
            </p:txBody>
          </p:sp>
          <p:pic>
            <p:nvPicPr>
              <p:cNvPr id="40" name="圖片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38171" y="1922390"/>
                <a:ext cx="548134" cy="5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群組 40"/>
            <p:cNvGrpSpPr>
              <a:grpSpLocks/>
            </p:cNvGrpSpPr>
            <p:nvPr/>
          </p:nvGrpSpPr>
          <p:grpSpPr bwMode="auto">
            <a:xfrm>
              <a:off x="6898395" y="5060632"/>
              <a:ext cx="1801812" cy="1946275"/>
              <a:chOff x="6892142" y="3352409"/>
              <a:chExt cx="1801254" cy="1947302"/>
            </a:xfrm>
          </p:grpSpPr>
          <p:pic>
            <p:nvPicPr>
              <p:cNvPr id="42" name="圖片 3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92142" y="3352409"/>
                <a:ext cx="1801254" cy="19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字方塊 35">
                <a:hlinkClick r:id="rId12" action="ppaction://hlinksldjump"/>
              </p:cNvPr>
              <p:cNvSpPr txBox="1">
                <a:spLocks noChangeArrowheads="1"/>
              </p:cNvSpPr>
              <p:nvPr/>
            </p:nvSpPr>
            <p:spPr bwMode="auto">
              <a:xfrm>
                <a:off x="7359171" y="4129228"/>
                <a:ext cx="1162249" cy="60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打造前瞻</a:t>
                </a:r>
              </a:p>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技職教育</a:t>
                </a:r>
              </a:p>
            </p:txBody>
          </p:sp>
          <p:pic>
            <p:nvPicPr>
              <p:cNvPr id="44" name="圖片 36">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06484" y="3581975"/>
                <a:ext cx="525530" cy="5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群組 44"/>
            <p:cNvGrpSpPr>
              <a:grpSpLocks/>
            </p:cNvGrpSpPr>
            <p:nvPr/>
          </p:nvGrpSpPr>
          <p:grpSpPr bwMode="auto">
            <a:xfrm>
              <a:off x="6892045" y="2992120"/>
              <a:ext cx="1800225" cy="1941512"/>
              <a:chOff x="6884927" y="1284591"/>
              <a:chExt cx="1801254" cy="1941892"/>
            </a:xfrm>
          </p:grpSpPr>
          <p:pic>
            <p:nvPicPr>
              <p:cNvPr id="46" name="圖片 3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84927" y="1284591"/>
                <a:ext cx="1801254" cy="19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字方塊 39">
                <a:hlinkClick r:id="rId15" action="ppaction://hlinksldjump"/>
              </p:cNvPr>
              <p:cNvSpPr txBox="1">
                <a:spLocks noChangeArrowheads="1"/>
              </p:cNvSpPr>
              <p:nvPr/>
            </p:nvSpPr>
            <p:spPr bwMode="auto">
              <a:xfrm>
                <a:off x="7290070" y="2420197"/>
                <a:ext cx="1257350" cy="60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推動高中職</a:t>
                </a:r>
              </a:p>
              <a:p>
                <a:pPr algn="ct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旗艦計畫</a:t>
                </a:r>
              </a:p>
            </p:txBody>
          </p:sp>
          <p:pic>
            <p:nvPicPr>
              <p:cNvPr id="48" name="圖片 40">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70314" y="1896998"/>
                <a:ext cx="666800" cy="49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群組 48"/>
            <p:cNvGrpSpPr>
              <a:grpSpLocks/>
            </p:cNvGrpSpPr>
            <p:nvPr/>
          </p:nvGrpSpPr>
          <p:grpSpPr bwMode="auto">
            <a:xfrm>
              <a:off x="3817057" y="2093595"/>
              <a:ext cx="1943100" cy="1801812"/>
              <a:chOff x="3811163" y="386151"/>
              <a:chExt cx="1941892" cy="1801254"/>
            </a:xfrm>
          </p:grpSpPr>
          <p:pic>
            <p:nvPicPr>
              <p:cNvPr id="50" name="圖片 4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811163" y="386151"/>
                <a:ext cx="1941892" cy="18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圖片 43">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725123" y="774541"/>
                <a:ext cx="493110" cy="52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文字方塊 44">
                <a:hlinkClick r:id="rId18" action="ppaction://hlinksldjump"/>
              </p:cNvPr>
              <p:cNvSpPr txBox="1">
                <a:spLocks noChangeArrowheads="1"/>
              </p:cNvSpPr>
              <p:nvPr/>
            </p:nvSpPr>
            <p:spPr bwMode="auto">
              <a:xfrm>
                <a:off x="4293311" y="1332443"/>
                <a:ext cx="1459744" cy="35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擴增教育人力</a:t>
                </a:r>
              </a:p>
            </p:txBody>
          </p:sp>
        </p:grpSp>
      </p:grpSp>
    </p:spTree>
    <p:extLst>
      <p:ext uri="{BB962C8B-B14F-4D97-AF65-F5344CB8AC3E}">
        <p14:creationId xmlns:p14="http://schemas.microsoft.com/office/powerpoint/2010/main" val="37179740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22389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78</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1956986" y="383700"/>
            <a:ext cx="8466605" cy="677108"/>
          </a:xfrm>
          <a:prstGeom prst="rect">
            <a:avLst/>
          </a:prstGeom>
          <a:noFill/>
        </p:spPr>
        <p:txBody>
          <a:bodyPr wrap="square" lIns="0" tIns="0" rIns="0" bIns="0" rtlCol="0" anchor="t">
            <a:spAutoFit/>
          </a:bodyPr>
          <a:lstStyle/>
          <a:p>
            <a:pPr algn="ctr">
              <a:defRPr/>
            </a:pPr>
            <a:r>
              <a:rPr lang="zh-TW" altLang="en-US" sz="4400" b="1" dirty="0" smtClean="0"/>
              <a:t>新</a:t>
            </a:r>
            <a:r>
              <a:rPr lang="zh-TW" altLang="en-US" sz="4400" b="1" dirty="0"/>
              <a:t>北市績優學生就近</a:t>
            </a:r>
            <a:r>
              <a:rPr lang="zh-TW" altLang="en-US" sz="4400" b="1" dirty="0" smtClean="0"/>
              <a:t>入學獎學金</a:t>
            </a:r>
            <a:endParaRPr lang="zh-TW" altLang="en-US" sz="4400" b="1" dirty="0"/>
          </a:p>
        </p:txBody>
      </p:sp>
      <p:sp>
        <p:nvSpPr>
          <p:cNvPr id="2" name="矩形 1"/>
          <p:cNvSpPr/>
          <p:nvPr/>
        </p:nvSpPr>
        <p:spPr>
          <a:xfrm>
            <a:off x="1263637" y="1529132"/>
            <a:ext cx="9853301" cy="4401205"/>
          </a:xfrm>
          <a:prstGeom prst="rect">
            <a:avLst/>
          </a:prstGeom>
        </p:spPr>
        <p:txBody>
          <a:bodyPr wrap="square">
            <a:spAutoFit/>
          </a:bodyPr>
          <a:lstStyle/>
          <a:p>
            <a:pPr>
              <a:defRPr/>
            </a:pPr>
            <a:r>
              <a:rPr lang="zh-TW" altLang="en-US" sz="2800" dirty="0">
                <a:latin typeface="+mn-ea"/>
              </a:rPr>
              <a:t>本市國中畢業生獲錄取本市市立高級中等學校或國立華僑高中就讀者：</a:t>
            </a:r>
          </a:p>
          <a:p>
            <a:pPr>
              <a:defRPr/>
            </a:pPr>
            <a:r>
              <a:rPr lang="zh-TW" altLang="en-US" sz="2800" dirty="0" smtClean="0">
                <a:latin typeface="+mn-ea"/>
              </a:rPr>
              <a:t>  會考</a:t>
            </a:r>
            <a:r>
              <a:rPr lang="zh-TW" altLang="en-US" sz="2800" dirty="0">
                <a:latin typeface="+mn-ea"/>
              </a:rPr>
              <a:t>成績達</a:t>
            </a:r>
            <a:r>
              <a:rPr lang="en-US" altLang="zh-TW" sz="2800" dirty="0">
                <a:latin typeface="+mn-ea"/>
              </a:rPr>
              <a:t>5A++</a:t>
            </a:r>
            <a:r>
              <a:rPr lang="zh-TW" altLang="en-US" sz="2800" dirty="0">
                <a:latin typeface="+mn-ea"/>
              </a:rPr>
              <a:t>，得核發</a:t>
            </a:r>
            <a:r>
              <a:rPr lang="en-US" altLang="zh-TW" sz="2800" dirty="0">
                <a:latin typeface="+mn-ea"/>
              </a:rPr>
              <a:t>10</a:t>
            </a:r>
            <a:r>
              <a:rPr lang="zh-TW" altLang="en-US" sz="2800" dirty="0">
                <a:latin typeface="+mn-ea"/>
              </a:rPr>
              <a:t>萬元獎學金。</a:t>
            </a:r>
          </a:p>
          <a:p>
            <a:pPr>
              <a:defRPr/>
            </a:pPr>
            <a:r>
              <a:rPr lang="zh-TW" altLang="en-US" sz="2800" dirty="0" smtClean="0">
                <a:latin typeface="+mn-ea"/>
              </a:rPr>
              <a:t>  會考</a:t>
            </a:r>
            <a:r>
              <a:rPr lang="zh-TW" altLang="en-US" sz="2800" dirty="0">
                <a:latin typeface="+mn-ea"/>
              </a:rPr>
              <a:t>成績達</a:t>
            </a:r>
            <a:r>
              <a:rPr lang="en-US" altLang="zh-TW" sz="2800" dirty="0">
                <a:latin typeface="+mn-ea"/>
              </a:rPr>
              <a:t>4A++</a:t>
            </a:r>
            <a:r>
              <a:rPr lang="zh-TW" altLang="en-US" sz="2800" dirty="0">
                <a:latin typeface="+mn-ea"/>
              </a:rPr>
              <a:t>以上，得核發</a:t>
            </a:r>
            <a:r>
              <a:rPr lang="en-US" altLang="zh-TW" sz="2800" dirty="0">
                <a:latin typeface="+mn-ea"/>
              </a:rPr>
              <a:t>6</a:t>
            </a:r>
            <a:r>
              <a:rPr lang="zh-TW" altLang="en-US" sz="2800" dirty="0">
                <a:latin typeface="+mn-ea"/>
              </a:rPr>
              <a:t>萬元獎學金。</a:t>
            </a:r>
          </a:p>
          <a:p>
            <a:pPr>
              <a:defRPr/>
            </a:pPr>
            <a:r>
              <a:rPr lang="zh-TW" altLang="en-US" sz="2800" dirty="0" smtClean="0">
                <a:latin typeface="+mn-ea"/>
              </a:rPr>
              <a:t>  會考</a:t>
            </a:r>
            <a:r>
              <a:rPr lang="zh-TW" altLang="en-US" sz="2800" dirty="0">
                <a:latin typeface="+mn-ea"/>
              </a:rPr>
              <a:t>成績達</a:t>
            </a:r>
            <a:r>
              <a:rPr lang="en-US" altLang="zh-TW" sz="2800" dirty="0">
                <a:latin typeface="+mn-ea"/>
              </a:rPr>
              <a:t>3A++</a:t>
            </a:r>
            <a:r>
              <a:rPr lang="zh-TW" altLang="en-US" sz="2800" dirty="0">
                <a:latin typeface="+mn-ea"/>
              </a:rPr>
              <a:t>以上，得核發</a:t>
            </a:r>
            <a:r>
              <a:rPr lang="en-US" altLang="zh-TW" sz="2800" dirty="0">
                <a:latin typeface="+mn-ea"/>
              </a:rPr>
              <a:t>4</a:t>
            </a:r>
            <a:r>
              <a:rPr lang="zh-TW" altLang="en-US" sz="2800" dirty="0">
                <a:latin typeface="+mn-ea"/>
              </a:rPr>
              <a:t>萬元獎學金。</a:t>
            </a:r>
          </a:p>
          <a:p>
            <a:pPr>
              <a:defRPr/>
            </a:pPr>
            <a:r>
              <a:rPr lang="zh-TW" altLang="en-US" sz="2800" dirty="0" smtClean="0">
                <a:latin typeface="+mn-ea"/>
              </a:rPr>
              <a:t>若</a:t>
            </a:r>
            <a:r>
              <a:rPr lang="zh-TW" altLang="en-US" sz="2800" dirty="0">
                <a:latin typeface="+mn-ea"/>
              </a:rPr>
              <a:t>依新北市立高級中等學校就近入學區域劃分表所列對應學校為第</a:t>
            </a:r>
            <a:r>
              <a:rPr lang="en-US" altLang="zh-TW" sz="2800" dirty="0">
                <a:latin typeface="+mn-ea"/>
              </a:rPr>
              <a:t>1</a:t>
            </a:r>
            <a:r>
              <a:rPr lang="zh-TW" altLang="en-US" sz="2800" dirty="0">
                <a:latin typeface="+mn-ea"/>
              </a:rPr>
              <a:t>志願獲錄取就讀者，前開獎學金再加碼</a:t>
            </a:r>
            <a:r>
              <a:rPr lang="en-US" altLang="zh-TW" sz="2800" dirty="0">
                <a:latin typeface="+mn-ea"/>
              </a:rPr>
              <a:t>1</a:t>
            </a:r>
            <a:r>
              <a:rPr lang="zh-TW" altLang="en-US" sz="2800" dirty="0">
                <a:latin typeface="+mn-ea"/>
              </a:rPr>
              <a:t>萬元獎學金。</a:t>
            </a:r>
          </a:p>
          <a:p>
            <a:pPr>
              <a:defRPr/>
            </a:pPr>
            <a:endParaRPr lang="zh-TW" altLang="en-US" sz="2800" dirty="0">
              <a:latin typeface="+mn-ea"/>
            </a:endParaRPr>
          </a:p>
          <a:p>
            <a:pPr>
              <a:defRPr/>
            </a:pPr>
            <a:r>
              <a:rPr lang="zh-TW" altLang="en-US" sz="2800" dirty="0">
                <a:latin typeface="+mn-ea"/>
              </a:rPr>
              <a:t>有關獎助學金詳見</a:t>
            </a:r>
            <a:r>
              <a:rPr lang="zh-TW" altLang="en-US" sz="2800" dirty="0">
                <a:latin typeface="+mn-ea"/>
                <a:hlinkClick r:id="rId2" action="ppaction://hlinkfile"/>
              </a:rPr>
              <a:t>「新北市立高級中等學校辦理學生獎助學金實施計畫」</a:t>
            </a:r>
            <a:endParaRPr lang="zh-TW" altLang="en-US" sz="2800" dirty="0">
              <a:latin typeface="+mn-ea"/>
            </a:endParaRPr>
          </a:p>
        </p:txBody>
      </p:sp>
    </p:spTree>
    <p:extLst>
      <p:ext uri="{BB962C8B-B14F-4D97-AF65-F5344CB8AC3E}">
        <p14:creationId xmlns:p14="http://schemas.microsoft.com/office/powerpoint/2010/main" val="32869719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828F1EF8-D55F-4EAB-9B5F-B1D632BB5452}"/>
              </a:ext>
            </a:extLst>
          </p:cNvPr>
          <p:cNvSpPr/>
          <p:nvPr/>
        </p:nvSpPr>
        <p:spPr>
          <a:xfrm>
            <a:off x="-1" y="640935"/>
            <a:ext cx="2615014"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79</a:t>
            </a:fld>
            <a:endParaRPr lang="en-US" sz="1600" dirty="0">
              <a:solidFill>
                <a:prstClr val="white"/>
              </a:solidFill>
            </a:endParaRPr>
          </a:p>
        </p:txBody>
      </p:sp>
      <p:sp>
        <p:nvSpPr>
          <p:cNvPr id="32" name="TextBox 7">
            <a:extLst>
              <a:ext uri="{FF2B5EF4-FFF2-40B4-BE49-F238E27FC236}">
                <a16:creationId xmlns="" xmlns:a16="http://schemas.microsoft.com/office/drawing/2014/main" id="{5A0151CA-4F17-486D-A55B-4FFDBA3708A3}"/>
              </a:ext>
            </a:extLst>
          </p:cNvPr>
          <p:cNvSpPr txBox="1"/>
          <p:nvPr/>
        </p:nvSpPr>
        <p:spPr>
          <a:xfrm>
            <a:off x="1956986" y="383700"/>
            <a:ext cx="8466605" cy="677108"/>
          </a:xfrm>
          <a:prstGeom prst="rect">
            <a:avLst/>
          </a:prstGeom>
          <a:noFill/>
        </p:spPr>
        <p:txBody>
          <a:bodyPr wrap="square" lIns="0" tIns="0" rIns="0" bIns="0" rtlCol="0" anchor="t">
            <a:spAutoFit/>
          </a:bodyPr>
          <a:lstStyle/>
          <a:p>
            <a:pPr algn="ctr">
              <a:defRPr/>
            </a:pPr>
            <a:r>
              <a:rPr lang="en-US" altLang="zh-TW" sz="4400" b="1" dirty="0" smtClean="0">
                <a:latin typeface="+mn-ea"/>
              </a:rPr>
              <a:t>109</a:t>
            </a:r>
            <a:r>
              <a:rPr lang="zh-TW" altLang="en-US" sz="4400" b="1" dirty="0" smtClean="0">
                <a:latin typeface="+mn-ea"/>
              </a:rPr>
              <a:t>學年</a:t>
            </a:r>
            <a:r>
              <a:rPr lang="zh-TW" altLang="en-US" sz="4400" b="1" dirty="0">
                <a:latin typeface="+mn-ea"/>
              </a:rPr>
              <a:t>度多元入學諮詢管道</a:t>
            </a:r>
          </a:p>
        </p:txBody>
      </p:sp>
      <p:sp>
        <p:nvSpPr>
          <p:cNvPr id="3" name="矩形 2"/>
          <p:cNvSpPr/>
          <p:nvPr/>
        </p:nvSpPr>
        <p:spPr>
          <a:xfrm>
            <a:off x="2922661" y="1211404"/>
            <a:ext cx="6990460" cy="5016758"/>
          </a:xfrm>
          <a:prstGeom prst="rect">
            <a:avLst/>
          </a:prstGeom>
        </p:spPr>
        <p:txBody>
          <a:bodyPr wrap="square">
            <a:spAutoFit/>
          </a:bodyPr>
          <a:lstStyle/>
          <a:p>
            <a:pPr>
              <a:defRPr/>
            </a:pPr>
            <a:r>
              <a:rPr lang="en-US" altLang="zh-TW" sz="3200" dirty="0" smtClean="0">
                <a:latin typeface="+mn-ea"/>
              </a:rPr>
              <a:t>109</a:t>
            </a:r>
            <a:r>
              <a:rPr lang="zh-TW" altLang="en-US" sz="3200" dirty="0" smtClean="0">
                <a:latin typeface="+mn-ea"/>
              </a:rPr>
              <a:t>年</a:t>
            </a:r>
            <a:r>
              <a:rPr lang="zh-TW" altLang="en-US" sz="3200" dirty="0">
                <a:latin typeface="+mn-ea"/>
              </a:rPr>
              <a:t>國中畢業生適性入學宣導網站</a:t>
            </a:r>
            <a:endParaRPr lang="en-US" altLang="zh-TW" sz="3200" dirty="0">
              <a:latin typeface="+mn-ea"/>
            </a:endParaRPr>
          </a:p>
          <a:p>
            <a:pPr>
              <a:defRPr/>
            </a:pPr>
            <a:r>
              <a:rPr lang="en-US" altLang="zh-TW" sz="3200" dirty="0">
                <a:latin typeface="+mn-ea"/>
                <a:hlinkClick r:id="rId2"/>
              </a:rPr>
              <a:t>http://adapt.k12ea.gov.tw/</a:t>
            </a:r>
            <a:endParaRPr lang="en-US" altLang="zh-TW" sz="3200" dirty="0">
              <a:latin typeface="+mn-ea"/>
            </a:endParaRPr>
          </a:p>
          <a:p>
            <a:pPr>
              <a:defRPr/>
            </a:pPr>
            <a:r>
              <a:rPr lang="zh-TW" altLang="en-US" sz="3200" dirty="0">
                <a:latin typeface="+mn-ea"/>
              </a:rPr>
              <a:t>教育部十二年國民基本教育資訊網</a:t>
            </a:r>
            <a:endParaRPr lang="en-US" altLang="zh-TW" sz="3200" dirty="0">
              <a:latin typeface="+mn-ea"/>
            </a:endParaRPr>
          </a:p>
          <a:p>
            <a:pPr>
              <a:defRPr/>
            </a:pPr>
            <a:r>
              <a:rPr lang="en-US" altLang="zh-TW" sz="3200" dirty="0">
                <a:latin typeface="+mn-ea"/>
                <a:hlinkClick r:id="rId3"/>
              </a:rPr>
              <a:t>http://12basic.edu.tw/</a:t>
            </a:r>
            <a:endParaRPr lang="zh-TW" altLang="en-US" sz="3200" dirty="0">
              <a:latin typeface="+mn-ea"/>
            </a:endParaRPr>
          </a:p>
          <a:p>
            <a:pPr>
              <a:defRPr/>
            </a:pPr>
            <a:r>
              <a:rPr lang="zh-TW" altLang="en-US" sz="3200" dirty="0">
                <a:latin typeface="+mn-ea"/>
              </a:rPr>
              <a:t>十二年國教五專招生資訊網</a:t>
            </a:r>
            <a:endParaRPr lang="en-US" altLang="zh-TW" sz="3200" dirty="0">
              <a:latin typeface="+mn-ea"/>
            </a:endParaRPr>
          </a:p>
          <a:p>
            <a:pPr>
              <a:defRPr/>
            </a:pPr>
            <a:r>
              <a:rPr lang="en-US" altLang="zh-TW" sz="3200" dirty="0">
                <a:latin typeface="+mn-ea"/>
                <a:hlinkClick r:id="rId4"/>
              </a:rPr>
              <a:t>https://www.techadmi.edu.tw/</a:t>
            </a:r>
            <a:endParaRPr lang="zh-TW" altLang="en-US" sz="3200" dirty="0">
              <a:latin typeface="+mn-ea"/>
            </a:endParaRPr>
          </a:p>
          <a:p>
            <a:pPr>
              <a:defRPr/>
            </a:pPr>
            <a:r>
              <a:rPr lang="zh-TW" altLang="en-US" sz="3200" dirty="0">
                <a:latin typeface="+mn-ea"/>
              </a:rPr>
              <a:t>國中教育會考網站，網址</a:t>
            </a:r>
            <a:endParaRPr lang="en-US" altLang="zh-TW" sz="3200" dirty="0">
              <a:latin typeface="+mn-ea"/>
            </a:endParaRPr>
          </a:p>
          <a:p>
            <a:pPr>
              <a:defRPr/>
            </a:pPr>
            <a:r>
              <a:rPr lang="en-US" altLang="zh-TW" sz="3200" dirty="0">
                <a:latin typeface="+mn-ea"/>
                <a:hlinkClick r:id="rId5"/>
              </a:rPr>
              <a:t>https://cap.nace.edu.tw/</a:t>
            </a:r>
            <a:endParaRPr lang="zh-TW" altLang="en-US" sz="3200" dirty="0">
              <a:latin typeface="+mn-ea"/>
            </a:endParaRPr>
          </a:p>
          <a:p>
            <a:pPr>
              <a:defRPr/>
            </a:pPr>
            <a:r>
              <a:rPr lang="zh-TW" altLang="en-US" sz="3200" dirty="0">
                <a:latin typeface="+mn-ea"/>
              </a:rPr>
              <a:t>新北市中等教育資源網</a:t>
            </a:r>
            <a:endParaRPr lang="en-US" altLang="zh-TW" sz="3200" dirty="0">
              <a:latin typeface="+mn-ea"/>
            </a:endParaRPr>
          </a:p>
          <a:p>
            <a:pPr>
              <a:defRPr/>
            </a:pPr>
            <a:r>
              <a:rPr lang="en-US" altLang="zh-TW" sz="3200" dirty="0">
                <a:latin typeface="+mn-ea"/>
                <a:hlinkClick r:id="rId6"/>
              </a:rPr>
              <a:t>http://se.ntpc.edu.tw/</a:t>
            </a:r>
            <a:endParaRPr lang="zh-TW" altLang="en-US" sz="3200" dirty="0">
              <a:latin typeface="+mn-ea"/>
            </a:endParaRPr>
          </a:p>
        </p:txBody>
      </p:sp>
    </p:spTree>
    <p:extLst>
      <p:ext uri="{BB962C8B-B14F-4D97-AF65-F5344CB8AC3E}">
        <p14:creationId xmlns:p14="http://schemas.microsoft.com/office/powerpoint/2010/main" val="3879019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0" y="636929"/>
            <a:ext cx="3459892" cy="17037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 xmlns:a16="http://schemas.microsoft.com/office/drawing/2014/main" id="{5A0151CA-4F17-486D-A55B-4FFDBA3708A3}"/>
              </a:ext>
            </a:extLst>
          </p:cNvPr>
          <p:cNvSpPr txBox="1"/>
          <p:nvPr/>
        </p:nvSpPr>
        <p:spPr>
          <a:xfrm>
            <a:off x="2828219" y="387847"/>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基北區免試辦理方式</a:t>
            </a:r>
            <a:endParaRPr lang="en-US" sz="4400" b="1" dirty="0">
              <a:solidFill>
                <a:prstClr val="black"/>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8</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181339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2823020"/>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3838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4" y="809610"/>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smtClean="0"/>
              <a:t>分區免試</a:t>
            </a:r>
            <a:endParaRPr lang="zh-TW" altLang="en-US" b="1" dirty="0"/>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grpSp>
        <p:nvGrpSpPr>
          <p:cNvPr id="26" name="Group 181">
            <a:extLst>
              <a:ext uri="{FF2B5EF4-FFF2-40B4-BE49-F238E27FC236}">
                <a16:creationId xmlns="" xmlns:a16="http://schemas.microsoft.com/office/drawing/2014/main" id="{E52DCB02-263C-4353-B7EF-CF671ECEBF08}"/>
              </a:ext>
            </a:extLst>
          </p:cNvPr>
          <p:cNvGrpSpPr/>
          <p:nvPr/>
        </p:nvGrpSpPr>
        <p:grpSpPr>
          <a:xfrm>
            <a:off x="7419823" y="2432652"/>
            <a:ext cx="142875" cy="285750"/>
            <a:chOff x="7085013" y="5922963"/>
            <a:chExt cx="142875" cy="285750"/>
          </a:xfrm>
          <a:solidFill>
            <a:schemeClr val="accent5">
              <a:lumMod val="75000"/>
            </a:schemeClr>
          </a:solidFill>
        </p:grpSpPr>
        <p:sp>
          <p:nvSpPr>
            <p:cNvPr id="32"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96">
            <a:extLst>
              <a:ext uri="{FF2B5EF4-FFF2-40B4-BE49-F238E27FC236}">
                <a16:creationId xmlns="" xmlns:a16="http://schemas.microsoft.com/office/drawing/2014/main" id="{262B0F37-8AFA-4FDC-83E0-59701E2712A4}"/>
              </a:ext>
            </a:extLst>
          </p:cNvPr>
          <p:cNvGrpSpPr/>
          <p:nvPr/>
        </p:nvGrpSpPr>
        <p:grpSpPr>
          <a:xfrm>
            <a:off x="7673210" y="2432652"/>
            <a:ext cx="142875" cy="285750"/>
            <a:chOff x="7085013" y="5922963"/>
            <a:chExt cx="142875" cy="285750"/>
          </a:xfrm>
          <a:solidFill>
            <a:schemeClr val="accent5">
              <a:lumMod val="75000"/>
            </a:schemeClr>
          </a:solidFill>
        </p:grpSpPr>
        <p:sp>
          <p:nvSpPr>
            <p:cNvPr id="39"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11">
            <a:extLst>
              <a:ext uri="{FF2B5EF4-FFF2-40B4-BE49-F238E27FC236}">
                <a16:creationId xmlns="" xmlns:a16="http://schemas.microsoft.com/office/drawing/2014/main" id="{2180B60E-86B1-4CE7-8BED-1CAE6E8C72A7}"/>
              </a:ext>
            </a:extLst>
          </p:cNvPr>
          <p:cNvGrpSpPr/>
          <p:nvPr/>
        </p:nvGrpSpPr>
        <p:grpSpPr>
          <a:xfrm>
            <a:off x="7926597" y="2432652"/>
            <a:ext cx="142875" cy="285750"/>
            <a:chOff x="7085013" y="5922963"/>
            <a:chExt cx="142875" cy="285750"/>
          </a:xfrm>
          <a:solidFill>
            <a:schemeClr val="accent5">
              <a:lumMod val="75000"/>
            </a:schemeClr>
          </a:solidFill>
        </p:grpSpPr>
        <p:sp>
          <p:nvSpPr>
            <p:cNvPr id="42"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58">
            <a:extLst>
              <a:ext uri="{FF2B5EF4-FFF2-40B4-BE49-F238E27FC236}">
                <a16:creationId xmlns="" xmlns:a16="http://schemas.microsoft.com/office/drawing/2014/main" id="{6D8EDC4B-A996-470E-A468-C062E47C902D}"/>
              </a:ext>
            </a:extLst>
          </p:cNvPr>
          <p:cNvGrpSpPr/>
          <p:nvPr/>
        </p:nvGrpSpPr>
        <p:grpSpPr>
          <a:xfrm>
            <a:off x="8179984" y="2432652"/>
            <a:ext cx="142875" cy="285750"/>
            <a:chOff x="7085013" y="5922963"/>
            <a:chExt cx="142875" cy="285750"/>
          </a:xfrm>
          <a:solidFill>
            <a:schemeClr val="accent5">
              <a:lumMod val="75000"/>
            </a:schemeClr>
          </a:solidFill>
        </p:grpSpPr>
        <p:sp>
          <p:nvSpPr>
            <p:cNvPr id="45"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3">
            <a:extLst>
              <a:ext uri="{FF2B5EF4-FFF2-40B4-BE49-F238E27FC236}">
                <a16:creationId xmlns="" xmlns:a16="http://schemas.microsoft.com/office/drawing/2014/main" id="{5C9A133C-3454-4245-8BAF-1CE56C23BCC7}"/>
              </a:ext>
            </a:extLst>
          </p:cNvPr>
          <p:cNvGrpSpPr/>
          <p:nvPr/>
        </p:nvGrpSpPr>
        <p:grpSpPr>
          <a:xfrm>
            <a:off x="8433371" y="2432652"/>
            <a:ext cx="142875" cy="285750"/>
            <a:chOff x="7085013" y="5922963"/>
            <a:chExt cx="142875" cy="285750"/>
          </a:xfrm>
          <a:solidFill>
            <a:schemeClr val="accent5">
              <a:lumMod val="75000"/>
            </a:schemeClr>
          </a:solidFill>
        </p:grpSpPr>
        <p:sp>
          <p:nvSpPr>
            <p:cNvPr id="48"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6">
            <a:extLst>
              <a:ext uri="{FF2B5EF4-FFF2-40B4-BE49-F238E27FC236}">
                <a16:creationId xmlns="" xmlns:a16="http://schemas.microsoft.com/office/drawing/2014/main" id="{721BA385-E492-469A-A72F-9F9E0F2FBC19}"/>
              </a:ext>
            </a:extLst>
          </p:cNvPr>
          <p:cNvGrpSpPr/>
          <p:nvPr/>
        </p:nvGrpSpPr>
        <p:grpSpPr>
          <a:xfrm>
            <a:off x="8686758" y="2432652"/>
            <a:ext cx="142875" cy="285750"/>
            <a:chOff x="7085013" y="5922963"/>
            <a:chExt cx="142875" cy="285750"/>
          </a:xfrm>
          <a:solidFill>
            <a:schemeClr val="accent5">
              <a:lumMod val="75000"/>
            </a:schemeClr>
          </a:solidFill>
        </p:grpSpPr>
        <p:sp>
          <p:nvSpPr>
            <p:cNvPr id="51"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79">
            <a:extLst>
              <a:ext uri="{FF2B5EF4-FFF2-40B4-BE49-F238E27FC236}">
                <a16:creationId xmlns="" xmlns:a16="http://schemas.microsoft.com/office/drawing/2014/main" id="{F5B526D7-4A56-4ACB-A92C-8C5513AA293B}"/>
              </a:ext>
            </a:extLst>
          </p:cNvPr>
          <p:cNvGrpSpPr/>
          <p:nvPr/>
        </p:nvGrpSpPr>
        <p:grpSpPr>
          <a:xfrm>
            <a:off x="8940145" y="2432652"/>
            <a:ext cx="142875" cy="285750"/>
            <a:chOff x="7085013" y="5922963"/>
            <a:chExt cx="142875" cy="285750"/>
          </a:xfrm>
          <a:solidFill>
            <a:schemeClr val="accent5">
              <a:lumMod val="75000"/>
            </a:schemeClr>
          </a:solidFill>
        </p:grpSpPr>
        <p:sp>
          <p:nvSpPr>
            <p:cNvPr id="54"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2">
            <a:extLst>
              <a:ext uri="{FF2B5EF4-FFF2-40B4-BE49-F238E27FC236}">
                <a16:creationId xmlns="" xmlns:a16="http://schemas.microsoft.com/office/drawing/2014/main" id="{71A2B207-9A89-4AE6-8259-E9E04D204159}"/>
              </a:ext>
            </a:extLst>
          </p:cNvPr>
          <p:cNvGrpSpPr/>
          <p:nvPr/>
        </p:nvGrpSpPr>
        <p:grpSpPr>
          <a:xfrm>
            <a:off x="9193532" y="2432652"/>
            <a:ext cx="142875" cy="285750"/>
            <a:chOff x="7085013" y="5922963"/>
            <a:chExt cx="142875" cy="285750"/>
          </a:xfrm>
          <a:solidFill>
            <a:schemeClr val="accent5">
              <a:lumMod val="75000"/>
            </a:schemeClr>
          </a:solidFill>
        </p:grpSpPr>
        <p:sp>
          <p:nvSpPr>
            <p:cNvPr id="57"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5">
            <a:extLst>
              <a:ext uri="{FF2B5EF4-FFF2-40B4-BE49-F238E27FC236}">
                <a16:creationId xmlns="" xmlns:a16="http://schemas.microsoft.com/office/drawing/2014/main" id="{311CD589-2756-4F31-9492-AE19A73F00E6}"/>
              </a:ext>
            </a:extLst>
          </p:cNvPr>
          <p:cNvGrpSpPr/>
          <p:nvPr/>
        </p:nvGrpSpPr>
        <p:grpSpPr>
          <a:xfrm>
            <a:off x="9446919" y="2432652"/>
            <a:ext cx="142875" cy="285750"/>
            <a:chOff x="7085013" y="5922963"/>
            <a:chExt cx="142875" cy="285750"/>
          </a:xfrm>
          <a:solidFill>
            <a:schemeClr val="accent5">
              <a:lumMod val="75000"/>
            </a:schemeClr>
          </a:solidFill>
        </p:grpSpPr>
        <p:sp>
          <p:nvSpPr>
            <p:cNvPr id="60"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288">
            <a:extLst>
              <a:ext uri="{FF2B5EF4-FFF2-40B4-BE49-F238E27FC236}">
                <a16:creationId xmlns="" xmlns:a16="http://schemas.microsoft.com/office/drawing/2014/main" id="{B23D31AF-959B-4B6F-A9AC-47C7509BBF93}"/>
              </a:ext>
            </a:extLst>
          </p:cNvPr>
          <p:cNvGrpSpPr/>
          <p:nvPr/>
        </p:nvGrpSpPr>
        <p:grpSpPr>
          <a:xfrm>
            <a:off x="9700306" y="2432652"/>
            <a:ext cx="142875" cy="285750"/>
            <a:chOff x="7085013" y="5922963"/>
            <a:chExt cx="142875" cy="285750"/>
          </a:xfrm>
          <a:solidFill>
            <a:schemeClr val="accent5">
              <a:lumMod val="75000"/>
            </a:schemeClr>
          </a:solidFill>
        </p:grpSpPr>
        <p:sp>
          <p:nvSpPr>
            <p:cNvPr id="63"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5" name="矩形 94"/>
          <p:cNvSpPr/>
          <p:nvPr/>
        </p:nvSpPr>
        <p:spPr>
          <a:xfrm>
            <a:off x="2618509" y="1490227"/>
            <a:ext cx="4801314" cy="646331"/>
          </a:xfrm>
          <a:prstGeom prst="rect">
            <a:avLst/>
          </a:prstGeom>
        </p:spPr>
        <p:txBody>
          <a:bodyPr wrap="none">
            <a:spAutoFit/>
          </a:bodyPr>
          <a:lstStyle/>
          <a:p>
            <a:pPr>
              <a:defRPr/>
            </a:pPr>
            <a:r>
              <a:rPr lang="zh-TW" altLang="en-US" sz="3600" dirty="0" smtClean="0">
                <a:latin typeface="+mn-ea"/>
              </a:rPr>
              <a:t>國中生申請、選填志願</a:t>
            </a:r>
            <a:endParaRPr lang="zh-TW" altLang="en-US" sz="3600" dirty="0">
              <a:latin typeface="+mn-ea"/>
            </a:endParaRPr>
          </a:p>
        </p:txBody>
      </p:sp>
      <p:sp>
        <p:nvSpPr>
          <p:cNvPr id="96"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063823" y="1578228"/>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7" name="矩形 96"/>
          <p:cNvSpPr/>
          <p:nvPr/>
        </p:nvSpPr>
        <p:spPr>
          <a:xfrm>
            <a:off x="3067387" y="2296646"/>
            <a:ext cx="5854725" cy="523220"/>
          </a:xfrm>
          <a:prstGeom prst="rect">
            <a:avLst/>
          </a:prstGeom>
        </p:spPr>
        <p:txBody>
          <a:bodyPr wrap="square">
            <a:spAutoFit/>
          </a:bodyPr>
          <a:lstStyle/>
          <a:p>
            <a:pPr>
              <a:defRPr/>
            </a:pPr>
            <a:r>
              <a:rPr lang="zh-TW" altLang="en-US" sz="2800" dirty="0">
                <a:latin typeface="+mn-ea"/>
              </a:rPr>
              <a:t>申請人數未超過招生名額</a:t>
            </a:r>
          </a:p>
        </p:txBody>
      </p:sp>
      <p:sp>
        <p:nvSpPr>
          <p:cNvPr id="98"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703361" y="2395182"/>
            <a:ext cx="326148" cy="32614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2703361" y="3772074"/>
            <a:ext cx="326148" cy="32614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3067387" y="2874465"/>
            <a:ext cx="1620957" cy="523220"/>
          </a:xfrm>
          <a:prstGeom prst="rect">
            <a:avLst/>
          </a:prstGeom>
          <a:noFill/>
        </p:spPr>
        <p:txBody>
          <a:bodyPr wrap="none" rtlCol="0">
            <a:spAutoFit/>
          </a:bodyPr>
          <a:lstStyle/>
          <a:p>
            <a:r>
              <a:rPr lang="zh-TW" altLang="en-US" sz="2800" b="1" dirty="0" smtClean="0"/>
              <a:t>全額錄取</a:t>
            </a:r>
            <a:endParaRPr lang="zh-TW" altLang="en-US" sz="2800" b="1" dirty="0"/>
          </a:p>
        </p:txBody>
      </p:sp>
      <p:cxnSp>
        <p:nvCxnSpPr>
          <p:cNvPr id="7" name="直線單箭頭接點 6"/>
          <p:cNvCxnSpPr>
            <a:endCxn id="2" idx="1"/>
          </p:cNvCxnSpPr>
          <p:nvPr/>
        </p:nvCxnSpPr>
        <p:spPr>
          <a:xfrm>
            <a:off x="2703361" y="3136075"/>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3067387" y="3673538"/>
            <a:ext cx="3775393" cy="523220"/>
          </a:xfrm>
          <a:prstGeom prst="rect">
            <a:avLst/>
          </a:prstGeom>
          <a:noFill/>
        </p:spPr>
        <p:txBody>
          <a:bodyPr wrap="none" rtlCol="0">
            <a:spAutoFit/>
          </a:bodyPr>
          <a:lstStyle/>
          <a:p>
            <a:r>
              <a:rPr lang="zh-TW" altLang="en-US" sz="2800" dirty="0" smtClean="0"/>
              <a:t>申請人數超過招生名額</a:t>
            </a:r>
            <a:endParaRPr lang="zh-TW" altLang="en-US" sz="2800" dirty="0"/>
          </a:p>
        </p:txBody>
      </p:sp>
      <p:grpSp>
        <p:nvGrpSpPr>
          <p:cNvPr id="101" name="Group 181">
            <a:extLst>
              <a:ext uri="{FF2B5EF4-FFF2-40B4-BE49-F238E27FC236}">
                <a16:creationId xmlns="" xmlns:a16="http://schemas.microsoft.com/office/drawing/2014/main" id="{E52DCB02-263C-4353-B7EF-CF671ECEBF08}"/>
              </a:ext>
            </a:extLst>
          </p:cNvPr>
          <p:cNvGrpSpPr/>
          <p:nvPr/>
        </p:nvGrpSpPr>
        <p:grpSpPr>
          <a:xfrm>
            <a:off x="7411745" y="3768292"/>
            <a:ext cx="142875" cy="285750"/>
            <a:chOff x="7085013" y="5922963"/>
            <a:chExt cx="142875" cy="285750"/>
          </a:xfrm>
          <a:solidFill>
            <a:schemeClr val="accent5">
              <a:lumMod val="75000"/>
            </a:schemeClr>
          </a:solidFill>
        </p:grpSpPr>
        <p:sp>
          <p:nvSpPr>
            <p:cNvPr id="102"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96">
            <a:extLst>
              <a:ext uri="{FF2B5EF4-FFF2-40B4-BE49-F238E27FC236}">
                <a16:creationId xmlns="" xmlns:a16="http://schemas.microsoft.com/office/drawing/2014/main" id="{262B0F37-8AFA-4FDC-83E0-59701E2712A4}"/>
              </a:ext>
            </a:extLst>
          </p:cNvPr>
          <p:cNvGrpSpPr/>
          <p:nvPr/>
        </p:nvGrpSpPr>
        <p:grpSpPr>
          <a:xfrm>
            <a:off x="7665132" y="3768292"/>
            <a:ext cx="142875" cy="285750"/>
            <a:chOff x="7085013" y="5922963"/>
            <a:chExt cx="142875" cy="285750"/>
          </a:xfrm>
          <a:solidFill>
            <a:schemeClr val="accent5">
              <a:lumMod val="75000"/>
            </a:schemeClr>
          </a:solidFill>
        </p:grpSpPr>
        <p:sp>
          <p:nvSpPr>
            <p:cNvPr id="105" name="Freeform 3394">
              <a:extLst>
                <a:ext uri="{FF2B5EF4-FFF2-40B4-BE49-F238E27FC236}">
                  <a16:creationId xmlns=""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11">
            <a:extLst>
              <a:ext uri="{FF2B5EF4-FFF2-40B4-BE49-F238E27FC236}">
                <a16:creationId xmlns="" xmlns:a16="http://schemas.microsoft.com/office/drawing/2014/main" id="{2180B60E-86B1-4CE7-8BED-1CAE6E8C72A7}"/>
              </a:ext>
            </a:extLst>
          </p:cNvPr>
          <p:cNvGrpSpPr/>
          <p:nvPr/>
        </p:nvGrpSpPr>
        <p:grpSpPr>
          <a:xfrm>
            <a:off x="7918519" y="3768292"/>
            <a:ext cx="142875" cy="285750"/>
            <a:chOff x="7085013" y="5922963"/>
            <a:chExt cx="142875" cy="285750"/>
          </a:xfrm>
          <a:solidFill>
            <a:schemeClr val="accent5">
              <a:lumMod val="75000"/>
            </a:schemeClr>
          </a:solidFill>
        </p:grpSpPr>
        <p:sp>
          <p:nvSpPr>
            <p:cNvPr id="108" name="Freeform 3394">
              <a:extLst>
                <a:ext uri="{FF2B5EF4-FFF2-40B4-BE49-F238E27FC236}">
                  <a16:creationId xmlns=""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58">
            <a:extLst>
              <a:ext uri="{FF2B5EF4-FFF2-40B4-BE49-F238E27FC236}">
                <a16:creationId xmlns="" xmlns:a16="http://schemas.microsoft.com/office/drawing/2014/main" id="{6D8EDC4B-A996-470E-A468-C062E47C902D}"/>
              </a:ext>
            </a:extLst>
          </p:cNvPr>
          <p:cNvGrpSpPr/>
          <p:nvPr/>
        </p:nvGrpSpPr>
        <p:grpSpPr>
          <a:xfrm>
            <a:off x="8171906" y="3768292"/>
            <a:ext cx="142875" cy="285750"/>
            <a:chOff x="7085013" y="5922963"/>
            <a:chExt cx="142875" cy="285750"/>
          </a:xfrm>
          <a:solidFill>
            <a:schemeClr val="accent5">
              <a:lumMod val="75000"/>
            </a:schemeClr>
          </a:solidFill>
        </p:grpSpPr>
        <p:sp>
          <p:nvSpPr>
            <p:cNvPr id="111" name="Freeform 3394">
              <a:extLst>
                <a:ext uri="{FF2B5EF4-FFF2-40B4-BE49-F238E27FC236}">
                  <a16:creationId xmlns=""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73">
            <a:extLst>
              <a:ext uri="{FF2B5EF4-FFF2-40B4-BE49-F238E27FC236}">
                <a16:creationId xmlns="" xmlns:a16="http://schemas.microsoft.com/office/drawing/2014/main" id="{5C9A133C-3454-4245-8BAF-1CE56C23BCC7}"/>
              </a:ext>
            </a:extLst>
          </p:cNvPr>
          <p:cNvGrpSpPr/>
          <p:nvPr/>
        </p:nvGrpSpPr>
        <p:grpSpPr>
          <a:xfrm>
            <a:off x="8425293" y="3768292"/>
            <a:ext cx="142875" cy="285750"/>
            <a:chOff x="7085013" y="5922963"/>
            <a:chExt cx="142875" cy="285750"/>
          </a:xfrm>
          <a:solidFill>
            <a:schemeClr val="accent5">
              <a:lumMod val="75000"/>
            </a:schemeClr>
          </a:solidFill>
        </p:grpSpPr>
        <p:sp>
          <p:nvSpPr>
            <p:cNvPr id="114" name="Freeform 3394">
              <a:extLst>
                <a:ext uri="{FF2B5EF4-FFF2-40B4-BE49-F238E27FC236}">
                  <a16:creationId xmlns=""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276">
            <a:extLst>
              <a:ext uri="{FF2B5EF4-FFF2-40B4-BE49-F238E27FC236}">
                <a16:creationId xmlns="" xmlns:a16="http://schemas.microsoft.com/office/drawing/2014/main" id="{721BA385-E492-469A-A72F-9F9E0F2FBC19}"/>
              </a:ext>
            </a:extLst>
          </p:cNvPr>
          <p:cNvGrpSpPr/>
          <p:nvPr/>
        </p:nvGrpSpPr>
        <p:grpSpPr>
          <a:xfrm>
            <a:off x="8678680" y="3768292"/>
            <a:ext cx="142875" cy="285750"/>
            <a:chOff x="7085013" y="5922963"/>
            <a:chExt cx="142875" cy="285750"/>
          </a:xfrm>
          <a:solidFill>
            <a:schemeClr val="accent5">
              <a:lumMod val="75000"/>
            </a:schemeClr>
          </a:solidFill>
        </p:grpSpPr>
        <p:sp>
          <p:nvSpPr>
            <p:cNvPr id="117" name="Freeform 3394">
              <a:extLst>
                <a:ext uri="{FF2B5EF4-FFF2-40B4-BE49-F238E27FC236}">
                  <a16:creationId xmlns=""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395">
              <a:extLst>
                <a:ext uri="{FF2B5EF4-FFF2-40B4-BE49-F238E27FC236}">
                  <a16:creationId xmlns=""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279">
            <a:extLst>
              <a:ext uri="{FF2B5EF4-FFF2-40B4-BE49-F238E27FC236}">
                <a16:creationId xmlns="" xmlns:a16="http://schemas.microsoft.com/office/drawing/2014/main" id="{F5B526D7-4A56-4ACB-A92C-8C5513AA293B}"/>
              </a:ext>
            </a:extLst>
          </p:cNvPr>
          <p:cNvGrpSpPr/>
          <p:nvPr/>
        </p:nvGrpSpPr>
        <p:grpSpPr>
          <a:xfrm>
            <a:off x="8932067" y="3768292"/>
            <a:ext cx="142875" cy="285750"/>
            <a:chOff x="7085013" y="5922963"/>
            <a:chExt cx="142875" cy="285750"/>
          </a:xfrm>
          <a:solidFill>
            <a:schemeClr val="accent5">
              <a:lumMod val="75000"/>
            </a:schemeClr>
          </a:solidFill>
        </p:grpSpPr>
        <p:sp>
          <p:nvSpPr>
            <p:cNvPr id="120"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2" name="Group 282">
            <a:extLst>
              <a:ext uri="{FF2B5EF4-FFF2-40B4-BE49-F238E27FC236}">
                <a16:creationId xmlns="" xmlns:a16="http://schemas.microsoft.com/office/drawing/2014/main" id="{71A2B207-9A89-4AE6-8259-E9E04D204159}"/>
              </a:ext>
            </a:extLst>
          </p:cNvPr>
          <p:cNvGrpSpPr/>
          <p:nvPr/>
        </p:nvGrpSpPr>
        <p:grpSpPr>
          <a:xfrm>
            <a:off x="9185454" y="3768292"/>
            <a:ext cx="142875" cy="285750"/>
            <a:chOff x="7085013" y="5922963"/>
            <a:chExt cx="142875" cy="285750"/>
          </a:xfrm>
          <a:solidFill>
            <a:schemeClr val="accent5">
              <a:lumMod val="75000"/>
            </a:schemeClr>
          </a:solidFill>
        </p:grpSpPr>
        <p:sp>
          <p:nvSpPr>
            <p:cNvPr id="123"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285">
            <a:extLst>
              <a:ext uri="{FF2B5EF4-FFF2-40B4-BE49-F238E27FC236}">
                <a16:creationId xmlns="" xmlns:a16="http://schemas.microsoft.com/office/drawing/2014/main" id="{311CD589-2756-4F31-9492-AE19A73F00E6}"/>
              </a:ext>
            </a:extLst>
          </p:cNvPr>
          <p:cNvGrpSpPr/>
          <p:nvPr/>
        </p:nvGrpSpPr>
        <p:grpSpPr>
          <a:xfrm>
            <a:off x="9438841" y="3768292"/>
            <a:ext cx="142875" cy="285750"/>
            <a:chOff x="7085013" y="5922963"/>
            <a:chExt cx="142875" cy="285750"/>
          </a:xfrm>
          <a:solidFill>
            <a:schemeClr val="accent5">
              <a:lumMod val="75000"/>
            </a:schemeClr>
          </a:solidFill>
        </p:grpSpPr>
        <p:sp>
          <p:nvSpPr>
            <p:cNvPr id="126"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8" name="Group 288">
            <a:extLst>
              <a:ext uri="{FF2B5EF4-FFF2-40B4-BE49-F238E27FC236}">
                <a16:creationId xmlns="" xmlns:a16="http://schemas.microsoft.com/office/drawing/2014/main" id="{B23D31AF-959B-4B6F-A9AC-47C7509BBF93}"/>
              </a:ext>
            </a:extLst>
          </p:cNvPr>
          <p:cNvGrpSpPr/>
          <p:nvPr/>
        </p:nvGrpSpPr>
        <p:grpSpPr>
          <a:xfrm>
            <a:off x="9692228" y="3768292"/>
            <a:ext cx="142875" cy="285750"/>
            <a:chOff x="7085013" y="5922963"/>
            <a:chExt cx="142875" cy="285750"/>
          </a:xfrm>
          <a:solidFill>
            <a:schemeClr val="accent5">
              <a:lumMod val="75000"/>
            </a:schemeClr>
          </a:solidFill>
        </p:grpSpPr>
        <p:sp>
          <p:nvSpPr>
            <p:cNvPr id="129"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1" name="Group 279">
            <a:extLst>
              <a:ext uri="{FF2B5EF4-FFF2-40B4-BE49-F238E27FC236}">
                <a16:creationId xmlns="" xmlns:a16="http://schemas.microsoft.com/office/drawing/2014/main" id="{F5B526D7-4A56-4ACB-A92C-8C5513AA293B}"/>
              </a:ext>
            </a:extLst>
          </p:cNvPr>
          <p:cNvGrpSpPr/>
          <p:nvPr/>
        </p:nvGrpSpPr>
        <p:grpSpPr>
          <a:xfrm>
            <a:off x="9692228" y="3763736"/>
            <a:ext cx="142875" cy="285750"/>
            <a:chOff x="7085013" y="5922963"/>
            <a:chExt cx="142875" cy="285750"/>
          </a:xfrm>
          <a:solidFill>
            <a:schemeClr val="accent1"/>
          </a:solidFill>
        </p:grpSpPr>
        <p:sp>
          <p:nvSpPr>
            <p:cNvPr id="132" name="Freeform 3394">
              <a:extLst>
                <a:ext uri="{FF2B5EF4-FFF2-40B4-BE49-F238E27FC236}">
                  <a16:creationId xmlns=""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395">
              <a:extLst>
                <a:ext uri="{FF2B5EF4-FFF2-40B4-BE49-F238E27FC236}">
                  <a16:creationId xmlns=""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4" name="Group 282">
            <a:extLst>
              <a:ext uri="{FF2B5EF4-FFF2-40B4-BE49-F238E27FC236}">
                <a16:creationId xmlns="" xmlns:a16="http://schemas.microsoft.com/office/drawing/2014/main" id="{71A2B207-9A89-4AE6-8259-E9E04D204159}"/>
              </a:ext>
            </a:extLst>
          </p:cNvPr>
          <p:cNvGrpSpPr/>
          <p:nvPr/>
        </p:nvGrpSpPr>
        <p:grpSpPr>
          <a:xfrm>
            <a:off x="9945615" y="3763736"/>
            <a:ext cx="142875" cy="285750"/>
            <a:chOff x="7085013" y="5922963"/>
            <a:chExt cx="142875" cy="285750"/>
          </a:xfrm>
          <a:solidFill>
            <a:schemeClr val="accent1"/>
          </a:solidFill>
        </p:grpSpPr>
        <p:sp>
          <p:nvSpPr>
            <p:cNvPr id="135" name="Freeform 3394">
              <a:extLst>
                <a:ext uri="{FF2B5EF4-FFF2-40B4-BE49-F238E27FC236}">
                  <a16:creationId xmlns=""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395">
              <a:extLst>
                <a:ext uri="{FF2B5EF4-FFF2-40B4-BE49-F238E27FC236}">
                  <a16:creationId xmlns=""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7" name="Group 285">
            <a:extLst>
              <a:ext uri="{FF2B5EF4-FFF2-40B4-BE49-F238E27FC236}">
                <a16:creationId xmlns="" xmlns:a16="http://schemas.microsoft.com/office/drawing/2014/main" id="{311CD589-2756-4F31-9492-AE19A73F00E6}"/>
              </a:ext>
            </a:extLst>
          </p:cNvPr>
          <p:cNvGrpSpPr/>
          <p:nvPr/>
        </p:nvGrpSpPr>
        <p:grpSpPr>
          <a:xfrm>
            <a:off x="10199002" y="3763736"/>
            <a:ext cx="142875" cy="285750"/>
            <a:chOff x="7085013" y="5922963"/>
            <a:chExt cx="142875" cy="285750"/>
          </a:xfrm>
          <a:solidFill>
            <a:schemeClr val="accent1"/>
          </a:solidFill>
        </p:grpSpPr>
        <p:sp>
          <p:nvSpPr>
            <p:cNvPr id="138" name="Freeform 3394">
              <a:extLst>
                <a:ext uri="{FF2B5EF4-FFF2-40B4-BE49-F238E27FC236}">
                  <a16:creationId xmlns=""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395">
              <a:extLst>
                <a:ext uri="{FF2B5EF4-FFF2-40B4-BE49-F238E27FC236}">
                  <a16:creationId xmlns=""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0" name="Group 288">
            <a:extLst>
              <a:ext uri="{FF2B5EF4-FFF2-40B4-BE49-F238E27FC236}">
                <a16:creationId xmlns="" xmlns:a16="http://schemas.microsoft.com/office/drawing/2014/main" id="{B23D31AF-959B-4B6F-A9AC-47C7509BBF93}"/>
              </a:ext>
            </a:extLst>
          </p:cNvPr>
          <p:cNvGrpSpPr/>
          <p:nvPr/>
        </p:nvGrpSpPr>
        <p:grpSpPr>
          <a:xfrm>
            <a:off x="10452389" y="3763736"/>
            <a:ext cx="142875" cy="285750"/>
            <a:chOff x="7085013" y="5922963"/>
            <a:chExt cx="142875" cy="285750"/>
          </a:xfrm>
          <a:solidFill>
            <a:schemeClr val="accent5">
              <a:lumMod val="75000"/>
            </a:schemeClr>
          </a:solidFill>
        </p:grpSpPr>
        <p:sp>
          <p:nvSpPr>
            <p:cNvPr id="141" name="Freeform 3394">
              <a:extLst>
                <a:ext uri="{FF2B5EF4-FFF2-40B4-BE49-F238E27FC236}">
                  <a16:creationId xmlns=""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395">
              <a:extLst>
                <a:ext uri="{FF2B5EF4-FFF2-40B4-BE49-F238E27FC236}">
                  <a16:creationId xmlns=""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43" name="直線單箭頭接點 142"/>
          <p:cNvCxnSpPr/>
          <p:nvPr/>
        </p:nvCxnSpPr>
        <p:spPr>
          <a:xfrm>
            <a:off x="2703361" y="4578485"/>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4" name="Group 181">
            <a:extLst>
              <a:ext uri="{FF2B5EF4-FFF2-40B4-BE49-F238E27FC236}">
                <a16:creationId xmlns="" xmlns:a16="http://schemas.microsoft.com/office/drawing/2014/main" id="{E52DCB02-263C-4353-B7EF-CF671ECEBF08}"/>
              </a:ext>
            </a:extLst>
          </p:cNvPr>
          <p:cNvGrpSpPr/>
          <p:nvPr/>
        </p:nvGrpSpPr>
        <p:grpSpPr>
          <a:xfrm>
            <a:off x="3206329" y="4306723"/>
            <a:ext cx="271762" cy="543524"/>
            <a:chOff x="7085013" y="5922963"/>
            <a:chExt cx="142875" cy="285750"/>
          </a:xfrm>
          <a:solidFill>
            <a:schemeClr val="accent5">
              <a:lumMod val="75000"/>
            </a:schemeClr>
          </a:solidFill>
        </p:grpSpPr>
        <p:sp>
          <p:nvSpPr>
            <p:cNvPr id="145"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文字方塊 22"/>
          <p:cNvSpPr txBox="1"/>
          <p:nvPr/>
        </p:nvSpPr>
        <p:spPr>
          <a:xfrm>
            <a:off x="3504186" y="4316875"/>
            <a:ext cx="5570756" cy="523220"/>
          </a:xfrm>
          <a:prstGeom prst="rect">
            <a:avLst/>
          </a:prstGeom>
          <a:noFill/>
        </p:spPr>
        <p:txBody>
          <a:bodyPr wrap="none" rtlCol="0">
            <a:spAutoFit/>
          </a:bodyPr>
          <a:lstStyle/>
          <a:p>
            <a:r>
              <a:rPr lang="zh-TW" altLang="en-US" sz="2800" dirty="0" smtClean="0"/>
              <a:t>依總積分錄取，錄取名額內不比序</a:t>
            </a:r>
            <a:endParaRPr lang="zh-TW" altLang="en-US" sz="2800" dirty="0"/>
          </a:p>
        </p:txBody>
      </p:sp>
      <p:cxnSp>
        <p:nvCxnSpPr>
          <p:cNvPr id="147" name="直線單箭頭接點 146"/>
          <p:cNvCxnSpPr/>
          <p:nvPr/>
        </p:nvCxnSpPr>
        <p:spPr>
          <a:xfrm>
            <a:off x="2703361" y="5445357"/>
            <a:ext cx="3640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8" name="Group 181">
            <a:extLst>
              <a:ext uri="{FF2B5EF4-FFF2-40B4-BE49-F238E27FC236}">
                <a16:creationId xmlns="" xmlns:a16="http://schemas.microsoft.com/office/drawing/2014/main" id="{E52DCB02-263C-4353-B7EF-CF671ECEBF08}"/>
              </a:ext>
            </a:extLst>
          </p:cNvPr>
          <p:cNvGrpSpPr/>
          <p:nvPr/>
        </p:nvGrpSpPr>
        <p:grpSpPr>
          <a:xfrm>
            <a:off x="3206329" y="5173595"/>
            <a:ext cx="271762" cy="543524"/>
            <a:chOff x="7085013" y="5922963"/>
            <a:chExt cx="142875" cy="285750"/>
          </a:xfrm>
          <a:solidFill>
            <a:schemeClr val="accent5">
              <a:lumMod val="75000"/>
            </a:schemeClr>
          </a:solidFill>
        </p:grpSpPr>
        <p:sp>
          <p:nvSpPr>
            <p:cNvPr id="149" name="Freeform 3394">
              <a:extLst>
                <a:ext uri="{FF2B5EF4-FFF2-40B4-BE49-F238E27FC236}">
                  <a16:creationId xmlns=""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395">
              <a:extLst>
                <a:ext uri="{FF2B5EF4-FFF2-40B4-BE49-F238E27FC236}">
                  <a16:creationId xmlns=""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文字方塊 23"/>
          <p:cNvSpPr txBox="1"/>
          <p:nvPr/>
        </p:nvSpPr>
        <p:spPr>
          <a:xfrm>
            <a:off x="3504186" y="5183747"/>
            <a:ext cx="5929828" cy="523220"/>
          </a:xfrm>
          <a:prstGeom prst="rect">
            <a:avLst/>
          </a:prstGeom>
          <a:noFill/>
        </p:spPr>
        <p:txBody>
          <a:bodyPr wrap="none" rtlCol="0">
            <a:spAutoFit/>
          </a:bodyPr>
          <a:lstStyle/>
          <a:p>
            <a:r>
              <a:rPr lang="zh-TW" altLang="en-US" sz="2800" dirty="0" smtClean="0"/>
              <a:t>最低錄取總積分相同，進行</a:t>
            </a:r>
            <a:r>
              <a:rPr lang="zh-TW" altLang="en-US" sz="2800" b="1" dirty="0" smtClean="0"/>
              <a:t>超額比序</a:t>
            </a:r>
            <a:endParaRPr lang="zh-TW" altLang="en-US" sz="2800" b="1" dirty="0"/>
          </a:p>
        </p:txBody>
      </p:sp>
    </p:spTree>
    <p:extLst>
      <p:ext uri="{BB962C8B-B14F-4D97-AF65-F5344CB8AC3E}">
        <p14:creationId xmlns:p14="http://schemas.microsoft.com/office/powerpoint/2010/main" val="8395062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7">
            <a:extLst>
              <a:ext uri="{FF2B5EF4-FFF2-40B4-BE49-F238E27FC236}">
                <a16:creationId xmlns="" xmlns:a16="http://schemas.microsoft.com/office/drawing/2014/main" id="{5A0151CA-4F17-486D-A55B-4FFDBA3708A3}"/>
              </a:ext>
            </a:extLst>
          </p:cNvPr>
          <p:cNvSpPr txBox="1"/>
          <p:nvPr/>
        </p:nvSpPr>
        <p:spPr>
          <a:xfrm>
            <a:off x="1956986" y="383700"/>
            <a:ext cx="8466605" cy="677108"/>
          </a:xfrm>
          <a:prstGeom prst="rect">
            <a:avLst/>
          </a:prstGeom>
          <a:noFill/>
        </p:spPr>
        <p:txBody>
          <a:bodyPr wrap="square" lIns="0" tIns="0" rIns="0" bIns="0" rtlCol="0" anchor="t">
            <a:spAutoFit/>
          </a:bodyPr>
          <a:lstStyle/>
          <a:p>
            <a:pPr algn="ctr">
              <a:defRPr/>
            </a:pPr>
            <a:r>
              <a:rPr lang="zh-TW" altLang="en-US" sz="4400" b="1" dirty="0">
                <a:latin typeface="+mn-ea"/>
              </a:rPr>
              <a:t>諮詢信箱</a:t>
            </a:r>
          </a:p>
        </p:txBody>
      </p:sp>
      <p:sp>
        <p:nvSpPr>
          <p:cNvPr id="6" name="Rectangle 5">
            <a:extLst>
              <a:ext uri="{FF2B5EF4-FFF2-40B4-BE49-F238E27FC236}">
                <a16:creationId xmlns="" xmlns:a16="http://schemas.microsoft.com/office/drawing/2014/main" id="{828F1EF8-D55F-4EAB-9B5F-B1D632BB5452}"/>
              </a:ext>
            </a:extLst>
          </p:cNvPr>
          <p:cNvSpPr/>
          <p:nvPr/>
        </p:nvSpPr>
        <p:spPr>
          <a:xfrm>
            <a:off x="-2" y="640935"/>
            <a:ext cx="5007837"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80</a:t>
            </a:fld>
            <a:endParaRPr lang="en-US" sz="1600" dirty="0">
              <a:solidFill>
                <a:prstClr val="white"/>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548215962"/>
              </p:ext>
            </p:extLst>
          </p:nvPr>
        </p:nvGraphicFramePr>
        <p:xfrm>
          <a:off x="1847850" y="1268414"/>
          <a:ext cx="8578850" cy="4616451"/>
        </p:xfrm>
        <a:graphic>
          <a:graphicData uri="http://schemas.openxmlformats.org/drawingml/2006/table">
            <a:tbl>
              <a:tblPr firstRow="1" bandRow="1">
                <a:tableStyleId>{0E3FDE45-AF77-4B5C-9715-49D594BDF05E}</a:tableStyleId>
              </a:tblPr>
              <a:tblGrid>
                <a:gridCol w="2701216">
                  <a:extLst>
                    <a:ext uri="{9D8B030D-6E8A-4147-A177-3AD203B41FA5}">
                      <a16:colId xmlns="" xmlns:a16="http://schemas.microsoft.com/office/drawing/2014/main" val="20000"/>
                    </a:ext>
                  </a:extLst>
                </a:gridCol>
                <a:gridCol w="1979061">
                  <a:extLst>
                    <a:ext uri="{9D8B030D-6E8A-4147-A177-3AD203B41FA5}">
                      <a16:colId xmlns="" xmlns:a16="http://schemas.microsoft.com/office/drawing/2014/main" val="20001"/>
                    </a:ext>
                  </a:extLst>
                </a:gridCol>
                <a:gridCol w="3898573">
                  <a:extLst>
                    <a:ext uri="{9D8B030D-6E8A-4147-A177-3AD203B41FA5}">
                      <a16:colId xmlns="" xmlns:a16="http://schemas.microsoft.com/office/drawing/2014/main" val="20002"/>
                    </a:ext>
                  </a:extLst>
                </a:gridCol>
              </a:tblGrid>
              <a:tr h="512411">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新北市政府教育局</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蔡伊婷股長</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altLang="zh-TW" sz="2400" b="1" u="sng" kern="1200"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AO8503@ ntpc.gov.tw</a:t>
                      </a:r>
                      <a:endParaRPr lang="zh-TW" altLang="en-US" sz="2400" b="1" u="sng"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76" marR="68576" marT="45715" marB="45715">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12411">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新北市政府教育局</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楊耀焜輔導員</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TW" sz="2400" b="1" u="sng"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AB6077@ntpc.gov.tw</a:t>
                      </a:r>
                      <a:endParaRPr lang="zh-TW" altLang="en-US" sz="2400" b="1" u="sng"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76" marR="68576" marT="45715" marB="45715">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12411">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新北市立中和高中</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柯雅菱校長</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TW" sz="2400" b="1" u="sng"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a0939093872@gmail.com</a:t>
                      </a:r>
                      <a:endParaRPr lang="zh-TW" altLang="en-US" sz="2400" b="1" u="sng"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76" marR="68576" marT="45715" marB="45715">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12411">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新北市立鶯歌工商</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孔令文校長</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TW" sz="2400" b="1" u="sng" kern="1200"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klw.tpc@gmail.com</a:t>
                      </a:r>
                      <a:endParaRPr lang="zh-TW" altLang="en-US" sz="2400" b="1" u="sng"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76" marR="68576" marT="45715" marB="45715">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12411">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新北市立石碇高中</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楊憶湘校長</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TW" sz="2400" b="1" u="sng" kern="100" dirty="0" smtClean="0">
                          <a:solidFill>
                            <a:schemeClr val="tx2"/>
                          </a:solidFill>
                          <a:effectLst/>
                          <a:latin typeface="Times New Roman"/>
                          <a:ea typeface="標楷體"/>
                        </a:rPr>
                        <a:t>yihsiang@ntpc.edu.tw</a:t>
                      </a:r>
                      <a:endParaRPr lang="zh-TW" altLang="en-US" sz="2400" b="1" u="sng"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76" marR="68576" marT="45715" marB="45715">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12411">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新北市立三重高中</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葉俊士秘書</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TW" sz="2200" b="1" u="sng"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richjames1212@yahoo.com.tw</a:t>
                      </a:r>
                      <a:endParaRPr lang="zh-TW" altLang="en-US" sz="2200" b="1" u="sng"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76" marR="68576" marT="45715" marB="45715">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17163">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新北市立錦和高中</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楊鵬耀主任</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TW" sz="2400" b="1" u="sng"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leoyang@jhsh.ntpc.edu.tw</a:t>
                      </a:r>
                      <a:endParaRPr lang="zh-TW" altLang="en-US" sz="2400" b="1" u="sng"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76" marR="68576" marT="45715" marB="45715">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12411">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新北市立中和高中</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林曉芬秘書</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zh-TW" sz="2200" b="1" u="sng"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a002@mail2.chshs.ntpc.edu.tw</a:t>
                      </a:r>
                      <a:endParaRPr lang="zh-TW" altLang="en-US" sz="2200" b="1" u="sng"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76" marR="68576" marT="45715" marB="45715">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12411">
                <a:tc>
                  <a:txBody>
                    <a:bodyPr/>
                    <a:lstStyle/>
                    <a:p>
                      <a:pPr algn="ctr"/>
                      <a:r>
                        <a:rPr lang="zh-TW" altLang="en-US" sz="2400" b="0" dirty="0" smtClean="0">
                          <a:solidFill>
                            <a:srgbClr val="000000"/>
                          </a:solidFill>
                          <a:latin typeface="標楷體" panose="03000509000000000000" pitchFamily="65" charset="-120"/>
                          <a:ea typeface="標楷體" panose="03000509000000000000" pitchFamily="65" charset="-120"/>
                        </a:rPr>
                        <a:t>新北市立雙溪高中</a:t>
                      </a:r>
                      <a:endParaRPr lang="zh-TW" altLang="en-US" sz="2400" b="0" dirty="0">
                        <a:solidFill>
                          <a:srgbClr val="000000"/>
                        </a:solidFill>
                        <a:latin typeface="標楷體" panose="03000509000000000000" pitchFamily="65" charset="-120"/>
                        <a:ea typeface="標楷體" panose="03000509000000000000" pitchFamily="65" charset="-120"/>
                      </a:endParaRPr>
                    </a:p>
                  </a:txBody>
                  <a:tcPr marL="68576" marR="68576" marT="45715" marB="45715">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algn="ctr" defTabSz="914400" rtl="0" eaLnBrk="1" latinLnBrk="0" hangingPunct="1"/>
                      <a:r>
                        <a:rPr lang="zh-TW" altLang="en-US" sz="2400" b="0" kern="1200"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陳建全主任</a:t>
                      </a:r>
                      <a:endParaRPr lang="zh-TW" altLang="en-US" sz="2400" b="0"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76" marR="68576" marT="45715" marB="457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altLang="zh-TW" sz="2400" b="1" u="sng" kern="1200"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chenjeff@sxhs.ntpc.edu.tw</a:t>
                      </a:r>
                      <a:endParaRPr lang="zh-TW" altLang="en-US" sz="2400" b="1" u="sng" kern="1200"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endParaRPr>
                    </a:p>
                  </a:txBody>
                  <a:tcPr marL="68576" marR="68576" marT="45715" marB="45715">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130167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6"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 xmlns:a16="http://schemas.microsoft.com/office/drawing/2014/main" id="{38C37A62-D4DE-47E8-8D85-CB5A7DC56BA2}"/>
              </a:ext>
            </a:extLst>
          </p:cNvPr>
          <p:cNvSpPr/>
          <p:nvPr/>
        </p:nvSpPr>
        <p:spPr>
          <a:xfrm>
            <a:off x="-4" y="-5065"/>
            <a:ext cx="1762898"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 xmlns:a16="http://schemas.microsoft.com/office/drawing/2014/main" id="{828F1EF8-D55F-4EAB-9B5F-B1D632BB5452}"/>
              </a:ext>
            </a:extLst>
          </p:cNvPr>
          <p:cNvSpPr/>
          <p:nvPr/>
        </p:nvSpPr>
        <p:spPr>
          <a:xfrm>
            <a:off x="0" y="786577"/>
            <a:ext cx="1762894"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 xmlns:a16="http://schemas.microsoft.com/office/drawing/2014/main" id="{9E21BCBC-95AD-472E-B71B-712C78CF5E1C}"/>
              </a:ext>
            </a:extLst>
          </p:cNvPr>
          <p:cNvSpPr/>
          <p:nvPr/>
        </p:nvSpPr>
        <p:spPr>
          <a:xfrm>
            <a:off x="11239500" y="6356349"/>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 xmlns:a16="http://schemas.microsoft.com/office/drawing/2014/main" id="{828F1EF8-D55F-4EAB-9B5F-B1D632BB5452}"/>
              </a:ext>
            </a:extLst>
          </p:cNvPr>
          <p:cNvSpPr/>
          <p:nvPr/>
        </p:nvSpPr>
        <p:spPr>
          <a:xfrm>
            <a:off x="0" y="636928"/>
            <a:ext cx="4349578" cy="17017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 xmlns:a16="http://schemas.microsoft.com/office/drawing/2014/main" id="{C260EA6C-E7C9-438A-A850-C2C66A35075C}"/>
              </a:ext>
            </a:extLst>
          </p:cNvPr>
          <p:cNvSpPr>
            <a:spLocks noGrp="1"/>
          </p:cNvSpPr>
          <p:nvPr>
            <p:ph type="sldNum" sz="quarter" idx="12"/>
          </p:nvPr>
        </p:nvSpPr>
        <p:spPr>
          <a:xfrm>
            <a:off x="11487151" y="6356350"/>
            <a:ext cx="447674" cy="365125"/>
          </a:xfrm>
        </p:spPr>
        <p:txBody>
          <a:bodyPr/>
          <a:lstStyle/>
          <a:p>
            <a:pPr algn="ctr"/>
            <a:fld id="{1046B996-B622-4B67-A455-51FC79324563}" type="slidenum">
              <a:rPr lang="en-US" sz="1600" smtClean="0">
                <a:solidFill>
                  <a:prstClr val="white"/>
                </a:solidFill>
              </a:rPr>
              <a:pPr algn="ctr"/>
              <a:t>9</a:t>
            </a:fld>
            <a:endParaRPr lang="en-US" sz="1600" dirty="0">
              <a:solidFill>
                <a:prstClr val="white"/>
              </a:solidFill>
            </a:endParaRPr>
          </a:p>
        </p:txBody>
      </p:sp>
      <p:sp>
        <p:nvSpPr>
          <p:cNvPr id="4" name="Rectangle 3">
            <a:extLst>
              <a:ext uri="{FF2B5EF4-FFF2-40B4-BE49-F238E27FC236}">
                <a16:creationId xmlns="" xmlns:a16="http://schemas.microsoft.com/office/drawing/2014/main" id="{38C37A62-D4DE-47E8-8D85-CB5A7DC56BA2}"/>
              </a:ext>
            </a:extLst>
          </p:cNvPr>
          <p:cNvSpPr/>
          <p:nvPr/>
        </p:nvSpPr>
        <p:spPr>
          <a:xfrm>
            <a:off x="0" y="1813393"/>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 xmlns:a16="http://schemas.microsoft.com/office/drawing/2014/main" id="{38C37A62-D4DE-47E8-8D85-CB5A7DC56BA2}"/>
              </a:ext>
            </a:extLst>
          </p:cNvPr>
          <p:cNvSpPr/>
          <p:nvPr/>
        </p:nvSpPr>
        <p:spPr>
          <a:xfrm>
            <a:off x="0" y="2823020"/>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 xmlns:a16="http://schemas.microsoft.com/office/drawing/2014/main" id="{38C37A62-D4DE-47E8-8D85-CB5A7DC56BA2}"/>
              </a:ext>
            </a:extLst>
          </p:cNvPr>
          <p:cNvSpPr/>
          <p:nvPr/>
        </p:nvSpPr>
        <p:spPr>
          <a:xfrm>
            <a:off x="0" y="5864225"/>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 xmlns:a16="http://schemas.microsoft.com/office/drawing/2014/main" id="{38C37A62-D4DE-47E8-8D85-CB5A7DC56BA2}"/>
              </a:ext>
            </a:extLst>
          </p:cNvPr>
          <p:cNvSpPr/>
          <p:nvPr/>
        </p:nvSpPr>
        <p:spPr>
          <a:xfrm>
            <a:off x="-1" y="3838809"/>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 xmlns:a16="http://schemas.microsoft.com/office/drawing/2014/main" id="{38C37A62-D4DE-47E8-8D85-CB5A7DC56BA2}"/>
              </a:ext>
            </a:extLst>
          </p:cNvPr>
          <p:cNvSpPr/>
          <p:nvPr/>
        </p:nvSpPr>
        <p:spPr>
          <a:xfrm>
            <a:off x="-66647" y="80725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 xmlns:a16="http://schemas.microsoft.com/office/drawing/2014/main" id="{38C37A62-D4DE-47E8-8D85-CB5A7DC56BA2}"/>
              </a:ext>
            </a:extLst>
          </p:cNvPr>
          <p:cNvSpPr/>
          <p:nvPr/>
        </p:nvSpPr>
        <p:spPr>
          <a:xfrm>
            <a:off x="0" y="4848436"/>
            <a:ext cx="1762898"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7"/>
            <a:ext cx="1107996" cy="369037"/>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0" y="3077900"/>
            <a:ext cx="1107996" cy="369037"/>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39"/>
            <a:ext cx="1338828" cy="369037"/>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3"/>
            <a:ext cx="1107996" cy="369037"/>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smtClean="0"/>
              <a:t>分區免試</a:t>
            </a:r>
            <a:endParaRPr lang="zh-TW" altLang="en-US" b="1" dirty="0"/>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smtClean="0">
                <a:solidFill>
                  <a:schemeClr val="bg1"/>
                </a:solidFill>
              </a:rPr>
              <a:t>五專免試</a:t>
            </a:r>
            <a:endParaRPr lang="zh-TW" altLang="en-US" dirty="0">
              <a:solidFill>
                <a:schemeClr val="bg1"/>
              </a:solidFill>
            </a:endParaRPr>
          </a:p>
        </p:txBody>
      </p:sp>
      <p:sp>
        <p:nvSpPr>
          <p:cNvPr id="182" name="TextBox 7">
            <a:extLst>
              <a:ext uri="{FF2B5EF4-FFF2-40B4-BE49-F238E27FC236}">
                <a16:creationId xmlns="" xmlns:a16="http://schemas.microsoft.com/office/drawing/2014/main" id="{5A0151CA-4F17-486D-A55B-4FFDBA3708A3}"/>
              </a:ext>
            </a:extLst>
          </p:cNvPr>
          <p:cNvSpPr txBox="1"/>
          <p:nvPr/>
        </p:nvSpPr>
        <p:spPr>
          <a:xfrm>
            <a:off x="2816051" y="412182"/>
            <a:ext cx="6535562" cy="677108"/>
          </a:xfrm>
          <a:prstGeom prst="rect">
            <a:avLst/>
          </a:prstGeom>
          <a:noFill/>
        </p:spPr>
        <p:txBody>
          <a:bodyPr wrap="square" lIns="0" tIns="0" rIns="0" bIns="0" rtlCol="0" anchor="t">
            <a:spAutoFit/>
          </a:bodyPr>
          <a:lstStyle/>
          <a:p>
            <a:pPr algn="ctr"/>
            <a:r>
              <a:rPr lang="zh-TW" altLang="en-US" sz="4400" b="1" dirty="0" smtClean="0">
                <a:solidFill>
                  <a:prstClr val="black"/>
                </a:solidFill>
              </a:rPr>
              <a:t>超額比序流程</a:t>
            </a:r>
            <a:endParaRPr lang="en-US" sz="4400" b="1" dirty="0">
              <a:solidFill>
                <a:prstClr val="black"/>
              </a:solidFill>
            </a:endParaRPr>
          </a:p>
        </p:txBody>
      </p:sp>
      <p:sp>
        <p:nvSpPr>
          <p:cNvPr id="183" name="Block Arc 9">
            <a:extLst>
              <a:ext uri="{FF2B5EF4-FFF2-40B4-BE49-F238E27FC236}">
                <a16:creationId xmlns="" xmlns:a16="http://schemas.microsoft.com/office/drawing/2014/main" id="{91A5B050-E265-48E9-9385-3C72C8597428}"/>
              </a:ext>
            </a:extLst>
          </p:cNvPr>
          <p:cNvSpPr/>
          <p:nvPr/>
        </p:nvSpPr>
        <p:spPr>
          <a:xfrm rot="5400000">
            <a:off x="7816478" y="1857695"/>
            <a:ext cx="3495733" cy="3183496"/>
          </a:xfrm>
          <a:prstGeom prst="blockArc">
            <a:avLst>
              <a:gd name="adj1" fmla="val 10800000"/>
              <a:gd name="adj2" fmla="val 41499"/>
              <a:gd name="adj3" fmla="val 122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Arrow: Chevron 3">
            <a:extLst>
              <a:ext uri="{FF2B5EF4-FFF2-40B4-BE49-F238E27FC236}">
                <a16:creationId xmlns="" xmlns:a16="http://schemas.microsoft.com/office/drawing/2014/main" id="{B74DCDE5-F6FF-490A-B8D2-396498CA034B}"/>
              </a:ext>
            </a:extLst>
          </p:cNvPr>
          <p:cNvSpPr/>
          <p:nvPr/>
        </p:nvSpPr>
        <p:spPr>
          <a:xfrm>
            <a:off x="3534744" y="1464525"/>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5" name="Arrow: Chevron 46">
            <a:extLst>
              <a:ext uri="{FF2B5EF4-FFF2-40B4-BE49-F238E27FC236}">
                <a16:creationId xmlns="" xmlns:a16="http://schemas.microsoft.com/office/drawing/2014/main" id="{1BC15637-F3BD-449B-93FD-386E8A2DA987}"/>
              </a:ext>
            </a:extLst>
          </p:cNvPr>
          <p:cNvSpPr/>
          <p:nvPr/>
        </p:nvSpPr>
        <p:spPr>
          <a:xfrm>
            <a:off x="5685191" y="1464525"/>
            <a:ext cx="2147433"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Arrow: Chevron 49">
            <a:extLst>
              <a:ext uri="{FF2B5EF4-FFF2-40B4-BE49-F238E27FC236}">
                <a16:creationId xmlns="" xmlns:a16="http://schemas.microsoft.com/office/drawing/2014/main" id="{AAE363C1-DA88-472D-879F-1E1F124BBE47}"/>
              </a:ext>
            </a:extLst>
          </p:cNvPr>
          <p:cNvSpPr/>
          <p:nvPr/>
        </p:nvSpPr>
        <p:spPr>
          <a:xfrm>
            <a:off x="7829126" y="1464525"/>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Arrow: Chevron 50">
            <a:extLst>
              <a:ext uri="{FF2B5EF4-FFF2-40B4-BE49-F238E27FC236}">
                <a16:creationId xmlns="" xmlns:a16="http://schemas.microsoft.com/office/drawing/2014/main" id="{DDC252AD-84FF-47B7-8790-713CA9415746}"/>
              </a:ext>
            </a:extLst>
          </p:cNvPr>
          <p:cNvSpPr/>
          <p:nvPr/>
        </p:nvSpPr>
        <p:spPr>
          <a:xfrm rot="10800000">
            <a:off x="7829126" y="4539370"/>
            <a:ext cx="2147433"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Arrow: Chevron 51">
            <a:extLst>
              <a:ext uri="{FF2B5EF4-FFF2-40B4-BE49-F238E27FC236}">
                <a16:creationId xmlns="" xmlns:a16="http://schemas.microsoft.com/office/drawing/2014/main" id="{421BF210-F8C0-47E7-92CA-34F5EF9AA6FA}"/>
              </a:ext>
            </a:extLst>
          </p:cNvPr>
          <p:cNvSpPr/>
          <p:nvPr/>
        </p:nvSpPr>
        <p:spPr>
          <a:xfrm flipH="1">
            <a:off x="5688517" y="4539370"/>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5">
            <a:extLst>
              <a:ext uri="{FF2B5EF4-FFF2-40B4-BE49-F238E27FC236}">
                <a16:creationId xmlns="" xmlns:a16="http://schemas.microsoft.com/office/drawing/2014/main" id="{BDB611C0-188C-4800-8C8D-7405100DC7C7}"/>
              </a:ext>
            </a:extLst>
          </p:cNvPr>
          <p:cNvSpPr/>
          <p:nvPr/>
        </p:nvSpPr>
        <p:spPr>
          <a:xfrm>
            <a:off x="4470062" y="228726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79">
            <a:extLst>
              <a:ext uri="{FF2B5EF4-FFF2-40B4-BE49-F238E27FC236}">
                <a16:creationId xmlns="" xmlns:a16="http://schemas.microsoft.com/office/drawing/2014/main" id="{232D4860-46E2-43EB-9F55-A0885ED057E2}"/>
              </a:ext>
            </a:extLst>
          </p:cNvPr>
          <p:cNvSpPr/>
          <p:nvPr/>
        </p:nvSpPr>
        <p:spPr>
          <a:xfrm>
            <a:off x="6670162" y="2287267"/>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80">
            <a:extLst>
              <a:ext uri="{FF2B5EF4-FFF2-40B4-BE49-F238E27FC236}">
                <a16:creationId xmlns="" xmlns:a16="http://schemas.microsoft.com/office/drawing/2014/main" id="{F7FF85F3-4199-4CDB-881C-03580035E037}"/>
              </a:ext>
            </a:extLst>
          </p:cNvPr>
          <p:cNvSpPr/>
          <p:nvPr/>
        </p:nvSpPr>
        <p:spPr>
          <a:xfrm>
            <a:off x="8814097" y="228726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81">
            <a:extLst>
              <a:ext uri="{FF2B5EF4-FFF2-40B4-BE49-F238E27FC236}">
                <a16:creationId xmlns="" xmlns:a16="http://schemas.microsoft.com/office/drawing/2014/main" id="{C6821171-74E6-4E6E-9D56-7128E2478831}"/>
              </a:ext>
            </a:extLst>
          </p:cNvPr>
          <p:cNvSpPr/>
          <p:nvPr/>
        </p:nvSpPr>
        <p:spPr>
          <a:xfrm rot="10800000">
            <a:off x="8814097" y="4448720"/>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83">
            <a:extLst>
              <a:ext uri="{FF2B5EF4-FFF2-40B4-BE49-F238E27FC236}">
                <a16:creationId xmlns="" xmlns:a16="http://schemas.microsoft.com/office/drawing/2014/main" id="{B43C524D-9D6A-4800-B4AC-49E079ABD482}"/>
              </a:ext>
            </a:extLst>
          </p:cNvPr>
          <p:cNvSpPr/>
          <p:nvPr/>
        </p:nvSpPr>
        <p:spPr>
          <a:xfrm>
            <a:off x="2704040" y="5039192"/>
            <a:ext cx="3008631" cy="1261388"/>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84">
            <a:extLst>
              <a:ext uri="{FF2B5EF4-FFF2-40B4-BE49-F238E27FC236}">
                <a16:creationId xmlns="" xmlns:a16="http://schemas.microsoft.com/office/drawing/2014/main" id="{8B7889CE-3EDD-4248-BCBD-F71BDDFC34B8}"/>
              </a:ext>
            </a:extLst>
          </p:cNvPr>
          <p:cNvSpPr/>
          <p:nvPr/>
        </p:nvSpPr>
        <p:spPr>
          <a:xfrm>
            <a:off x="2688787" y="3727881"/>
            <a:ext cx="3023884" cy="1261388"/>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15">
            <a:extLst>
              <a:ext uri="{FF2B5EF4-FFF2-40B4-BE49-F238E27FC236}">
                <a16:creationId xmlns="" xmlns:a16="http://schemas.microsoft.com/office/drawing/2014/main" id="{424DBE1A-28BA-4F2D-87FC-2C0875049881}"/>
              </a:ext>
            </a:extLst>
          </p:cNvPr>
          <p:cNvSpPr/>
          <p:nvPr/>
        </p:nvSpPr>
        <p:spPr>
          <a:xfrm>
            <a:off x="6673488" y="4448720"/>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文字方塊 196"/>
          <p:cNvSpPr txBox="1"/>
          <p:nvPr/>
        </p:nvSpPr>
        <p:spPr>
          <a:xfrm>
            <a:off x="6127817" y="1747357"/>
            <a:ext cx="1569660" cy="369332"/>
          </a:xfrm>
          <a:prstGeom prst="rect">
            <a:avLst/>
          </a:prstGeom>
          <a:noFill/>
        </p:spPr>
        <p:txBody>
          <a:bodyPr wrap="none" rtlCol="0">
            <a:spAutoFit/>
          </a:bodyPr>
          <a:lstStyle/>
          <a:p>
            <a:r>
              <a:rPr lang="zh-TW" altLang="en-US" dirty="0">
                <a:solidFill>
                  <a:schemeClr val="bg1"/>
                </a:solidFill>
              </a:rPr>
              <a:t>多元</a:t>
            </a:r>
            <a:r>
              <a:rPr lang="zh-TW" altLang="en-US" dirty="0" smtClean="0">
                <a:solidFill>
                  <a:schemeClr val="bg1"/>
                </a:solidFill>
              </a:rPr>
              <a:t>學習</a:t>
            </a:r>
            <a:r>
              <a:rPr lang="zh-TW" altLang="en-US" dirty="0">
                <a:solidFill>
                  <a:schemeClr val="bg1"/>
                </a:solidFill>
              </a:rPr>
              <a:t>表現</a:t>
            </a:r>
          </a:p>
        </p:txBody>
      </p:sp>
      <p:sp>
        <p:nvSpPr>
          <p:cNvPr id="201" name="文字方塊 200"/>
          <p:cNvSpPr txBox="1"/>
          <p:nvPr/>
        </p:nvSpPr>
        <p:spPr>
          <a:xfrm>
            <a:off x="4004991" y="1747357"/>
            <a:ext cx="1415772" cy="369332"/>
          </a:xfrm>
          <a:prstGeom prst="rect">
            <a:avLst/>
          </a:prstGeom>
          <a:noFill/>
        </p:spPr>
        <p:txBody>
          <a:bodyPr wrap="none" rtlCol="0">
            <a:spAutoFit/>
          </a:bodyPr>
          <a:lstStyle/>
          <a:p>
            <a:r>
              <a:rPr lang="zh-TW" altLang="en-US" dirty="0" smtClean="0">
                <a:solidFill>
                  <a:schemeClr val="bg1"/>
                </a:solidFill>
                <a:latin typeface="+mn-ea"/>
              </a:rPr>
              <a:t>總積分</a:t>
            </a:r>
            <a:r>
              <a:rPr lang="en-US" altLang="zh-TW" dirty="0" smtClean="0">
                <a:solidFill>
                  <a:schemeClr val="bg1"/>
                </a:solidFill>
                <a:latin typeface="+mn-ea"/>
              </a:rPr>
              <a:t>(108)</a:t>
            </a:r>
            <a:endParaRPr lang="zh-TW" altLang="en-US" dirty="0">
              <a:solidFill>
                <a:schemeClr val="bg1"/>
              </a:solidFill>
              <a:latin typeface="+mn-ea"/>
            </a:endParaRPr>
          </a:p>
        </p:txBody>
      </p:sp>
      <p:sp>
        <p:nvSpPr>
          <p:cNvPr id="202" name="文字方塊 201"/>
          <p:cNvSpPr txBox="1"/>
          <p:nvPr/>
        </p:nvSpPr>
        <p:spPr>
          <a:xfrm>
            <a:off x="8400035" y="1753133"/>
            <a:ext cx="1107996" cy="369332"/>
          </a:xfrm>
          <a:prstGeom prst="rect">
            <a:avLst/>
          </a:prstGeom>
          <a:noFill/>
        </p:spPr>
        <p:txBody>
          <a:bodyPr wrap="none" rtlCol="0">
            <a:spAutoFit/>
          </a:bodyPr>
          <a:lstStyle/>
          <a:p>
            <a:r>
              <a:rPr lang="zh-TW" altLang="en-US" dirty="0" smtClean="0">
                <a:solidFill>
                  <a:schemeClr val="bg1"/>
                </a:solidFill>
              </a:rPr>
              <a:t>教育會考</a:t>
            </a:r>
            <a:endParaRPr lang="zh-TW" altLang="en-US" dirty="0">
              <a:solidFill>
                <a:schemeClr val="bg1"/>
              </a:solidFill>
            </a:endParaRPr>
          </a:p>
        </p:txBody>
      </p:sp>
      <p:sp>
        <p:nvSpPr>
          <p:cNvPr id="205" name="文字方塊 204"/>
          <p:cNvSpPr txBox="1"/>
          <p:nvPr/>
        </p:nvSpPr>
        <p:spPr>
          <a:xfrm>
            <a:off x="8473788" y="4827978"/>
            <a:ext cx="877163" cy="369332"/>
          </a:xfrm>
          <a:prstGeom prst="rect">
            <a:avLst/>
          </a:prstGeom>
          <a:noFill/>
        </p:spPr>
        <p:txBody>
          <a:bodyPr wrap="none" rtlCol="0">
            <a:spAutoFit/>
          </a:bodyPr>
          <a:lstStyle/>
          <a:p>
            <a:r>
              <a:rPr lang="zh-TW" altLang="en-US" dirty="0">
                <a:solidFill>
                  <a:schemeClr val="bg1"/>
                </a:solidFill>
                <a:latin typeface="+mn-ea"/>
              </a:rPr>
              <a:t>志願序</a:t>
            </a:r>
            <a:endParaRPr lang="zh-TW" altLang="en-US" dirty="0">
              <a:solidFill>
                <a:schemeClr val="bg1"/>
              </a:solidFill>
            </a:endParaRPr>
          </a:p>
        </p:txBody>
      </p:sp>
      <p:sp>
        <p:nvSpPr>
          <p:cNvPr id="208" name="文字方塊 207"/>
          <p:cNvSpPr txBox="1"/>
          <p:nvPr/>
        </p:nvSpPr>
        <p:spPr>
          <a:xfrm>
            <a:off x="5828490" y="4811904"/>
            <a:ext cx="1569660" cy="369332"/>
          </a:xfrm>
          <a:prstGeom prst="rect">
            <a:avLst/>
          </a:prstGeom>
          <a:noFill/>
        </p:spPr>
        <p:txBody>
          <a:bodyPr wrap="none" rtlCol="0">
            <a:spAutoFit/>
          </a:bodyPr>
          <a:lstStyle/>
          <a:p>
            <a:r>
              <a:rPr lang="zh-TW" altLang="en-US" dirty="0" smtClean="0">
                <a:solidFill>
                  <a:schemeClr val="bg1"/>
                </a:solidFill>
              </a:rPr>
              <a:t>各科會考標示</a:t>
            </a:r>
            <a:endParaRPr lang="zh-TW" altLang="en-US" dirty="0">
              <a:solidFill>
                <a:schemeClr val="bg1"/>
              </a:solidFill>
            </a:endParaRPr>
          </a:p>
        </p:txBody>
      </p:sp>
      <p:sp>
        <p:nvSpPr>
          <p:cNvPr id="209" name="Freeform 1668">
            <a:extLst>
              <a:ext uri="{FF2B5EF4-FFF2-40B4-BE49-F238E27FC236}">
                <a16:creationId xmlns="" xmlns:a16="http://schemas.microsoft.com/office/drawing/2014/main" id="{0823C732-8F44-466E-B9A4-83308DEE4F76}"/>
              </a:ext>
            </a:extLst>
          </p:cNvPr>
          <p:cNvSpPr>
            <a:spLocks noEditPoints="1"/>
          </p:cNvSpPr>
          <p:nvPr/>
        </p:nvSpPr>
        <p:spPr bwMode="auto">
          <a:xfrm>
            <a:off x="5873706" y="5580144"/>
            <a:ext cx="228119" cy="2281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 name="文字方塊 209"/>
          <p:cNvSpPr txBox="1"/>
          <p:nvPr/>
        </p:nvSpPr>
        <p:spPr>
          <a:xfrm>
            <a:off x="6057800" y="5526026"/>
            <a:ext cx="1762021" cy="646331"/>
          </a:xfrm>
          <a:prstGeom prst="rect">
            <a:avLst/>
          </a:prstGeom>
          <a:noFill/>
        </p:spPr>
        <p:txBody>
          <a:bodyPr wrap="none" rtlCol="0">
            <a:spAutoFit/>
          </a:bodyPr>
          <a:lstStyle/>
          <a:p>
            <a:r>
              <a:rPr lang="zh-TW" altLang="en-US" dirty="0" smtClean="0"/>
              <a:t>依序由國</a:t>
            </a:r>
            <a:r>
              <a:rPr lang="en-US" altLang="zh-TW" dirty="0">
                <a:latin typeface="+mn-ea"/>
              </a:rPr>
              <a:t>,</a:t>
            </a:r>
            <a:r>
              <a:rPr lang="zh-TW" altLang="en-US" dirty="0" smtClean="0"/>
              <a:t>數</a:t>
            </a:r>
            <a:r>
              <a:rPr lang="en-US" altLang="zh-TW" dirty="0">
                <a:latin typeface="+mn-ea"/>
              </a:rPr>
              <a:t>,</a:t>
            </a:r>
            <a:r>
              <a:rPr lang="zh-TW" altLang="en-US" dirty="0" smtClean="0"/>
              <a:t>英</a:t>
            </a:r>
            <a:r>
              <a:rPr lang="en-US" altLang="zh-TW" dirty="0" smtClean="0">
                <a:latin typeface="+mn-ea"/>
              </a:rPr>
              <a:t>,</a:t>
            </a:r>
          </a:p>
          <a:p>
            <a:r>
              <a:rPr lang="zh-TW" altLang="en-US" dirty="0" smtClean="0"/>
              <a:t>社</a:t>
            </a:r>
            <a:r>
              <a:rPr lang="en-US" altLang="zh-TW" dirty="0">
                <a:latin typeface="+mn-ea"/>
              </a:rPr>
              <a:t>,</a:t>
            </a:r>
            <a:r>
              <a:rPr lang="zh-TW" altLang="en-US" dirty="0" smtClean="0"/>
              <a:t>自</a:t>
            </a:r>
            <a:r>
              <a:rPr lang="en-US" altLang="zh-TW" dirty="0">
                <a:latin typeface="+mn-ea"/>
              </a:rPr>
              <a:t>,</a:t>
            </a:r>
            <a:r>
              <a:rPr lang="zh-TW" altLang="en-US" dirty="0" smtClean="0"/>
              <a:t>寫作</a:t>
            </a:r>
            <a:endParaRPr lang="zh-TW" altLang="en-US" dirty="0"/>
          </a:p>
        </p:txBody>
      </p:sp>
      <p:sp>
        <p:nvSpPr>
          <p:cNvPr id="211" name="文字方塊 210"/>
          <p:cNvSpPr txBox="1"/>
          <p:nvPr/>
        </p:nvSpPr>
        <p:spPr>
          <a:xfrm>
            <a:off x="3378997" y="4035409"/>
            <a:ext cx="1672253" cy="646331"/>
          </a:xfrm>
          <a:prstGeom prst="rect">
            <a:avLst/>
          </a:prstGeom>
          <a:noFill/>
        </p:spPr>
        <p:txBody>
          <a:bodyPr wrap="none" rtlCol="0">
            <a:spAutoFit/>
          </a:bodyPr>
          <a:lstStyle/>
          <a:p>
            <a:r>
              <a:rPr lang="zh-TW" altLang="en-US" dirty="0" smtClean="0">
                <a:solidFill>
                  <a:schemeClr val="bg1"/>
                </a:solidFill>
                <a:latin typeface="+mn-ea"/>
              </a:rPr>
              <a:t>增額人數</a:t>
            </a:r>
            <a:r>
              <a:rPr lang="en-US" altLang="zh-TW" b="1" dirty="0" smtClean="0">
                <a:solidFill>
                  <a:schemeClr val="bg1"/>
                </a:solidFill>
                <a:latin typeface="+mn-ea"/>
              </a:rPr>
              <a:t>5%</a:t>
            </a:r>
            <a:r>
              <a:rPr lang="zh-TW" altLang="en-US" b="1" dirty="0" smtClean="0">
                <a:solidFill>
                  <a:schemeClr val="bg1"/>
                </a:solidFill>
                <a:latin typeface="+mn-ea"/>
              </a:rPr>
              <a:t>內</a:t>
            </a:r>
            <a:endParaRPr lang="en-US" altLang="zh-TW" b="1" dirty="0" smtClean="0">
              <a:solidFill>
                <a:schemeClr val="bg1"/>
              </a:solidFill>
              <a:latin typeface="+mn-ea"/>
            </a:endParaRPr>
          </a:p>
          <a:p>
            <a:r>
              <a:rPr lang="zh-TW" altLang="en-US" dirty="0" smtClean="0">
                <a:solidFill>
                  <a:schemeClr val="bg1"/>
                </a:solidFill>
                <a:latin typeface="+mn-ea"/>
              </a:rPr>
              <a:t>直接</a:t>
            </a:r>
            <a:r>
              <a:rPr lang="zh-TW" altLang="en-US" b="1" dirty="0" smtClean="0">
                <a:solidFill>
                  <a:schemeClr val="bg1"/>
                </a:solidFill>
                <a:latin typeface="+mn-ea"/>
              </a:rPr>
              <a:t>增額</a:t>
            </a:r>
            <a:r>
              <a:rPr lang="zh-TW" altLang="en-US" b="1" dirty="0">
                <a:solidFill>
                  <a:schemeClr val="bg1"/>
                </a:solidFill>
                <a:latin typeface="+mn-ea"/>
              </a:rPr>
              <a:t>錄取</a:t>
            </a:r>
          </a:p>
        </p:txBody>
      </p:sp>
      <p:sp>
        <p:nvSpPr>
          <p:cNvPr id="212" name="文字方塊 211"/>
          <p:cNvSpPr txBox="1"/>
          <p:nvPr/>
        </p:nvSpPr>
        <p:spPr>
          <a:xfrm>
            <a:off x="3312711" y="5367655"/>
            <a:ext cx="1903085" cy="646331"/>
          </a:xfrm>
          <a:prstGeom prst="rect">
            <a:avLst/>
          </a:prstGeom>
          <a:noFill/>
        </p:spPr>
        <p:txBody>
          <a:bodyPr wrap="none" rtlCol="0">
            <a:spAutoFit/>
          </a:bodyPr>
          <a:lstStyle/>
          <a:p>
            <a:r>
              <a:rPr lang="zh-TW" altLang="en-US" dirty="0" smtClean="0">
                <a:solidFill>
                  <a:schemeClr val="bg1"/>
                </a:solidFill>
                <a:latin typeface="+mn-ea"/>
              </a:rPr>
              <a:t>增額人數</a:t>
            </a:r>
            <a:r>
              <a:rPr lang="zh-TW" altLang="en-US" b="1" dirty="0" smtClean="0">
                <a:solidFill>
                  <a:schemeClr val="bg1"/>
                </a:solidFill>
                <a:latin typeface="+mn-ea"/>
              </a:rPr>
              <a:t>高於</a:t>
            </a:r>
            <a:r>
              <a:rPr lang="en-US" altLang="zh-TW" b="1" dirty="0" smtClean="0">
                <a:solidFill>
                  <a:schemeClr val="bg1"/>
                </a:solidFill>
                <a:latin typeface="+mn-ea"/>
              </a:rPr>
              <a:t>5%</a:t>
            </a:r>
          </a:p>
          <a:p>
            <a:r>
              <a:rPr lang="zh-TW" altLang="en-US" dirty="0" smtClean="0">
                <a:solidFill>
                  <a:schemeClr val="bg1"/>
                </a:solidFill>
                <a:latin typeface="+mn-ea"/>
              </a:rPr>
              <a:t>依</a:t>
            </a:r>
            <a:r>
              <a:rPr lang="zh-TW" altLang="en-US" b="1" dirty="0" smtClean="0">
                <a:solidFill>
                  <a:schemeClr val="bg1"/>
                </a:solidFill>
                <a:latin typeface="+mn-ea"/>
              </a:rPr>
              <a:t>志願順序</a:t>
            </a:r>
            <a:r>
              <a:rPr lang="zh-TW" altLang="en-US" dirty="0">
                <a:solidFill>
                  <a:schemeClr val="bg1"/>
                </a:solidFill>
                <a:latin typeface="+mn-ea"/>
              </a:rPr>
              <a:t>錄取</a:t>
            </a:r>
          </a:p>
        </p:txBody>
      </p:sp>
    </p:spTree>
    <p:extLst>
      <p:ext uri="{BB962C8B-B14F-4D97-AF65-F5344CB8AC3E}">
        <p14:creationId xmlns:p14="http://schemas.microsoft.com/office/powerpoint/2010/main" val="2866401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ld-minimalize">
      <a:dk1>
        <a:sysClr val="windowText" lastClr="000000"/>
      </a:dk1>
      <a:lt1>
        <a:sysClr val="window" lastClr="FFFFFF"/>
      </a:lt1>
      <a:dk2>
        <a:srgbClr val="7F7F7F"/>
      </a:dk2>
      <a:lt2>
        <a:srgbClr val="F2F2F2"/>
      </a:lt2>
      <a:accent1>
        <a:srgbClr val="FE2929"/>
      </a:accent1>
      <a:accent2>
        <a:srgbClr val="FF7400"/>
      </a:accent2>
      <a:accent3>
        <a:srgbClr val="2C8716"/>
      </a:accent3>
      <a:accent4>
        <a:srgbClr val="F2F64B"/>
      </a:accent4>
      <a:accent5>
        <a:srgbClr val="769BC9"/>
      </a:accent5>
      <a:accent6>
        <a:srgbClr val="594573"/>
      </a:accent6>
      <a:hlink>
        <a:srgbClr val="AAF536"/>
      </a:hlink>
      <a:folHlink>
        <a:srgbClr val="2792CF"/>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4165</TotalTime>
  <Words>9486</Words>
  <Application>Microsoft Office PowerPoint</Application>
  <PresentationFormat>自訂</PresentationFormat>
  <Paragraphs>1567</Paragraphs>
  <Slides>80</Slides>
  <Notes>0</Notes>
  <HiddenSlides>0</HiddenSlides>
  <MMClips>0</MMClips>
  <ScaleCrop>false</ScaleCrop>
  <HeadingPairs>
    <vt:vector size="4" baseType="variant">
      <vt:variant>
        <vt:lpstr>佈景主題</vt:lpstr>
      </vt:variant>
      <vt:variant>
        <vt:i4>2</vt:i4>
      </vt:variant>
      <vt:variant>
        <vt:lpstr>投影片標題</vt:lpstr>
      </vt:variant>
      <vt:variant>
        <vt:i4>80</vt:i4>
      </vt:variant>
    </vt:vector>
  </HeadingPairs>
  <TitlesOfParts>
    <vt:vector size="82" baseType="lpstr">
      <vt:lpstr>Office Theme</vt:lpstr>
      <vt:lpstr>自訂設計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User</cp:lastModifiedBy>
  <cp:revision>350</cp:revision>
  <dcterms:created xsi:type="dcterms:W3CDTF">2018-04-24T06:31:58Z</dcterms:created>
  <dcterms:modified xsi:type="dcterms:W3CDTF">2020-01-02T23:47:11Z</dcterms:modified>
</cp:coreProperties>
</file>